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modernComment_100_0.xml" ContentType="application/vnd.ms-powerpoint.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omments/modernComment_7FFFCEB2_0.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0"/>
  </p:notesMasterIdLst>
  <p:sldIdLst>
    <p:sldId id="2147470985" r:id="rId5"/>
    <p:sldId id="2147471000" r:id="rId6"/>
    <p:sldId id="2147471004" r:id="rId7"/>
    <p:sldId id="2147471037" r:id="rId8"/>
    <p:sldId id="257" r:id="rId9"/>
    <p:sldId id="2147471031" r:id="rId10"/>
    <p:sldId id="2147471032" r:id="rId11"/>
    <p:sldId id="2147471007" r:id="rId12"/>
    <p:sldId id="2147471014" r:id="rId13"/>
    <p:sldId id="2147471015" r:id="rId14"/>
    <p:sldId id="2147471009" r:id="rId15"/>
    <p:sldId id="2147471027" r:id="rId16"/>
    <p:sldId id="2147471018" r:id="rId17"/>
    <p:sldId id="2147471033" r:id="rId18"/>
    <p:sldId id="2147471035" r:id="rId19"/>
    <p:sldId id="2147471023" r:id="rId20"/>
    <p:sldId id="2147471024" r:id="rId21"/>
    <p:sldId id="2147471025" r:id="rId22"/>
    <p:sldId id="256" r:id="rId23"/>
    <p:sldId id="2147471011" r:id="rId24"/>
    <p:sldId id="2147471028" r:id="rId25"/>
    <p:sldId id="2147471029" r:id="rId26"/>
    <p:sldId id="2147471036" r:id="rId27"/>
    <p:sldId id="2147471026" r:id="rId28"/>
    <p:sldId id="2147471034"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7A364DC1-2D0E-426E-B078-6AEF6AA0D296}">
          <p14:sldIdLst>
            <p14:sldId id="2147470985"/>
            <p14:sldId id="2147471000"/>
            <p14:sldId id="2147471004"/>
            <p14:sldId id="2147471037"/>
            <p14:sldId id="257"/>
            <p14:sldId id="2147471031"/>
            <p14:sldId id="2147471032"/>
            <p14:sldId id="2147471007"/>
            <p14:sldId id="2147471014"/>
            <p14:sldId id="2147471015"/>
            <p14:sldId id="2147471009"/>
            <p14:sldId id="2147471027"/>
            <p14:sldId id="2147471018"/>
            <p14:sldId id="2147471033"/>
            <p14:sldId id="2147471035"/>
            <p14:sldId id="2147471023"/>
            <p14:sldId id="2147471024"/>
            <p14:sldId id="2147471025"/>
            <p14:sldId id="256"/>
            <p14:sldId id="2147471011"/>
            <p14:sldId id="2147471028"/>
            <p14:sldId id="2147471029"/>
            <p14:sldId id="2147471036"/>
            <p14:sldId id="2147471026"/>
            <p14:sldId id="214747103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AEE80D-F1DF-1000-48FF-5163D8AB44E3}" name="Scotta, Jesica" initials="JS" userId="S::jesica.scotta@accenture.com::95a18f1e-6b0b-4e5a-87c8-5797e7e7d0c2" providerId="AD"/>
  <p188:author id="{C5AE758D-9AF8-6EA8-917E-B73998255A74}" name="Finol Gotera, Rebeca" initials="RF" userId="S::rebeca.finol.gotera@accenture.com::ec4f8858-6ade-47d9-96d3-902ae610cac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70" d="100"/>
          <a:sy n="70" d="100"/>
        </p:scale>
        <p:origin x="51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8/10/relationships/authors" Target="authors.xml"/><Relationship Id="rId8" Type="http://schemas.openxmlformats.org/officeDocument/2006/relationships/slide" Target="slides/slide4.xml"/></Relationships>
</file>

<file path=ppt/comments/modernComment_100_0.xml><?xml version="1.0" encoding="utf-8"?>
<p188:cmLst xmlns:a="http://schemas.openxmlformats.org/drawingml/2006/main" xmlns:r="http://schemas.openxmlformats.org/officeDocument/2006/relationships" xmlns:p188="http://schemas.microsoft.com/office/powerpoint/2018/8/main">
  <p188:cm id="{44A25E8B-FB48-44AF-A268-BCA7883B6580}" authorId="{CEAEE80D-F1DF-1000-48FF-5163D8AB44E3}" status="resolved" created="2026-06-19T15:55:02.262" complete="100000">
    <pc:sldMkLst xmlns:pc="http://schemas.microsoft.com/office/powerpoint/2013/main/command">
      <pc:docMk/>
      <pc:sldMk cId="0" sldId="256"/>
    </pc:sldMkLst>
    <p188:txBody>
      <a:bodyPr/>
      <a:lstStyle/>
      <a:p>
        <a:r>
          <a:rPr lang="en-US"/>
          <a:t>Agregar nota ( punto 3 slide 15)
</a:t>
        </a:r>
      </a:p>
    </p188:txBody>
  </p188:cm>
</p188:cmLst>
</file>

<file path=ppt/comments/modernComment_7FFFCEB2_0.xml><?xml version="1.0" encoding="utf-8"?>
<p188:cmLst xmlns:a="http://schemas.openxmlformats.org/drawingml/2006/main" xmlns:r="http://schemas.openxmlformats.org/officeDocument/2006/relationships" xmlns:p188="http://schemas.microsoft.com/office/powerpoint/2018/8/main">
  <p188:cm id="{77C0F436-6A8F-4E8A-8990-B93E1EFC1E13}" authorId="{CEAEE80D-F1DF-1000-48FF-5163D8AB44E3}" status="resolved" created="2026-06-19T15:59:37.217" complete="100000">
    <pc:sldMkLst xmlns:pc="http://schemas.microsoft.com/office/powerpoint/2013/main/command">
      <pc:docMk/>
      <pc:sldMk cId="0" sldId="2147471026"/>
    </pc:sldMkLst>
    <p188:txBody>
      <a:bodyPr/>
      <a:lstStyle/>
      <a:p>
        <a:r>
          <a:rPr lang="en-US"/>
          <a:t>En preparacion para go live.. Agregar
mantener al día la facturación de los servicios ejecutados y conciliados previamente con su Administrador designado de Cerrejón</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4761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28600" y="1524000"/>
            <a:ext cx="7315200" cy="4114800"/>
          </a:xfrm>
          <a:prstGeom prst="rect">
            <a:avLst/>
          </a:prstGeom>
          <a:noFill/>
          <a:ln w="12700">
            <a:solidFill>
              <a:prstClr val="black"/>
            </a:solidFill>
          </a:ln>
        </p:spPr>
        <p:txBody>
          <a:bodyPr/>
          <a:lstStyle/>
          <a:p>
            <a:endParaRPr lang="es-CO"/>
          </a:p>
        </p:txBody>
      </p:sp>
      <p:sp>
        <p:nvSpPr>
          <p:cNvPr id="3" name="Marcador de notas 2"/>
          <p:cNvSpPr>
            <a:spLocks noGrp="1"/>
          </p:cNvSpPr>
          <p:nvPr>
            <p:ph type="body" idx="1"/>
          </p:nvPr>
        </p:nvSpPr>
        <p:spPr>
          <a:xfrm>
            <a:off x="685800" y="5867400"/>
            <a:ext cx="5486400" cy="4800600"/>
          </a:xfrm>
          <a:prstGeom prst="rect">
            <a:avLst/>
          </a:prstGeom>
        </p:spPr>
        <p:txBody>
          <a:bodyPr/>
          <a:lstStyle/>
          <a:p>
            <a:endParaRPr lang="es-CO" dirty="0"/>
          </a:p>
        </p:txBody>
      </p:sp>
    </p:spTree>
    <p:extLst>
      <p:ext uri="{BB962C8B-B14F-4D97-AF65-F5344CB8AC3E}">
        <p14:creationId xmlns:p14="http://schemas.microsoft.com/office/powerpoint/2010/main" val="10095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4290320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224686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400173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s-CO"/>
          </a:p>
        </p:txBody>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Portada 2_acento amarill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D8B4888-DE25-FAFB-1C60-20952C4C50DB}"/>
              </a:ext>
            </a:extLst>
          </p:cNvPr>
          <p:cNvSpPr>
            <a:spLocks noGrp="1"/>
          </p:cNvSpPr>
          <p:nvPr>
            <p:ph type="pic" sz="quarter" idx="13" hasCustomPrompt="1"/>
          </p:nvPr>
        </p:nvSpPr>
        <p:spPr>
          <a:xfrm>
            <a:off x="1853942" y="1395306"/>
            <a:ext cx="3391159" cy="4419756"/>
          </a:xfrm>
        </p:spPr>
        <p:txBody>
          <a:bodyPr>
            <a:normAutofit/>
          </a:bodyPr>
          <a:lstStyle>
            <a:lvl1pPr marL="0" indent="0">
              <a:buNone/>
              <a:defRPr sz="2000">
                <a:solidFill>
                  <a:schemeClr val="tx1">
                    <a:lumMod val="60000"/>
                    <a:lumOff val="40000"/>
                  </a:schemeClr>
                </a:solidFill>
              </a:defRPr>
            </a:lvl1pPr>
          </a:lstStyle>
          <a:p>
            <a:r>
              <a:rPr lang="es-CO"/>
              <a:t>Insertar imagen</a:t>
            </a:r>
            <a:endParaRPr lang="en-US"/>
          </a:p>
        </p:txBody>
      </p:sp>
      <p:sp>
        <p:nvSpPr>
          <p:cNvPr id="2" name="Title 1">
            <a:extLst>
              <a:ext uri="{FF2B5EF4-FFF2-40B4-BE49-F238E27FC236}">
                <a16:creationId xmlns:a16="http://schemas.microsoft.com/office/drawing/2014/main" id="{4E87E843-4AF1-A2FE-1166-E042D5AA600E}"/>
              </a:ext>
            </a:extLst>
          </p:cNvPr>
          <p:cNvSpPr>
            <a:spLocks noGrp="1"/>
          </p:cNvSpPr>
          <p:nvPr>
            <p:ph type="title" hasCustomPrompt="1"/>
          </p:nvPr>
        </p:nvSpPr>
        <p:spPr>
          <a:xfrm>
            <a:off x="5561807" y="4121784"/>
            <a:ext cx="5183188" cy="655605"/>
          </a:xfrm>
        </p:spPr>
        <p:txBody>
          <a:bodyPr anchor="t">
            <a:noAutofit/>
          </a:bodyPr>
          <a:lstStyle>
            <a:lvl1pPr>
              <a:defRPr sz="4500" b="1">
                <a:solidFill>
                  <a:schemeClr val="tx1">
                    <a:lumMod val="50000"/>
                  </a:schemeClr>
                </a:solidFill>
                <a:latin typeface="Montserrat" panose="00000500000000000000" pitchFamily="50" charset="0"/>
              </a:defRPr>
            </a:lvl1pPr>
          </a:lstStyle>
          <a:p>
            <a:r>
              <a:rPr lang="en-US" err="1"/>
              <a:t>Título</a:t>
            </a:r>
            <a:endParaRPr lang="en-US"/>
          </a:p>
        </p:txBody>
      </p:sp>
      <p:sp>
        <p:nvSpPr>
          <p:cNvPr id="5" name="Text Placeholder 4">
            <a:extLst>
              <a:ext uri="{FF2B5EF4-FFF2-40B4-BE49-F238E27FC236}">
                <a16:creationId xmlns:a16="http://schemas.microsoft.com/office/drawing/2014/main" id="{077AF59E-48D0-3854-8BA0-2CD2A49A66B8}"/>
              </a:ext>
            </a:extLst>
          </p:cNvPr>
          <p:cNvSpPr>
            <a:spLocks noGrp="1"/>
          </p:cNvSpPr>
          <p:nvPr>
            <p:ph type="body" sz="quarter" idx="3" hasCustomPrompt="1"/>
          </p:nvPr>
        </p:nvSpPr>
        <p:spPr>
          <a:xfrm>
            <a:off x="5561807" y="4956083"/>
            <a:ext cx="5183188" cy="387272"/>
          </a:xfrm>
        </p:spPr>
        <p:txBody>
          <a:bodyPr anchor="ctr">
            <a:normAutofit/>
          </a:bodyPr>
          <a:lstStyle>
            <a:lvl1pPr marL="0" indent="0">
              <a:buNone/>
              <a:defRPr sz="2000" b="1">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err="1"/>
              <a:t>Subtítulo</a:t>
            </a:r>
            <a:endParaRPr lang="en-US"/>
          </a:p>
        </p:txBody>
      </p:sp>
      <p:sp>
        <p:nvSpPr>
          <p:cNvPr id="11" name="Slide Number Placeholder 11">
            <a:extLst>
              <a:ext uri="{FF2B5EF4-FFF2-40B4-BE49-F238E27FC236}">
                <a16:creationId xmlns:a16="http://schemas.microsoft.com/office/drawing/2014/main" id="{93DD5CEC-DC8F-4F50-BE59-8E80FC402A02}"/>
              </a:ext>
            </a:extLst>
          </p:cNvPr>
          <p:cNvSpPr>
            <a:spLocks noGrp="1"/>
          </p:cNvSpPr>
          <p:nvPr>
            <p:ph type="sldNum" sz="quarter" idx="12"/>
          </p:nvPr>
        </p:nvSpPr>
        <p:spPr>
          <a:xfrm>
            <a:off x="11291978" y="197000"/>
            <a:ext cx="581713" cy="365125"/>
          </a:xfrm>
        </p:spPr>
        <p:txBody>
          <a:bodyPr/>
          <a:lstStyle>
            <a:lvl1pPr>
              <a:defRPr sz="1000"/>
            </a:lvl1pPr>
          </a:lstStyle>
          <a:p>
            <a:fld id="{1019C7FD-91C0-462D-B931-6BCD41483960}" type="slidenum">
              <a:rPr lang="en-US" smtClean="0"/>
              <a:pPr/>
              <a:t>‹Nº›</a:t>
            </a:fld>
            <a:endParaRPr lang="en-US"/>
          </a:p>
        </p:txBody>
      </p:sp>
      <p:sp>
        <p:nvSpPr>
          <p:cNvPr id="12" name="Date Placeholder 4">
            <a:extLst>
              <a:ext uri="{FF2B5EF4-FFF2-40B4-BE49-F238E27FC236}">
                <a16:creationId xmlns:a16="http://schemas.microsoft.com/office/drawing/2014/main" id="{661A28B6-38A3-4AFF-B1AC-A828395FDE41}"/>
              </a:ext>
            </a:extLst>
          </p:cNvPr>
          <p:cNvSpPr>
            <a:spLocks noGrp="1"/>
          </p:cNvSpPr>
          <p:nvPr>
            <p:ph type="dt" sz="half" idx="17"/>
          </p:nvPr>
        </p:nvSpPr>
        <p:spPr>
          <a:xfrm>
            <a:off x="10962200" y="6295876"/>
            <a:ext cx="916553" cy="365125"/>
          </a:xfrm>
        </p:spPr>
        <p:txBody>
          <a:bodyPr/>
          <a:lstStyle>
            <a:lvl1pPr algn="r">
              <a:defRPr sz="1000"/>
            </a:lvl1pPr>
          </a:lstStyle>
          <a:p>
            <a:fld id="{D0A38B28-73A1-4B60-8DF3-68595FBFF532}" type="datetime1">
              <a:rPr lang="en-US" smtClean="0"/>
              <a:pPr/>
              <a:t>6/24/2026</a:t>
            </a:fld>
            <a:endParaRPr lang="en-US"/>
          </a:p>
        </p:txBody>
      </p:sp>
      <p:pic>
        <p:nvPicPr>
          <p:cNvPr id="3" name="Google Shape;99;p2">
            <a:extLst>
              <a:ext uri="{FF2B5EF4-FFF2-40B4-BE49-F238E27FC236}">
                <a16:creationId xmlns:a16="http://schemas.microsoft.com/office/drawing/2014/main" id="{363E17A9-7268-1F9C-0236-5C5D9DB2562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400431" y="263064"/>
            <a:ext cx="995004" cy="299061"/>
          </a:xfrm>
          <a:prstGeom prst="rect">
            <a:avLst/>
          </a:prstGeom>
          <a:noFill/>
          <a:ln>
            <a:noFill/>
          </a:ln>
        </p:spPr>
      </p:pic>
      <p:pic>
        <p:nvPicPr>
          <p:cNvPr id="4" name="Picture 3" descr="A black background with a yellow and green diamond&#10;&#10;Description automatically generated">
            <a:extLst>
              <a:ext uri="{FF2B5EF4-FFF2-40B4-BE49-F238E27FC236}">
                <a16:creationId xmlns:a16="http://schemas.microsoft.com/office/drawing/2014/main" id="{8FFE111C-955E-B91D-4169-3D89C39B7C3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1596" y="6292"/>
            <a:ext cx="1207697" cy="827496"/>
          </a:xfrm>
          <a:prstGeom prst="rect">
            <a:avLst/>
          </a:prstGeom>
        </p:spPr>
      </p:pic>
    </p:spTree>
    <p:extLst>
      <p:ext uri="{BB962C8B-B14F-4D97-AF65-F5344CB8AC3E}">
        <p14:creationId xmlns:p14="http://schemas.microsoft.com/office/powerpoint/2010/main" val="729046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6A065-CC05-DEC2-80DE-9A434FDD8D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9BEE4B-8F21-AC61-0F01-9A71E6870F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865F00-33E1-B231-8DB8-2B7A2115D147}"/>
              </a:ext>
            </a:extLst>
          </p:cNvPr>
          <p:cNvSpPr>
            <a:spLocks noGrp="1"/>
          </p:cNvSpPr>
          <p:nvPr>
            <p:ph type="dt" sz="half" idx="10"/>
          </p:nvPr>
        </p:nvSpPr>
        <p:spPr/>
        <p:txBody>
          <a:bodyPr/>
          <a:lstStyle/>
          <a:p>
            <a:fld id="{C1A3EF27-1E60-4A7F-B989-8EF3F6CB7FD1}" type="datetimeFigureOut">
              <a:rPr lang="en-US" smtClean="0"/>
              <a:t>6/24/2026</a:t>
            </a:fld>
            <a:endParaRPr lang="en-US"/>
          </a:p>
        </p:txBody>
      </p:sp>
      <p:sp>
        <p:nvSpPr>
          <p:cNvPr id="5" name="Footer Placeholder 4">
            <a:extLst>
              <a:ext uri="{FF2B5EF4-FFF2-40B4-BE49-F238E27FC236}">
                <a16:creationId xmlns:a16="http://schemas.microsoft.com/office/drawing/2014/main" id="{5E064724-A49B-0E55-1FFC-9498407DFF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921866-F27A-4DB4-C3BD-5001A832819A}"/>
              </a:ext>
            </a:extLst>
          </p:cNvPr>
          <p:cNvSpPr>
            <a:spLocks noGrp="1"/>
          </p:cNvSpPr>
          <p:nvPr>
            <p:ph type="sldNum" sz="quarter" idx="12"/>
          </p:nvPr>
        </p:nvSpPr>
        <p:spPr/>
        <p:txBody>
          <a:bodyPr/>
          <a:lstStyle/>
          <a:p>
            <a:fld id="{3109916F-21B0-4B23-BA8F-17909406D8EF}" type="slidenum">
              <a:rPr lang="en-US" smtClean="0"/>
              <a:t>‹Nº›</a:t>
            </a:fld>
            <a:endParaRPr lang="en-US"/>
          </a:p>
        </p:txBody>
      </p:sp>
    </p:spTree>
    <p:extLst>
      <p:ext uri="{BB962C8B-B14F-4D97-AF65-F5344CB8AC3E}">
        <p14:creationId xmlns:p14="http://schemas.microsoft.com/office/powerpoint/2010/main" val="30184258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3.png"/><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3.png"/><Relationship Id="rId10" Type="http://schemas.openxmlformats.org/officeDocument/2006/relationships/image" Target="../media/image4.png"/><Relationship Id="rId4" Type="http://schemas.openxmlformats.org/officeDocument/2006/relationships/image" Target="../media/image32.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8.emf"/></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8.emf"/></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8" Type="http://schemas.openxmlformats.org/officeDocument/2006/relationships/image" Target="../media/image58.png"/><Relationship Id="rId3" Type="http://schemas.microsoft.com/office/2018/10/relationships/comments" Target="../comments/modernComment_100_0.xml"/><Relationship Id="rId7"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3.png"/><Relationship Id="rId7"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3.png"/><Relationship Id="rId10" Type="http://schemas.openxmlformats.org/officeDocument/2006/relationships/image" Target="../media/image4.png"/><Relationship Id="rId4" Type="http://schemas.openxmlformats.org/officeDocument/2006/relationships/image" Target="../media/image32.png"/><Relationship Id="rId9"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0.png"/><Relationship Id="rId7"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62.png"/><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67.jpeg"/><Relationship Id="rId4" Type="http://schemas.openxmlformats.org/officeDocument/2006/relationships/image" Target="../media/image66.jpeg"/></Relationships>
</file>

<file path=ppt/slides/_rels/slide24.xml.rels><?xml version="1.0" encoding="UTF-8" standalone="yes"?>
<Relationships xmlns="http://schemas.openxmlformats.org/package/2006/relationships"><Relationship Id="rId8" Type="http://schemas.openxmlformats.org/officeDocument/2006/relationships/image" Target="../media/image25.png"/><Relationship Id="rId3" Type="http://schemas.microsoft.com/office/2018/10/relationships/comments" Target="../comments/modernComment_7FFFCEB2_0.xml"/><Relationship Id="rId7" Type="http://schemas.openxmlformats.org/officeDocument/2006/relationships/image" Target="../media/image71.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hyperlink" Target="mailto:Yairinis.Deltoro@cerrejon.com"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19.png"/><Relationship Id="rId12"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7.png"/><Relationship Id="rId5" Type="http://schemas.openxmlformats.org/officeDocument/2006/relationships/image" Target="../media/image18.png"/><Relationship Id="rId10" Type="http://schemas.openxmlformats.org/officeDocument/2006/relationships/image" Target="../media/image21.png"/><Relationship Id="rId4" Type="http://schemas.openxmlformats.org/officeDocument/2006/relationships/image" Target="../media/image8.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15.png"/><Relationship Id="rId12"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6.png"/><Relationship Id="rId5" Type="http://schemas.openxmlformats.org/officeDocument/2006/relationships/image" Target="../media/image21.png"/><Relationship Id="rId10" Type="http://schemas.openxmlformats.org/officeDocument/2006/relationships/image" Target="../media/image25.png"/><Relationship Id="rId4" Type="http://schemas.openxmlformats.org/officeDocument/2006/relationships/image" Target="../media/image23.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6.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4.png"/><Relationship Id="rId5" Type="http://schemas.openxmlformats.org/officeDocument/2006/relationships/image" Target="../media/image28.png"/><Relationship Id="rId10" Type="http://schemas.openxmlformats.org/officeDocument/2006/relationships/image" Target="../media/image22.png"/><Relationship Id="rId4" Type="http://schemas.openxmlformats.org/officeDocument/2006/relationships/image" Target="../media/image14.png"/><Relationship Id="rId9" Type="http://schemas.openxmlformats.org/officeDocument/2006/relationships/image" Target="../media/image30.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png"/><Relationship Id="rId7"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22.png"/><Relationship Id="rId4" Type="http://schemas.openxmlformats.org/officeDocument/2006/relationships/image" Target="../media/image20.png"/><Relationship Id="rId9"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5.png"/><Relationship Id="rId11" Type="http://schemas.openxmlformats.org/officeDocument/2006/relationships/image" Target="../media/image23.png"/><Relationship Id="rId5" Type="http://schemas.openxmlformats.org/officeDocument/2006/relationships/image" Target="../media/image34.png"/><Relationship Id="rId10" Type="http://schemas.openxmlformats.org/officeDocument/2006/relationships/image" Target="../media/image4.png"/><Relationship Id="rId4" Type="http://schemas.openxmlformats.org/officeDocument/2006/relationships/image" Target="../media/image33.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gPhoto"/>
          <p:cNvPicPr>
            <a:picLocks/>
          </p:cNvPicPr>
          <p:nvPr/>
        </p:nvPicPr>
        <p:blipFill>
          <a:blip r:embed="rId3"/>
          <a:stretch>
            <a:fillRect/>
          </a:stretch>
        </p:blipFill>
        <p:spPr>
          <a:xfrm>
            <a:off x="-45155" y="-249766"/>
            <a:ext cx="12192000" cy="7024511"/>
          </a:xfrm>
          <a:prstGeom prst="rect">
            <a:avLst/>
          </a:prstGeom>
        </p:spPr>
      </p:pic>
      <p:pic>
        <p:nvPicPr>
          <p:cNvPr id="3" name="Logo"/>
          <p:cNvPicPr>
            <a:picLocks noChangeAspect="1"/>
          </p:cNvPicPr>
          <p:nvPr/>
        </p:nvPicPr>
        <p:blipFill>
          <a:blip r:embed="rId4"/>
          <a:stretch>
            <a:fillRect/>
          </a:stretch>
        </p:blipFill>
        <p:spPr>
          <a:xfrm>
            <a:off x="-45155" y="2088"/>
            <a:ext cx="2316480" cy="755904"/>
          </a:xfrm>
          <a:prstGeom prst="rect">
            <a:avLst/>
          </a:prstGeom>
        </p:spPr>
      </p:pic>
      <p:sp>
        <p:nvSpPr>
          <p:cNvPr id="4" name="YellowBar"/>
          <p:cNvSpPr/>
          <p:nvPr/>
        </p:nvSpPr>
        <p:spPr>
          <a:xfrm>
            <a:off x="365760" y="2438400"/>
            <a:ext cx="76200" cy="2316480"/>
          </a:xfrm>
          <a:prstGeom prst="rect">
            <a:avLst/>
          </a:prstGeom>
          <a:solidFill>
            <a:srgbClr val="FCC328"/>
          </a:solidFill>
          <a:ln>
            <a:noFill/>
          </a:ln>
        </p:spPr>
        <p:txBody>
          <a:bodyPr/>
          <a:lstStyle/>
          <a:p>
            <a:endParaRPr lang="es-AR" sz="2400" noProof="0"/>
          </a:p>
        </p:txBody>
      </p:sp>
      <p:sp>
        <p:nvSpPr>
          <p:cNvPr id="5" name="TitleText"/>
          <p:cNvSpPr/>
          <p:nvPr/>
        </p:nvSpPr>
        <p:spPr>
          <a:xfrm>
            <a:off x="481021" y="2429753"/>
            <a:ext cx="5926264" cy="2316480"/>
          </a:xfrm>
          <a:prstGeom prst="rect">
            <a:avLst/>
          </a:prstGeom>
          <a:noFill/>
          <a:ln>
            <a:noFill/>
          </a:ln>
        </p:spPr>
        <p:txBody>
          <a:bodyPr wrap="square" lIns="0" tIns="0" rIns="0" bIns="0" rtlCol="0" anchor="ctr"/>
          <a:lstStyle/>
          <a:p>
            <a:pPr>
              <a:lnSpc>
                <a:spcPct val="110000"/>
              </a:lnSpc>
            </a:pPr>
            <a:r>
              <a:rPr lang="es-AR" sz="3600" b="1" noProof="0">
                <a:solidFill>
                  <a:srgbClr val="FCC328"/>
                </a:solidFill>
                <a:latin typeface="Aptos" pitchFamily="34" charset="0"/>
              </a:rPr>
              <a:t>SERVICES PROCUREMENT</a:t>
            </a:r>
          </a:p>
          <a:p>
            <a:pPr>
              <a:lnSpc>
                <a:spcPct val="110000"/>
              </a:lnSpc>
            </a:pPr>
            <a:r>
              <a:rPr lang="es-AR" sz="2800" b="1" noProof="0">
                <a:latin typeface="Aptos" pitchFamily="34" charset="0"/>
              </a:rPr>
              <a:t>Coupa </a:t>
            </a:r>
            <a:r>
              <a:rPr lang="es-AR" sz="2800" b="1" noProof="0" err="1">
                <a:latin typeface="Aptos" pitchFamily="34" charset="0"/>
              </a:rPr>
              <a:t>Supplier</a:t>
            </a:r>
            <a:r>
              <a:rPr lang="es-AR" sz="2800" b="1" noProof="0">
                <a:latin typeface="Aptos" pitchFamily="34" charset="0"/>
              </a:rPr>
              <a:t> Portal (CSP)</a:t>
            </a:r>
          </a:p>
        </p:txBody>
      </p:sp>
      <p:cxnSp>
        <p:nvCxnSpPr>
          <p:cNvPr id="7" name="Straight Connector 6">
            <a:extLst>
              <a:ext uri="{FF2B5EF4-FFF2-40B4-BE49-F238E27FC236}">
                <a16:creationId xmlns:a16="http://schemas.microsoft.com/office/drawing/2014/main" id="{ABF5C996-0266-ED85-D726-99DE8468FB4B}"/>
              </a:ext>
            </a:extLst>
          </p:cNvPr>
          <p:cNvCxnSpPr>
            <a:cxnSpLocks/>
          </p:cNvCxnSpPr>
          <p:nvPr/>
        </p:nvCxnSpPr>
        <p:spPr>
          <a:xfrm>
            <a:off x="6181347" y="1"/>
            <a:ext cx="31540" cy="3262489"/>
          </a:xfrm>
          <a:prstGeom prst="line">
            <a:avLst/>
          </a:prstGeom>
          <a:ln w="57150"/>
        </p:spPr>
        <p:style>
          <a:lnRef idx="3">
            <a:schemeClr val="accent4"/>
          </a:lnRef>
          <a:fillRef idx="0">
            <a:schemeClr val="accent4"/>
          </a:fillRef>
          <a:effectRef idx="2">
            <a:schemeClr val="accent4"/>
          </a:effectRef>
          <a:fontRef idx="minor">
            <a:schemeClr val="tx1"/>
          </a:fontRef>
        </p:style>
      </p:cxnSp>
      <p:sp>
        <p:nvSpPr>
          <p:cNvPr id="6" name="TextBox 5">
            <a:extLst>
              <a:ext uri="{FF2B5EF4-FFF2-40B4-BE49-F238E27FC236}">
                <a16:creationId xmlns:a16="http://schemas.microsoft.com/office/drawing/2014/main" id="{BFFA70CA-2ACE-65E5-B1B2-7A3051F5B12E}"/>
              </a:ext>
            </a:extLst>
          </p:cNvPr>
          <p:cNvSpPr txBox="1"/>
          <p:nvPr/>
        </p:nvSpPr>
        <p:spPr>
          <a:xfrm>
            <a:off x="441960" y="4354770"/>
            <a:ext cx="3536553" cy="492443"/>
          </a:xfrm>
          <a:prstGeom prst="rect">
            <a:avLst/>
          </a:prstGeom>
          <a:noFill/>
        </p:spPr>
        <p:txBody>
          <a:bodyPr wrap="square" rtlCol="0">
            <a:spAutoFit/>
          </a:bodyPr>
          <a:lstStyle/>
          <a:p>
            <a:r>
              <a:rPr lang="es-AR" sz="1600" b="1" noProof="0" dirty="0"/>
              <a:t>Entrenamiento para Contratistas</a:t>
            </a:r>
            <a:endParaRPr lang="es-AR" sz="1600" noProof="0" dirty="0"/>
          </a:p>
          <a:p>
            <a:endParaRPr lang="es-AR" sz="1000" noProof="0" dirty="0">
              <a:latin typeface="Aptos" panose="020B00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0" descr="preencoded.png">
            <a:extLst>
              <a:ext uri="{FF2B5EF4-FFF2-40B4-BE49-F238E27FC236}">
                <a16:creationId xmlns:a16="http://schemas.microsoft.com/office/drawing/2014/main" id="{34EDC17B-A513-CFDA-FD3D-254D9BF7BF13}"/>
              </a:ext>
            </a:extLst>
          </p:cNvPr>
          <p:cNvPicPr>
            <a:picLocks noChangeAspect="1"/>
          </p:cNvPicPr>
          <p:nvPr/>
        </p:nvPicPr>
        <p:blipFill>
          <a:blip r:embed="rId3"/>
          <a:stretch>
            <a:fillRect/>
          </a:stretch>
        </p:blipFill>
        <p:spPr>
          <a:xfrm>
            <a:off x="0" y="31325"/>
            <a:ext cx="12192000" cy="5449897"/>
          </a:xfrm>
          <a:prstGeom prst="rect">
            <a:avLst/>
          </a:prstGeom>
        </p:spPr>
      </p:pic>
      <p:sp>
        <p:nvSpPr>
          <p:cNvPr id="6" name="Shape 2">
            <a:extLst>
              <a:ext uri="{FF2B5EF4-FFF2-40B4-BE49-F238E27FC236}">
                <a16:creationId xmlns:a16="http://schemas.microsoft.com/office/drawing/2014/main" id="{129AA2EB-0855-98F6-1256-CCEFA6FFA49A}"/>
              </a:ext>
            </a:extLst>
          </p:cNvPr>
          <p:cNvSpPr/>
          <p:nvPr/>
        </p:nvSpPr>
        <p:spPr>
          <a:xfrm>
            <a:off x="64105" y="1407595"/>
            <a:ext cx="2087798" cy="413878"/>
          </a:xfrm>
          <a:prstGeom prst="rect">
            <a:avLst/>
          </a:prstGeom>
          <a:ln w="25400">
            <a:solidFill>
              <a:srgbClr val="F5C400"/>
            </a:solidFill>
            <a:prstDash val="solid"/>
          </a:ln>
        </p:spPr>
        <p:txBody>
          <a:bodyPr/>
          <a:lstStyle/>
          <a:p>
            <a:endParaRPr lang="es-AR" noProof="0"/>
          </a:p>
        </p:txBody>
      </p:sp>
      <p:sp>
        <p:nvSpPr>
          <p:cNvPr id="9" name="Shape 5">
            <a:extLst>
              <a:ext uri="{FF2B5EF4-FFF2-40B4-BE49-F238E27FC236}">
                <a16:creationId xmlns:a16="http://schemas.microsoft.com/office/drawing/2014/main" id="{1321CE34-8B87-17E0-AE28-051EE2861F0F}"/>
              </a:ext>
            </a:extLst>
          </p:cNvPr>
          <p:cNvSpPr/>
          <p:nvPr/>
        </p:nvSpPr>
        <p:spPr>
          <a:xfrm rot="16200000">
            <a:off x="3694550" y="2744186"/>
            <a:ext cx="274571" cy="1656056"/>
          </a:xfrm>
          <a:prstGeom prst="rect">
            <a:avLst/>
          </a:prstGeom>
          <a:ln w="25400">
            <a:solidFill>
              <a:srgbClr val="F5C400"/>
            </a:solidFill>
            <a:prstDash val="solid"/>
          </a:ln>
        </p:spPr>
        <p:txBody>
          <a:bodyPr/>
          <a:lstStyle/>
          <a:p>
            <a:endParaRPr lang="es-AR" noProof="0"/>
          </a:p>
        </p:txBody>
      </p:sp>
      <p:sp>
        <p:nvSpPr>
          <p:cNvPr id="14" name="Text 10">
            <a:extLst>
              <a:ext uri="{FF2B5EF4-FFF2-40B4-BE49-F238E27FC236}">
                <a16:creationId xmlns:a16="http://schemas.microsoft.com/office/drawing/2014/main" id="{09836256-9B16-31B2-42FF-A42375C51368}"/>
              </a:ext>
            </a:extLst>
          </p:cNvPr>
          <p:cNvSpPr/>
          <p:nvPr/>
        </p:nvSpPr>
        <p:spPr>
          <a:xfrm>
            <a:off x="2718185" y="3242450"/>
            <a:ext cx="177893" cy="219456"/>
          </a:xfrm>
          <a:prstGeom prst="rect">
            <a:avLst/>
          </a:prstGeom>
          <a:noFill/>
          <a:ln/>
        </p:spPr>
        <p:txBody>
          <a:bodyPr wrap="square" lIns="0" tIns="0" rIns="0" bIns="0" rtlCol="0" anchor="ctr"/>
          <a:lstStyle/>
          <a:p>
            <a:pPr marL="0" indent="0" algn="ctr">
              <a:buNone/>
            </a:pPr>
            <a:endParaRPr lang="es-AR" sz="800" noProof="0"/>
          </a:p>
        </p:txBody>
      </p:sp>
      <p:sp>
        <p:nvSpPr>
          <p:cNvPr id="18" name="Shape 24">
            <a:extLst>
              <a:ext uri="{FF2B5EF4-FFF2-40B4-BE49-F238E27FC236}">
                <a16:creationId xmlns:a16="http://schemas.microsoft.com/office/drawing/2014/main" id="{0019995E-C9E6-E34B-3B63-BA52778D5CA2}"/>
              </a:ext>
            </a:extLst>
          </p:cNvPr>
          <p:cNvSpPr/>
          <p:nvPr/>
        </p:nvSpPr>
        <p:spPr>
          <a:xfrm>
            <a:off x="92799" y="2183516"/>
            <a:ext cx="2371903" cy="384048"/>
          </a:xfrm>
          <a:prstGeom prst="roundRect">
            <a:avLst>
              <a:gd name="adj" fmla="val 19048"/>
            </a:avLst>
          </a:prstGeom>
          <a:solidFill>
            <a:srgbClr val="1A3A5C"/>
          </a:solidFill>
          <a:ln w="12700">
            <a:solidFill>
              <a:srgbClr val="1A3A5C"/>
            </a:solidFill>
            <a:prstDash val="solid"/>
          </a:ln>
        </p:spPr>
        <p:txBody>
          <a:bodyPr/>
          <a:lstStyle/>
          <a:p>
            <a:endParaRPr lang="es-AR" noProof="0"/>
          </a:p>
        </p:txBody>
      </p:sp>
      <p:sp>
        <p:nvSpPr>
          <p:cNvPr id="20" name="Text 26">
            <a:extLst>
              <a:ext uri="{FF2B5EF4-FFF2-40B4-BE49-F238E27FC236}">
                <a16:creationId xmlns:a16="http://schemas.microsoft.com/office/drawing/2014/main" id="{DF76C743-3D18-1846-419C-62BD7071579A}"/>
              </a:ext>
            </a:extLst>
          </p:cNvPr>
          <p:cNvSpPr/>
          <p:nvPr/>
        </p:nvSpPr>
        <p:spPr>
          <a:xfrm>
            <a:off x="229959" y="2220092"/>
            <a:ext cx="2223659" cy="310896"/>
          </a:xfrm>
          <a:prstGeom prst="rect">
            <a:avLst/>
          </a:prstGeom>
          <a:noFill/>
          <a:ln/>
        </p:spPr>
        <p:txBody>
          <a:bodyPr wrap="square" lIns="0" tIns="0" rIns="0" bIns="0" rtlCol="0" anchor="ctr"/>
          <a:lstStyle/>
          <a:p>
            <a:pPr marL="0" indent="0">
              <a:buNone/>
            </a:pPr>
            <a:r>
              <a:rPr lang="es-AR" sz="1100" b="1" noProof="0">
                <a:solidFill>
                  <a:srgbClr val="FFFFFF"/>
                </a:solidFill>
                <a:latin typeface="Montserrat" pitchFamily="34" charset="0"/>
                <a:ea typeface="Montserrat" pitchFamily="34" charset="-122"/>
                <a:cs typeface="Montserrat" pitchFamily="34" charset="-120"/>
              </a:rPr>
              <a:t>Referencia de campos</a:t>
            </a:r>
            <a:endParaRPr lang="es-AR" sz="1100" noProof="0"/>
          </a:p>
        </p:txBody>
      </p:sp>
      <p:sp>
        <p:nvSpPr>
          <p:cNvPr id="24" name="Text 30">
            <a:extLst>
              <a:ext uri="{FF2B5EF4-FFF2-40B4-BE49-F238E27FC236}">
                <a16:creationId xmlns:a16="http://schemas.microsoft.com/office/drawing/2014/main" id="{FE891DB7-3E25-98C2-A3CA-6215B53132E1}"/>
              </a:ext>
            </a:extLst>
          </p:cNvPr>
          <p:cNvSpPr/>
          <p:nvPr/>
        </p:nvSpPr>
        <p:spPr>
          <a:xfrm>
            <a:off x="165434" y="1487913"/>
            <a:ext cx="1986469" cy="274320"/>
          </a:xfrm>
          <a:prstGeom prst="rect">
            <a:avLst/>
          </a:prstGeom>
          <a:noFill/>
          <a:ln/>
        </p:spPr>
        <p:txBody>
          <a:bodyPr wrap="square" lIns="0" tIns="0" rIns="0" bIns="0" rtlCol="0" anchor="ctr"/>
          <a:lstStyle/>
          <a:p>
            <a:r>
              <a:rPr lang="es-AR" sz="900" b="1" noProof="0" dirty="0"/>
              <a:t>Órdenes de compra emitidas por Cerrejón</a:t>
            </a:r>
          </a:p>
        </p:txBody>
      </p:sp>
      <p:sp>
        <p:nvSpPr>
          <p:cNvPr id="25" name="Shape 31">
            <a:extLst>
              <a:ext uri="{FF2B5EF4-FFF2-40B4-BE49-F238E27FC236}">
                <a16:creationId xmlns:a16="http://schemas.microsoft.com/office/drawing/2014/main" id="{0DC7F507-5298-4FE6-06EC-4C921DC7D5B6}"/>
              </a:ext>
            </a:extLst>
          </p:cNvPr>
          <p:cNvSpPr/>
          <p:nvPr/>
        </p:nvSpPr>
        <p:spPr>
          <a:xfrm>
            <a:off x="201870" y="2820664"/>
            <a:ext cx="2194011" cy="0"/>
          </a:xfrm>
          <a:prstGeom prst="line">
            <a:avLst/>
          </a:prstGeom>
          <a:noFill/>
          <a:ln w="6350">
            <a:solidFill>
              <a:srgbClr val="EEEEEE"/>
            </a:solidFill>
            <a:prstDash val="solid"/>
          </a:ln>
        </p:spPr>
        <p:txBody>
          <a:bodyPr/>
          <a:lstStyle/>
          <a:p>
            <a:endParaRPr lang="es-AR" noProof="0"/>
          </a:p>
        </p:txBody>
      </p:sp>
      <p:sp>
        <p:nvSpPr>
          <p:cNvPr id="26" name="Shape 32">
            <a:extLst>
              <a:ext uri="{FF2B5EF4-FFF2-40B4-BE49-F238E27FC236}">
                <a16:creationId xmlns:a16="http://schemas.microsoft.com/office/drawing/2014/main" id="{FDEDC419-D996-903D-CCBF-D99923D0A5FE}"/>
              </a:ext>
            </a:extLst>
          </p:cNvPr>
          <p:cNvSpPr/>
          <p:nvPr/>
        </p:nvSpPr>
        <p:spPr>
          <a:xfrm>
            <a:off x="201870" y="2884672"/>
            <a:ext cx="163068" cy="201168"/>
          </a:xfrm>
          <a:prstGeom prst="ellipse">
            <a:avLst/>
          </a:prstGeom>
          <a:solidFill>
            <a:srgbClr val="1A1A1A"/>
          </a:solidFill>
          <a:ln w="12700">
            <a:solidFill>
              <a:srgbClr val="1A1A1A"/>
            </a:solidFill>
            <a:prstDash val="solid"/>
          </a:ln>
        </p:spPr>
        <p:txBody>
          <a:bodyPr/>
          <a:lstStyle/>
          <a:p>
            <a:endParaRPr lang="es-AR" noProof="0"/>
          </a:p>
        </p:txBody>
      </p:sp>
      <p:sp>
        <p:nvSpPr>
          <p:cNvPr id="27" name="Text 33">
            <a:extLst>
              <a:ext uri="{FF2B5EF4-FFF2-40B4-BE49-F238E27FC236}">
                <a16:creationId xmlns:a16="http://schemas.microsoft.com/office/drawing/2014/main" id="{4FE776A0-B373-191F-966D-13FC9E81F471}"/>
              </a:ext>
            </a:extLst>
          </p:cNvPr>
          <p:cNvSpPr/>
          <p:nvPr/>
        </p:nvSpPr>
        <p:spPr>
          <a:xfrm>
            <a:off x="201870" y="2884672"/>
            <a:ext cx="163068" cy="201168"/>
          </a:xfrm>
          <a:prstGeom prst="rect">
            <a:avLst/>
          </a:prstGeom>
          <a:noFill/>
          <a:ln/>
        </p:spPr>
        <p:txBody>
          <a:bodyPr wrap="square" lIns="0" tIns="0" rIns="0" bIns="0" rtlCol="0" anchor="ctr"/>
          <a:lstStyle/>
          <a:p>
            <a:pPr marL="0" indent="0" algn="ctr">
              <a:buNone/>
            </a:pPr>
            <a:r>
              <a:rPr lang="es-AR" sz="750" b="1" noProof="0">
                <a:solidFill>
                  <a:schemeClr val="bg1"/>
                </a:solidFill>
                <a:latin typeface="Montserrat" pitchFamily="34" charset="0"/>
                <a:ea typeface="Montserrat" pitchFamily="34" charset="-122"/>
                <a:cs typeface="Montserrat" pitchFamily="34" charset="-120"/>
              </a:rPr>
              <a:t>1</a:t>
            </a:r>
            <a:endParaRPr lang="es-AR" sz="750" noProof="0">
              <a:solidFill>
                <a:schemeClr val="bg1"/>
              </a:solidFill>
            </a:endParaRPr>
          </a:p>
        </p:txBody>
      </p:sp>
      <p:sp>
        <p:nvSpPr>
          <p:cNvPr id="28" name="Text 34">
            <a:extLst>
              <a:ext uri="{FF2B5EF4-FFF2-40B4-BE49-F238E27FC236}">
                <a16:creationId xmlns:a16="http://schemas.microsoft.com/office/drawing/2014/main" id="{B914B6DE-3D28-07E7-6B2F-2B2C28CE37BD}"/>
              </a:ext>
            </a:extLst>
          </p:cNvPr>
          <p:cNvSpPr/>
          <p:nvPr/>
        </p:nvSpPr>
        <p:spPr>
          <a:xfrm>
            <a:off x="476190" y="2866384"/>
            <a:ext cx="1986469" cy="182880"/>
          </a:xfrm>
          <a:prstGeom prst="rect">
            <a:avLst/>
          </a:prstGeom>
          <a:noFill/>
          <a:ln/>
        </p:spPr>
        <p:txBody>
          <a:bodyPr wrap="square" lIns="0" tIns="0" rIns="0" bIns="0" rtlCol="0" anchor="ctr"/>
          <a:lstStyle/>
          <a:p>
            <a:pPr marL="0" indent="0">
              <a:buNone/>
            </a:pPr>
            <a:r>
              <a:rPr lang="es-AR" sz="850" b="1" noProof="0">
                <a:solidFill>
                  <a:srgbClr val="1A1A1A"/>
                </a:solidFill>
                <a:latin typeface="Montserrat" pitchFamily="34" charset="0"/>
                <a:ea typeface="Montserrat" pitchFamily="34" charset="-122"/>
                <a:cs typeface="Montserrat" pitchFamily="34" charset="-120"/>
              </a:rPr>
              <a:t>N° de Orden de compra</a:t>
            </a:r>
            <a:endParaRPr lang="es-AR" sz="850" noProof="0"/>
          </a:p>
        </p:txBody>
      </p:sp>
      <p:sp>
        <p:nvSpPr>
          <p:cNvPr id="29" name="Text 35">
            <a:extLst>
              <a:ext uri="{FF2B5EF4-FFF2-40B4-BE49-F238E27FC236}">
                <a16:creationId xmlns:a16="http://schemas.microsoft.com/office/drawing/2014/main" id="{63E1DD70-F812-C656-C8E8-EDAF80C9A8BB}"/>
              </a:ext>
            </a:extLst>
          </p:cNvPr>
          <p:cNvSpPr/>
          <p:nvPr/>
        </p:nvSpPr>
        <p:spPr>
          <a:xfrm>
            <a:off x="476190" y="3020689"/>
            <a:ext cx="1986469" cy="274320"/>
          </a:xfrm>
          <a:prstGeom prst="rect">
            <a:avLst/>
          </a:prstGeom>
          <a:noFill/>
          <a:ln/>
        </p:spPr>
        <p:txBody>
          <a:bodyPr wrap="square" lIns="0" tIns="0" rIns="0" bIns="0" rtlCol="0" anchor="ctr"/>
          <a:lstStyle/>
          <a:p>
            <a:pPr marL="0" indent="0">
              <a:buNone/>
            </a:pPr>
            <a:r>
              <a:rPr lang="es-AR" sz="750" noProof="0" dirty="0">
                <a:solidFill>
                  <a:srgbClr val="555555"/>
                </a:solidFill>
                <a:latin typeface="Montserrat" pitchFamily="34" charset="0"/>
                <a:ea typeface="Montserrat" pitchFamily="34" charset="-122"/>
                <a:cs typeface="Montserrat" pitchFamily="34" charset="-120"/>
              </a:rPr>
              <a:t>Identificador único de la Orden de Servicio. Haz clic para ver el detalle.</a:t>
            </a:r>
            <a:endParaRPr lang="es-AR" sz="750" noProof="0" dirty="0"/>
          </a:p>
        </p:txBody>
      </p:sp>
      <p:sp>
        <p:nvSpPr>
          <p:cNvPr id="30" name="Shape 36">
            <a:extLst>
              <a:ext uri="{FF2B5EF4-FFF2-40B4-BE49-F238E27FC236}">
                <a16:creationId xmlns:a16="http://schemas.microsoft.com/office/drawing/2014/main" id="{897B7E2F-33FF-3808-612E-F3AEC6EB95B3}"/>
              </a:ext>
            </a:extLst>
          </p:cNvPr>
          <p:cNvSpPr/>
          <p:nvPr/>
        </p:nvSpPr>
        <p:spPr>
          <a:xfrm>
            <a:off x="201870" y="3296152"/>
            <a:ext cx="2194011" cy="0"/>
          </a:xfrm>
          <a:prstGeom prst="line">
            <a:avLst/>
          </a:prstGeom>
          <a:noFill/>
          <a:ln w="6350">
            <a:solidFill>
              <a:srgbClr val="EEEEEE"/>
            </a:solidFill>
            <a:prstDash val="solid"/>
          </a:ln>
        </p:spPr>
        <p:txBody>
          <a:bodyPr/>
          <a:lstStyle/>
          <a:p>
            <a:endParaRPr lang="es-AR" noProof="0"/>
          </a:p>
        </p:txBody>
      </p:sp>
      <p:sp>
        <p:nvSpPr>
          <p:cNvPr id="31" name="Shape 37">
            <a:extLst>
              <a:ext uri="{FF2B5EF4-FFF2-40B4-BE49-F238E27FC236}">
                <a16:creationId xmlns:a16="http://schemas.microsoft.com/office/drawing/2014/main" id="{99D29BB1-152F-39DA-B382-948F9B6F5149}"/>
              </a:ext>
            </a:extLst>
          </p:cNvPr>
          <p:cNvSpPr/>
          <p:nvPr/>
        </p:nvSpPr>
        <p:spPr>
          <a:xfrm>
            <a:off x="201870" y="3360160"/>
            <a:ext cx="163068" cy="201168"/>
          </a:xfrm>
          <a:prstGeom prst="ellipse">
            <a:avLst/>
          </a:prstGeom>
          <a:solidFill>
            <a:srgbClr val="1A1A1A"/>
          </a:solidFill>
          <a:ln w="12700">
            <a:solidFill>
              <a:srgbClr val="1A1A1A"/>
            </a:solidFill>
            <a:prstDash val="solid"/>
          </a:ln>
        </p:spPr>
        <p:txBody>
          <a:bodyPr/>
          <a:lstStyle/>
          <a:p>
            <a:endParaRPr lang="es-AR" noProof="0"/>
          </a:p>
        </p:txBody>
      </p:sp>
      <p:sp>
        <p:nvSpPr>
          <p:cNvPr id="32" name="Text 38">
            <a:extLst>
              <a:ext uri="{FF2B5EF4-FFF2-40B4-BE49-F238E27FC236}">
                <a16:creationId xmlns:a16="http://schemas.microsoft.com/office/drawing/2014/main" id="{3304AC3F-867A-F7C0-CD74-FC9C662BDB5A}"/>
              </a:ext>
            </a:extLst>
          </p:cNvPr>
          <p:cNvSpPr/>
          <p:nvPr/>
        </p:nvSpPr>
        <p:spPr>
          <a:xfrm>
            <a:off x="201870" y="3360160"/>
            <a:ext cx="163068" cy="201168"/>
          </a:xfrm>
          <a:prstGeom prst="rect">
            <a:avLst/>
          </a:prstGeom>
          <a:noFill/>
          <a:ln/>
        </p:spPr>
        <p:txBody>
          <a:bodyPr wrap="square" lIns="0" tIns="0" rIns="0" bIns="0" rtlCol="0" anchor="ctr"/>
          <a:lstStyle/>
          <a:p>
            <a:pPr marL="0" indent="0" algn="ctr">
              <a:buNone/>
            </a:pPr>
            <a:r>
              <a:rPr lang="es-AR" sz="750" b="1" noProof="0">
                <a:solidFill>
                  <a:schemeClr val="bg1"/>
                </a:solidFill>
                <a:latin typeface="Montserrat" pitchFamily="34" charset="0"/>
                <a:ea typeface="Montserrat" pitchFamily="34" charset="-122"/>
                <a:cs typeface="Montserrat" pitchFamily="34" charset="-120"/>
              </a:rPr>
              <a:t>2</a:t>
            </a:r>
            <a:endParaRPr lang="es-AR" sz="750" noProof="0">
              <a:solidFill>
                <a:schemeClr val="bg1"/>
              </a:solidFill>
            </a:endParaRPr>
          </a:p>
        </p:txBody>
      </p:sp>
      <p:sp>
        <p:nvSpPr>
          <p:cNvPr id="33" name="Text 39">
            <a:extLst>
              <a:ext uri="{FF2B5EF4-FFF2-40B4-BE49-F238E27FC236}">
                <a16:creationId xmlns:a16="http://schemas.microsoft.com/office/drawing/2014/main" id="{58C5AE2E-B20F-89D0-17CA-B3F5E461A575}"/>
              </a:ext>
            </a:extLst>
          </p:cNvPr>
          <p:cNvSpPr/>
          <p:nvPr/>
        </p:nvSpPr>
        <p:spPr>
          <a:xfrm>
            <a:off x="476190" y="3341872"/>
            <a:ext cx="1986469" cy="182880"/>
          </a:xfrm>
          <a:prstGeom prst="rect">
            <a:avLst/>
          </a:prstGeom>
          <a:noFill/>
          <a:ln/>
        </p:spPr>
        <p:txBody>
          <a:bodyPr wrap="square" lIns="0" tIns="0" rIns="0" bIns="0" rtlCol="0" anchor="ctr"/>
          <a:lstStyle/>
          <a:p>
            <a:pPr marL="0" indent="0">
              <a:buNone/>
            </a:pPr>
            <a:r>
              <a:rPr lang="es-AR" sz="850" b="1" noProof="0">
                <a:solidFill>
                  <a:srgbClr val="1A1A1A"/>
                </a:solidFill>
                <a:latin typeface="Montserrat" pitchFamily="34" charset="0"/>
                <a:ea typeface="Montserrat" pitchFamily="34" charset="-122"/>
                <a:cs typeface="Montserrat" pitchFamily="34" charset="-120"/>
              </a:rPr>
              <a:t>Fecha de la orden</a:t>
            </a:r>
            <a:endParaRPr lang="es-AR" sz="850" noProof="0"/>
          </a:p>
        </p:txBody>
      </p:sp>
      <p:sp>
        <p:nvSpPr>
          <p:cNvPr id="34" name="Text 40">
            <a:extLst>
              <a:ext uri="{FF2B5EF4-FFF2-40B4-BE49-F238E27FC236}">
                <a16:creationId xmlns:a16="http://schemas.microsoft.com/office/drawing/2014/main" id="{C5A57768-1A4C-4379-3D6F-67155F79B8D4}"/>
              </a:ext>
            </a:extLst>
          </p:cNvPr>
          <p:cNvSpPr/>
          <p:nvPr/>
        </p:nvSpPr>
        <p:spPr>
          <a:xfrm>
            <a:off x="476190" y="3505702"/>
            <a:ext cx="1986469" cy="274320"/>
          </a:xfrm>
          <a:prstGeom prst="rect">
            <a:avLst/>
          </a:prstGeom>
          <a:noFill/>
          <a:ln/>
        </p:spPr>
        <p:txBody>
          <a:bodyPr wrap="square" lIns="0" tIns="0" rIns="0" bIns="0" rtlCol="0" anchor="ctr"/>
          <a:lstStyle/>
          <a:p>
            <a:pPr marL="0" indent="0">
              <a:buNone/>
            </a:pPr>
            <a:r>
              <a:rPr lang="es-AR" sz="750" noProof="0" dirty="0">
                <a:solidFill>
                  <a:srgbClr val="555555"/>
                </a:solidFill>
                <a:latin typeface="Montserrat" pitchFamily="34" charset="0"/>
                <a:ea typeface="Montserrat" pitchFamily="34" charset="-122"/>
                <a:cs typeface="Montserrat" pitchFamily="34" charset="-120"/>
              </a:rPr>
              <a:t>Fecha en que Cerrejón emitió la Orden de Servicio.</a:t>
            </a:r>
            <a:endParaRPr lang="es-AR" sz="750" noProof="0" dirty="0"/>
          </a:p>
        </p:txBody>
      </p:sp>
      <p:sp>
        <p:nvSpPr>
          <p:cNvPr id="35" name="Shape 41">
            <a:extLst>
              <a:ext uri="{FF2B5EF4-FFF2-40B4-BE49-F238E27FC236}">
                <a16:creationId xmlns:a16="http://schemas.microsoft.com/office/drawing/2014/main" id="{03CD194B-3325-98EF-9064-641388CFCC72}"/>
              </a:ext>
            </a:extLst>
          </p:cNvPr>
          <p:cNvSpPr/>
          <p:nvPr/>
        </p:nvSpPr>
        <p:spPr>
          <a:xfrm>
            <a:off x="201870" y="3771640"/>
            <a:ext cx="2194011" cy="0"/>
          </a:xfrm>
          <a:prstGeom prst="line">
            <a:avLst/>
          </a:prstGeom>
          <a:noFill/>
          <a:ln w="6350">
            <a:solidFill>
              <a:srgbClr val="EEEEEE"/>
            </a:solidFill>
            <a:prstDash val="solid"/>
          </a:ln>
        </p:spPr>
        <p:txBody>
          <a:bodyPr/>
          <a:lstStyle/>
          <a:p>
            <a:endParaRPr lang="es-AR" noProof="0"/>
          </a:p>
        </p:txBody>
      </p:sp>
      <p:sp>
        <p:nvSpPr>
          <p:cNvPr id="36" name="Shape 42">
            <a:extLst>
              <a:ext uri="{FF2B5EF4-FFF2-40B4-BE49-F238E27FC236}">
                <a16:creationId xmlns:a16="http://schemas.microsoft.com/office/drawing/2014/main" id="{499D0643-6D06-9445-2B0B-14B4F1D5E460}"/>
              </a:ext>
            </a:extLst>
          </p:cNvPr>
          <p:cNvSpPr/>
          <p:nvPr/>
        </p:nvSpPr>
        <p:spPr>
          <a:xfrm>
            <a:off x="201870" y="3835648"/>
            <a:ext cx="163068" cy="201168"/>
          </a:xfrm>
          <a:prstGeom prst="ellipse">
            <a:avLst/>
          </a:prstGeom>
          <a:solidFill>
            <a:srgbClr val="1A1A1A"/>
          </a:solidFill>
          <a:ln w="12700">
            <a:solidFill>
              <a:srgbClr val="1A1A1A"/>
            </a:solidFill>
            <a:prstDash val="solid"/>
          </a:ln>
        </p:spPr>
        <p:txBody>
          <a:bodyPr/>
          <a:lstStyle/>
          <a:p>
            <a:endParaRPr lang="es-AR" noProof="0"/>
          </a:p>
        </p:txBody>
      </p:sp>
      <p:sp>
        <p:nvSpPr>
          <p:cNvPr id="37" name="Text 43">
            <a:extLst>
              <a:ext uri="{FF2B5EF4-FFF2-40B4-BE49-F238E27FC236}">
                <a16:creationId xmlns:a16="http://schemas.microsoft.com/office/drawing/2014/main" id="{8CE90D5F-3D83-8D01-8F7F-3E5A6E551379}"/>
              </a:ext>
            </a:extLst>
          </p:cNvPr>
          <p:cNvSpPr/>
          <p:nvPr/>
        </p:nvSpPr>
        <p:spPr>
          <a:xfrm>
            <a:off x="201870" y="3835648"/>
            <a:ext cx="163068" cy="201168"/>
          </a:xfrm>
          <a:prstGeom prst="rect">
            <a:avLst/>
          </a:prstGeom>
          <a:noFill/>
          <a:ln/>
        </p:spPr>
        <p:txBody>
          <a:bodyPr wrap="square" lIns="0" tIns="0" rIns="0" bIns="0" rtlCol="0" anchor="ctr"/>
          <a:lstStyle/>
          <a:p>
            <a:pPr marL="0" indent="0" algn="ctr">
              <a:buNone/>
            </a:pPr>
            <a:r>
              <a:rPr lang="es-AR" sz="750" b="1" noProof="0">
                <a:solidFill>
                  <a:schemeClr val="bg1"/>
                </a:solidFill>
                <a:latin typeface="Montserrat" pitchFamily="34" charset="0"/>
                <a:ea typeface="Montserrat" pitchFamily="34" charset="-122"/>
                <a:cs typeface="Montserrat" pitchFamily="34" charset="-120"/>
              </a:rPr>
              <a:t>3</a:t>
            </a:r>
            <a:endParaRPr lang="es-AR" sz="750" noProof="0">
              <a:solidFill>
                <a:schemeClr val="bg1"/>
              </a:solidFill>
            </a:endParaRPr>
          </a:p>
        </p:txBody>
      </p:sp>
      <p:sp>
        <p:nvSpPr>
          <p:cNvPr id="38" name="Text 44">
            <a:extLst>
              <a:ext uri="{FF2B5EF4-FFF2-40B4-BE49-F238E27FC236}">
                <a16:creationId xmlns:a16="http://schemas.microsoft.com/office/drawing/2014/main" id="{FA6975C4-23EE-CE51-87D7-48F9663EED19}"/>
              </a:ext>
            </a:extLst>
          </p:cNvPr>
          <p:cNvSpPr/>
          <p:nvPr/>
        </p:nvSpPr>
        <p:spPr>
          <a:xfrm>
            <a:off x="476190" y="3817360"/>
            <a:ext cx="1986469" cy="182880"/>
          </a:xfrm>
          <a:prstGeom prst="rect">
            <a:avLst/>
          </a:prstGeom>
          <a:noFill/>
          <a:ln/>
        </p:spPr>
        <p:txBody>
          <a:bodyPr wrap="square" lIns="0" tIns="0" rIns="0" bIns="0" rtlCol="0" anchor="ctr"/>
          <a:lstStyle/>
          <a:p>
            <a:pPr marL="0" indent="0">
              <a:buNone/>
            </a:pPr>
            <a:r>
              <a:rPr lang="es-AR" sz="850" b="1" noProof="0">
                <a:solidFill>
                  <a:srgbClr val="1A1A1A"/>
                </a:solidFill>
                <a:latin typeface="Montserrat" pitchFamily="34" charset="0"/>
                <a:ea typeface="Montserrat" pitchFamily="34" charset="-122"/>
                <a:cs typeface="Montserrat" pitchFamily="34" charset="-120"/>
              </a:rPr>
              <a:t>Estado</a:t>
            </a:r>
            <a:endParaRPr lang="es-AR" sz="850" noProof="0"/>
          </a:p>
        </p:txBody>
      </p:sp>
      <p:sp>
        <p:nvSpPr>
          <p:cNvPr id="39" name="Text 45">
            <a:extLst>
              <a:ext uri="{FF2B5EF4-FFF2-40B4-BE49-F238E27FC236}">
                <a16:creationId xmlns:a16="http://schemas.microsoft.com/office/drawing/2014/main" id="{EBC5F8C4-8C48-391E-44E0-89F468C3782D}"/>
              </a:ext>
            </a:extLst>
          </p:cNvPr>
          <p:cNvSpPr/>
          <p:nvPr/>
        </p:nvSpPr>
        <p:spPr>
          <a:xfrm>
            <a:off x="476190" y="3981190"/>
            <a:ext cx="1986469" cy="274320"/>
          </a:xfrm>
          <a:prstGeom prst="rect">
            <a:avLst/>
          </a:prstGeom>
          <a:noFill/>
          <a:ln/>
        </p:spPr>
        <p:txBody>
          <a:bodyPr wrap="square" lIns="0" tIns="0" rIns="0" bIns="0" rtlCol="0" anchor="ctr"/>
          <a:lstStyle/>
          <a:p>
            <a:pPr marL="0" indent="0">
              <a:buNone/>
            </a:pPr>
            <a:r>
              <a:rPr lang="es-AR" sz="750" noProof="0" dirty="0">
                <a:solidFill>
                  <a:srgbClr val="555555"/>
                </a:solidFill>
                <a:latin typeface="Montserrat" pitchFamily="34" charset="0"/>
                <a:ea typeface="Montserrat" pitchFamily="34" charset="-122"/>
                <a:cs typeface="Montserrat" pitchFamily="34" charset="-120"/>
              </a:rPr>
              <a:t>Estado actual: Emitido = disponible para registrar servicios.</a:t>
            </a:r>
            <a:endParaRPr lang="es-AR" sz="750" noProof="0" dirty="0"/>
          </a:p>
        </p:txBody>
      </p:sp>
      <p:sp>
        <p:nvSpPr>
          <p:cNvPr id="40" name="Shape 46">
            <a:extLst>
              <a:ext uri="{FF2B5EF4-FFF2-40B4-BE49-F238E27FC236}">
                <a16:creationId xmlns:a16="http://schemas.microsoft.com/office/drawing/2014/main" id="{75ACA7AA-229D-748A-4F2E-207D2DF840D5}"/>
              </a:ext>
            </a:extLst>
          </p:cNvPr>
          <p:cNvSpPr/>
          <p:nvPr/>
        </p:nvSpPr>
        <p:spPr>
          <a:xfrm>
            <a:off x="201870" y="4247128"/>
            <a:ext cx="2194011" cy="0"/>
          </a:xfrm>
          <a:prstGeom prst="line">
            <a:avLst/>
          </a:prstGeom>
          <a:noFill/>
          <a:ln w="6350">
            <a:solidFill>
              <a:srgbClr val="EEEEEE"/>
            </a:solidFill>
            <a:prstDash val="solid"/>
          </a:ln>
        </p:spPr>
        <p:txBody>
          <a:bodyPr/>
          <a:lstStyle/>
          <a:p>
            <a:endParaRPr lang="es-AR" noProof="0"/>
          </a:p>
        </p:txBody>
      </p:sp>
      <p:sp>
        <p:nvSpPr>
          <p:cNvPr id="41" name="Shape 47">
            <a:extLst>
              <a:ext uri="{FF2B5EF4-FFF2-40B4-BE49-F238E27FC236}">
                <a16:creationId xmlns:a16="http://schemas.microsoft.com/office/drawing/2014/main" id="{12E84604-04EC-CD1E-3A10-1AB8A6FBD28F}"/>
              </a:ext>
            </a:extLst>
          </p:cNvPr>
          <p:cNvSpPr/>
          <p:nvPr/>
        </p:nvSpPr>
        <p:spPr>
          <a:xfrm>
            <a:off x="201870" y="4311136"/>
            <a:ext cx="163068" cy="201168"/>
          </a:xfrm>
          <a:prstGeom prst="ellipse">
            <a:avLst/>
          </a:prstGeom>
          <a:solidFill>
            <a:srgbClr val="1A1A1A"/>
          </a:solidFill>
          <a:ln w="12700">
            <a:solidFill>
              <a:srgbClr val="1A1A1A"/>
            </a:solidFill>
            <a:prstDash val="solid"/>
          </a:ln>
        </p:spPr>
        <p:txBody>
          <a:bodyPr/>
          <a:lstStyle/>
          <a:p>
            <a:endParaRPr lang="es-AR" noProof="0"/>
          </a:p>
        </p:txBody>
      </p:sp>
      <p:sp>
        <p:nvSpPr>
          <p:cNvPr id="42" name="Text 48">
            <a:extLst>
              <a:ext uri="{FF2B5EF4-FFF2-40B4-BE49-F238E27FC236}">
                <a16:creationId xmlns:a16="http://schemas.microsoft.com/office/drawing/2014/main" id="{4C767886-B0ED-6DF6-465E-F649BFA647C9}"/>
              </a:ext>
            </a:extLst>
          </p:cNvPr>
          <p:cNvSpPr/>
          <p:nvPr/>
        </p:nvSpPr>
        <p:spPr>
          <a:xfrm>
            <a:off x="201870" y="4311136"/>
            <a:ext cx="163068" cy="201168"/>
          </a:xfrm>
          <a:prstGeom prst="rect">
            <a:avLst/>
          </a:prstGeom>
          <a:noFill/>
          <a:ln/>
        </p:spPr>
        <p:txBody>
          <a:bodyPr wrap="square" lIns="0" tIns="0" rIns="0" bIns="0" rtlCol="0" anchor="ctr"/>
          <a:lstStyle/>
          <a:p>
            <a:pPr marL="0" indent="0" algn="ctr">
              <a:buNone/>
            </a:pPr>
            <a:r>
              <a:rPr lang="es-AR" sz="750" b="1" noProof="0">
                <a:solidFill>
                  <a:schemeClr val="bg1"/>
                </a:solidFill>
                <a:latin typeface="Montserrat" pitchFamily="34" charset="0"/>
                <a:ea typeface="Montserrat" pitchFamily="34" charset="-122"/>
                <a:cs typeface="Montserrat" pitchFamily="34" charset="-120"/>
              </a:rPr>
              <a:t>4</a:t>
            </a:r>
            <a:endParaRPr lang="es-AR" sz="750" noProof="0">
              <a:solidFill>
                <a:schemeClr val="bg1"/>
              </a:solidFill>
            </a:endParaRPr>
          </a:p>
        </p:txBody>
      </p:sp>
      <p:sp>
        <p:nvSpPr>
          <p:cNvPr id="43" name="Text 49">
            <a:extLst>
              <a:ext uri="{FF2B5EF4-FFF2-40B4-BE49-F238E27FC236}">
                <a16:creationId xmlns:a16="http://schemas.microsoft.com/office/drawing/2014/main" id="{039EC187-D154-C2B7-4DFF-2A96AF6B7670}"/>
              </a:ext>
            </a:extLst>
          </p:cNvPr>
          <p:cNvSpPr/>
          <p:nvPr/>
        </p:nvSpPr>
        <p:spPr>
          <a:xfrm>
            <a:off x="476190" y="4292848"/>
            <a:ext cx="1986469" cy="182880"/>
          </a:xfrm>
          <a:prstGeom prst="rect">
            <a:avLst/>
          </a:prstGeom>
          <a:noFill/>
          <a:ln/>
        </p:spPr>
        <p:txBody>
          <a:bodyPr wrap="square" lIns="0" tIns="0" rIns="0" bIns="0" rtlCol="0" anchor="ctr"/>
          <a:lstStyle/>
          <a:p>
            <a:pPr marL="0" indent="0">
              <a:buNone/>
            </a:pPr>
            <a:r>
              <a:rPr lang="es-AR" sz="850" b="1" noProof="0">
                <a:solidFill>
                  <a:srgbClr val="1A1A1A"/>
                </a:solidFill>
                <a:latin typeface="Montserrat" pitchFamily="34" charset="0"/>
                <a:ea typeface="Montserrat" pitchFamily="34" charset="-122"/>
                <a:cs typeface="Montserrat" pitchFamily="34" charset="-120"/>
              </a:rPr>
              <a:t>Artículos</a:t>
            </a:r>
            <a:endParaRPr lang="es-AR" sz="850" noProof="0"/>
          </a:p>
        </p:txBody>
      </p:sp>
      <p:sp>
        <p:nvSpPr>
          <p:cNvPr id="44" name="Text 50">
            <a:extLst>
              <a:ext uri="{FF2B5EF4-FFF2-40B4-BE49-F238E27FC236}">
                <a16:creationId xmlns:a16="http://schemas.microsoft.com/office/drawing/2014/main" id="{D63B3A7E-2A21-74CD-3CFE-3F4CA4E93E41}"/>
              </a:ext>
            </a:extLst>
          </p:cNvPr>
          <p:cNvSpPr/>
          <p:nvPr/>
        </p:nvSpPr>
        <p:spPr>
          <a:xfrm>
            <a:off x="476190" y="4456678"/>
            <a:ext cx="1986469" cy="274320"/>
          </a:xfrm>
          <a:prstGeom prst="rect">
            <a:avLst/>
          </a:prstGeom>
          <a:noFill/>
          <a:ln/>
        </p:spPr>
        <p:txBody>
          <a:bodyPr wrap="square" lIns="0" tIns="0" rIns="0" bIns="0" rtlCol="0" anchor="ctr"/>
          <a:lstStyle/>
          <a:p>
            <a:pPr marL="0" indent="0">
              <a:buNone/>
            </a:pPr>
            <a:r>
              <a:rPr lang="es-AR" sz="750" noProof="0" dirty="0">
                <a:solidFill>
                  <a:srgbClr val="555555"/>
                </a:solidFill>
                <a:latin typeface="Montserrat" pitchFamily="34" charset="0"/>
                <a:ea typeface="Montserrat" pitchFamily="34" charset="-122"/>
                <a:cs typeface="Montserrat" pitchFamily="34" charset="-120"/>
              </a:rPr>
              <a:t>Descripción del servicio o ítem contratado en la orden.</a:t>
            </a:r>
            <a:endParaRPr lang="es-AR" sz="750" noProof="0" dirty="0"/>
          </a:p>
        </p:txBody>
      </p:sp>
      <p:sp>
        <p:nvSpPr>
          <p:cNvPr id="45" name="Shape 51">
            <a:extLst>
              <a:ext uri="{FF2B5EF4-FFF2-40B4-BE49-F238E27FC236}">
                <a16:creationId xmlns:a16="http://schemas.microsoft.com/office/drawing/2014/main" id="{3A3DDF58-3B5A-3245-E9DC-09DDD22AC13C}"/>
              </a:ext>
            </a:extLst>
          </p:cNvPr>
          <p:cNvSpPr/>
          <p:nvPr/>
        </p:nvSpPr>
        <p:spPr>
          <a:xfrm>
            <a:off x="201870" y="4722616"/>
            <a:ext cx="2194011" cy="0"/>
          </a:xfrm>
          <a:prstGeom prst="line">
            <a:avLst/>
          </a:prstGeom>
          <a:noFill/>
          <a:ln w="6350">
            <a:solidFill>
              <a:srgbClr val="EEEEEE"/>
            </a:solidFill>
            <a:prstDash val="solid"/>
          </a:ln>
        </p:spPr>
        <p:txBody>
          <a:bodyPr/>
          <a:lstStyle/>
          <a:p>
            <a:endParaRPr lang="es-AR" noProof="0"/>
          </a:p>
        </p:txBody>
      </p:sp>
      <p:sp>
        <p:nvSpPr>
          <p:cNvPr id="46" name="Shape 52">
            <a:extLst>
              <a:ext uri="{FF2B5EF4-FFF2-40B4-BE49-F238E27FC236}">
                <a16:creationId xmlns:a16="http://schemas.microsoft.com/office/drawing/2014/main" id="{A6AC5E88-E802-8D1B-234A-5086503EB50A}"/>
              </a:ext>
            </a:extLst>
          </p:cNvPr>
          <p:cNvSpPr/>
          <p:nvPr/>
        </p:nvSpPr>
        <p:spPr>
          <a:xfrm>
            <a:off x="201870" y="4786624"/>
            <a:ext cx="163068" cy="201168"/>
          </a:xfrm>
          <a:prstGeom prst="ellipse">
            <a:avLst/>
          </a:prstGeom>
          <a:solidFill>
            <a:srgbClr val="1A1A1A"/>
          </a:solidFill>
          <a:ln w="12700">
            <a:solidFill>
              <a:srgbClr val="1A1A1A"/>
            </a:solidFill>
            <a:prstDash val="solid"/>
          </a:ln>
        </p:spPr>
        <p:txBody>
          <a:bodyPr/>
          <a:lstStyle/>
          <a:p>
            <a:endParaRPr lang="es-AR" noProof="0"/>
          </a:p>
        </p:txBody>
      </p:sp>
      <p:sp>
        <p:nvSpPr>
          <p:cNvPr id="47" name="Text 53">
            <a:extLst>
              <a:ext uri="{FF2B5EF4-FFF2-40B4-BE49-F238E27FC236}">
                <a16:creationId xmlns:a16="http://schemas.microsoft.com/office/drawing/2014/main" id="{49853B5B-6E3A-0B94-292A-8C4FE7429DB0}"/>
              </a:ext>
            </a:extLst>
          </p:cNvPr>
          <p:cNvSpPr/>
          <p:nvPr/>
        </p:nvSpPr>
        <p:spPr>
          <a:xfrm>
            <a:off x="201870" y="4786624"/>
            <a:ext cx="163068" cy="201168"/>
          </a:xfrm>
          <a:prstGeom prst="rect">
            <a:avLst/>
          </a:prstGeom>
          <a:noFill/>
          <a:ln/>
        </p:spPr>
        <p:txBody>
          <a:bodyPr wrap="square" lIns="0" tIns="0" rIns="0" bIns="0" rtlCol="0" anchor="ctr"/>
          <a:lstStyle/>
          <a:p>
            <a:pPr marL="0" indent="0" algn="ctr">
              <a:buNone/>
            </a:pPr>
            <a:r>
              <a:rPr lang="es-AR" sz="750" b="1" noProof="0">
                <a:solidFill>
                  <a:schemeClr val="bg1"/>
                </a:solidFill>
                <a:latin typeface="Montserrat" pitchFamily="34" charset="0"/>
                <a:ea typeface="Montserrat" pitchFamily="34" charset="-122"/>
                <a:cs typeface="Montserrat" pitchFamily="34" charset="-120"/>
              </a:rPr>
              <a:t>5</a:t>
            </a:r>
            <a:endParaRPr lang="es-AR" sz="750" noProof="0">
              <a:solidFill>
                <a:schemeClr val="bg1"/>
              </a:solidFill>
            </a:endParaRPr>
          </a:p>
        </p:txBody>
      </p:sp>
      <p:sp>
        <p:nvSpPr>
          <p:cNvPr id="48" name="Text 54">
            <a:extLst>
              <a:ext uri="{FF2B5EF4-FFF2-40B4-BE49-F238E27FC236}">
                <a16:creationId xmlns:a16="http://schemas.microsoft.com/office/drawing/2014/main" id="{91887647-FFB8-0940-1DA0-C17AD81DE41C}"/>
              </a:ext>
            </a:extLst>
          </p:cNvPr>
          <p:cNvSpPr/>
          <p:nvPr/>
        </p:nvSpPr>
        <p:spPr>
          <a:xfrm>
            <a:off x="476190" y="4768336"/>
            <a:ext cx="1986469" cy="182880"/>
          </a:xfrm>
          <a:prstGeom prst="rect">
            <a:avLst/>
          </a:prstGeom>
          <a:noFill/>
          <a:ln/>
        </p:spPr>
        <p:txBody>
          <a:bodyPr wrap="square" lIns="0" tIns="0" rIns="0" bIns="0" rtlCol="0" anchor="ctr"/>
          <a:lstStyle/>
          <a:p>
            <a:pPr marL="0" indent="0">
              <a:buNone/>
            </a:pPr>
            <a:r>
              <a:rPr lang="es-AR" sz="850" b="1" noProof="0">
                <a:solidFill>
                  <a:srgbClr val="1A1A1A"/>
                </a:solidFill>
                <a:latin typeface="Montserrat" pitchFamily="34" charset="0"/>
                <a:ea typeface="Montserrat" pitchFamily="34" charset="-122"/>
                <a:cs typeface="Montserrat" pitchFamily="34" charset="-120"/>
              </a:rPr>
              <a:t>Total</a:t>
            </a:r>
            <a:endParaRPr lang="es-AR" sz="850" noProof="0"/>
          </a:p>
        </p:txBody>
      </p:sp>
      <p:sp>
        <p:nvSpPr>
          <p:cNvPr id="49" name="Text 55">
            <a:extLst>
              <a:ext uri="{FF2B5EF4-FFF2-40B4-BE49-F238E27FC236}">
                <a16:creationId xmlns:a16="http://schemas.microsoft.com/office/drawing/2014/main" id="{3F4CCB8A-A7C4-BE96-1C12-12806A714017}"/>
              </a:ext>
            </a:extLst>
          </p:cNvPr>
          <p:cNvSpPr/>
          <p:nvPr/>
        </p:nvSpPr>
        <p:spPr>
          <a:xfrm>
            <a:off x="476190" y="4922641"/>
            <a:ext cx="1986469" cy="274320"/>
          </a:xfrm>
          <a:prstGeom prst="rect">
            <a:avLst/>
          </a:prstGeom>
          <a:noFill/>
          <a:ln/>
        </p:spPr>
        <p:txBody>
          <a:bodyPr wrap="square" lIns="0" tIns="0" rIns="0" bIns="0" rtlCol="0" anchor="ctr"/>
          <a:lstStyle/>
          <a:p>
            <a:pPr marL="0" indent="0">
              <a:buNone/>
            </a:pPr>
            <a:r>
              <a:rPr lang="es-AR" sz="750" noProof="0" dirty="0">
                <a:solidFill>
                  <a:srgbClr val="555555"/>
                </a:solidFill>
                <a:latin typeface="Montserrat" pitchFamily="34" charset="0"/>
                <a:ea typeface="Montserrat" pitchFamily="34" charset="-122"/>
                <a:cs typeface="Montserrat" pitchFamily="34" charset="-120"/>
              </a:rPr>
              <a:t>Valor total de la Orden de Servicio en la moneda indicada.</a:t>
            </a:r>
            <a:endParaRPr lang="es-AR" sz="750" noProof="0" dirty="0"/>
          </a:p>
        </p:txBody>
      </p:sp>
      <p:sp>
        <p:nvSpPr>
          <p:cNvPr id="50" name="Shape 56">
            <a:extLst>
              <a:ext uri="{FF2B5EF4-FFF2-40B4-BE49-F238E27FC236}">
                <a16:creationId xmlns:a16="http://schemas.microsoft.com/office/drawing/2014/main" id="{4CCFD832-AA05-F9AE-F562-C35CBC12DDE7}"/>
              </a:ext>
            </a:extLst>
          </p:cNvPr>
          <p:cNvSpPr/>
          <p:nvPr/>
        </p:nvSpPr>
        <p:spPr>
          <a:xfrm>
            <a:off x="201870" y="5198104"/>
            <a:ext cx="2194011" cy="0"/>
          </a:xfrm>
          <a:prstGeom prst="line">
            <a:avLst/>
          </a:prstGeom>
          <a:noFill/>
          <a:ln w="6350">
            <a:solidFill>
              <a:srgbClr val="EEEEEE"/>
            </a:solidFill>
            <a:prstDash val="solid"/>
          </a:ln>
        </p:spPr>
        <p:txBody>
          <a:bodyPr/>
          <a:lstStyle/>
          <a:p>
            <a:endParaRPr lang="es-AR" noProof="0"/>
          </a:p>
        </p:txBody>
      </p:sp>
      <p:sp>
        <p:nvSpPr>
          <p:cNvPr id="51" name="Shape 57">
            <a:extLst>
              <a:ext uri="{FF2B5EF4-FFF2-40B4-BE49-F238E27FC236}">
                <a16:creationId xmlns:a16="http://schemas.microsoft.com/office/drawing/2014/main" id="{25BE5AC5-42D8-1BD7-B6D7-91F1ABF2C2B3}"/>
              </a:ext>
            </a:extLst>
          </p:cNvPr>
          <p:cNvSpPr/>
          <p:nvPr/>
        </p:nvSpPr>
        <p:spPr>
          <a:xfrm>
            <a:off x="201870" y="5262112"/>
            <a:ext cx="163068" cy="201168"/>
          </a:xfrm>
          <a:prstGeom prst="ellipse">
            <a:avLst/>
          </a:prstGeom>
          <a:solidFill>
            <a:srgbClr val="1A1A1A"/>
          </a:solidFill>
          <a:ln w="12700">
            <a:solidFill>
              <a:srgbClr val="1A1A1A"/>
            </a:solidFill>
            <a:prstDash val="solid"/>
          </a:ln>
        </p:spPr>
        <p:txBody>
          <a:bodyPr/>
          <a:lstStyle/>
          <a:p>
            <a:endParaRPr lang="es-AR" noProof="0"/>
          </a:p>
        </p:txBody>
      </p:sp>
      <p:sp>
        <p:nvSpPr>
          <p:cNvPr id="52" name="Text 58">
            <a:extLst>
              <a:ext uri="{FF2B5EF4-FFF2-40B4-BE49-F238E27FC236}">
                <a16:creationId xmlns:a16="http://schemas.microsoft.com/office/drawing/2014/main" id="{F548C81A-7DA2-2D0A-4B2A-129F3F568D3D}"/>
              </a:ext>
            </a:extLst>
          </p:cNvPr>
          <p:cNvSpPr/>
          <p:nvPr/>
        </p:nvSpPr>
        <p:spPr>
          <a:xfrm>
            <a:off x="201870" y="5262112"/>
            <a:ext cx="163068" cy="201168"/>
          </a:xfrm>
          <a:prstGeom prst="rect">
            <a:avLst/>
          </a:prstGeom>
          <a:noFill/>
          <a:ln/>
        </p:spPr>
        <p:txBody>
          <a:bodyPr wrap="square" lIns="0" tIns="0" rIns="0" bIns="0" rtlCol="0" anchor="ctr"/>
          <a:lstStyle/>
          <a:p>
            <a:pPr marL="0" indent="0" algn="ctr">
              <a:buNone/>
            </a:pPr>
            <a:r>
              <a:rPr lang="es-AR" sz="750" b="1" noProof="0">
                <a:solidFill>
                  <a:schemeClr val="bg1"/>
                </a:solidFill>
                <a:latin typeface="Montserrat" pitchFamily="34" charset="0"/>
                <a:ea typeface="Montserrat" pitchFamily="34" charset="-122"/>
                <a:cs typeface="Montserrat" pitchFamily="34" charset="-120"/>
              </a:rPr>
              <a:t>6</a:t>
            </a:r>
            <a:endParaRPr lang="es-AR" sz="750" noProof="0">
              <a:solidFill>
                <a:schemeClr val="bg1"/>
              </a:solidFill>
            </a:endParaRPr>
          </a:p>
        </p:txBody>
      </p:sp>
      <p:sp>
        <p:nvSpPr>
          <p:cNvPr id="53" name="Text 59">
            <a:extLst>
              <a:ext uri="{FF2B5EF4-FFF2-40B4-BE49-F238E27FC236}">
                <a16:creationId xmlns:a16="http://schemas.microsoft.com/office/drawing/2014/main" id="{6C4F94F2-CC43-B28B-875D-70199A259B29}"/>
              </a:ext>
            </a:extLst>
          </p:cNvPr>
          <p:cNvSpPr/>
          <p:nvPr/>
        </p:nvSpPr>
        <p:spPr>
          <a:xfrm>
            <a:off x="476190" y="5243824"/>
            <a:ext cx="1986469" cy="182880"/>
          </a:xfrm>
          <a:prstGeom prst="rect">
            <a:avLst/>
          </a:prstGeom>
          <a:noFill/>
          <a:ln/>
        </p:spPr>
        <p:txBody>
          <a:bodyPr wrap="square" lIns="0" tIns="0" rIns="0" bIns="0" rtlCol="0" anchor="ctr"/>
          <a:lstStyle/>
          <a:p>
            <a:pPr marL="0" indent="0">
              <a:buNone/>
            </a:pPr>
            <a:r>
              <a:rPr lang="es-AR" sz="850" b="1" noProof="0">
                <a:solidFill>
                  <a:srgbClr val="1A1A1A"/>
                </a:solidFill>
                <a:latin typeface="Montserrat" pitchFamily="34" charset="0"/>
                <a:ea typeface="Montserrat" pitchFamily="34" charset="-122"/>
                <a:cs typeface="Montserrat" pitchFamily="34" charset="-120"/>
              </a:rPr>
              <a:t>Acciones</a:t>
            </a:r>
            <a:endParaRPr lang="es-AR" sz="850" noProof="0"/>
          </a:p>
        </p:txBody>
      </p:sp>
      <p:sp>
        <p:nvSpPr>
          <p:cNvPr id="55" name="Text 61">
            <a:extLst>
              <a:ext uri="{FF2B5EF4-FFF2-40B4-BE49-F238E27FC236}">
                <a16:creationId xmlns:a16="http://schemas.microsoft.com/office/drawing/2014/main" id="{1EB82859-3CCA-C852-200A-6F6B8E387E10}"/>
              </a:ext>
            </a:extLst>
          </p:cNvPr>
          <p:cNvSpPr/>
          <p:nvPr/>
        </p:nvSpPr>
        <p:spPr>
          <a:xfrm>
            <a:off x="1014994" y="5631406"/>
            <a:ext cx="889464" cy="128016"/>
          </a:xfrm>
          <a:prstGeom prst="rect">
            <a:avLst/>
          </a:prstGeom>
          <a:noFill/>
          <a:ln/>
        </p:spPr>
        <p:txBody>
          <a:bodyPr wrap="square" lIns="0" tIns="0" rIns="0" bIns="0" rtlCol="0" anchor="ctr"/>
          <a:lstStyle/>
          <a:p>
            <a:pPr marL="0" indent="0">
              <a:buNone/>
            </a:pPr>
            <a:r>
              <a:rPr lang="es-AR" sz="750" b="1" noProof="0">
                <a:solidFill>
                  <a:srgbClr val="1A1A1A"/>
                </a:solidFill>
                <a:latin typeface="Montserrat" pitchFamily="34" charset="0"/>
                <a:ea typeface="Montserrat" pitchFamily="34" charset="-122"/>
                <a:cs typeface="Montserrat" pitchFamily="34" charset="-120"/>
              </a:rPr>
              <a:t>- Crear factura</a:t>
            </a:r>
            <a:endParaRPr lang="es-AR" sz="750" noProof="0"/>
          </a:p>
        </p:txBody>
      </p:sp>
      <p:sp>
        <p:nvSpPr>
          <p:cNvPr id="56" name="Text 62">
            <a:extLst>
              <a:ext uri="{FF2B5EF4-FFF2-40B4-BE49-F238E27FC236}">
                <a16:creationId xmlns:a16="http://schemas.microsoft.com/office/drawing/2014/main" id="{2D797455-129E-E5BA-121C-2DB3D4E871FC}"/>
              </a:ext>
            </a:extLst>
          </p:cNvPr>
          <p:cNvSpPr/>
          <p:nvPr/>
        </p:nvSpPr>
        <p:spPr>
          <a:xfrm>
            <a:off x="579960" y="5623729"/>
            <a:ext cx="1912347" cy="128016"/>
          </a:xfrm>
          <a:prstGeom prst="rect">
            <a:avLst/>
          </a:prstGeom>
          <a:noFill/>
          <a:ln/>
        </p:spPr>
        <p:txBody>
          <a:bodyPr wrap="square" lIns="0" tIns="0" rIns="0" bIns="0" rtlCol="0" anchor="ctr"/>
          <a:lstStyle/>
          <a:p>
            <a:pPr marL="0" indent="0">
              <a:buNone/>
            </a:pPr>
            <a:endParaRPr lang="es-AR" sz="700" noProof="0"/>
          </a:p>
        </p:txBody>
      </p:sp>
      <p:sp>
        <p:nvSpPr>
          <p:cNvPr id="57" name="Text 64">
            <a:extLst>
              <a:ext uri="{FF2B5EF4-FFF2-40B4-BE49-F238E27FC236}">
                <a16:creationId xmlns:a16="http://schemas.microsoft.com/office/drawing/2014/main" id="{2D63E3F1-95EA-B04F-17CA-7ED39FF4705C}"/>
              </a:ext>
            </a:extLst>
          </p:cNvPr>
          <p:cNvSpPr/>
          <p:nvPr/>
        </p:nvSpPr>
        <p:spPr>
          <a:xfrm>
            <a:off x="1009597" y="5867207"/>
            <a:ext cx="1447248" cy="128016"/>
          </a:xfrm>
          <a:prstGeom prst="rect">
            <a:avLst/>
          </a:prstGeom>
          <a:noFill/>
          <a:ln/>
        </p:spPr>
        <p:txBody>
          <a:bodyPr wrap="square" lIns="0" tIns="0" rIns="0" bIns="0" rtlCol="0" anchor="ctr"/>
          <a:lstStyle/>
          <a:p>
            <a:pPr marL="0" indent="0">
              <a:buNone/>
            </a:pPr>
            <a:r>
              <a:rPr lang="es-AR" sz="750" b="1" noProof="0">
                <a:solidFill>
                  <a:srgbClr val="1A1A1A"/>
                </a:solidFill>
                <a:latin typeface="Montserrat" pitchFamily="34" charset="0"/>
                <a:ea typeface="Montserrat" pitchFamily="34" charset="-122"/>
                <a:cs typeface="Montserrat" pitchFamily="34" charset="-120"/>
              </a:rPr>
              <a:t>- Crear Hoja de Entrada</a:t>
            </a:r>
            <a:endParaRPr lang="es-AR" sz="750" noProof="0"/>
          </a:p>
        </p:txBody>
      </p:sp>
      <p:sp>
        <p:nvSpPr>
          <p:cNvPr id="59" name="Shape 2">
            <a:extLst>
              <a:ext uri="{FF2B5EF4-FFF2-40B4-BE49-F238E27FC236}">
                <a16:creationId xmlns:a16="http://schemas.microsoft.com/office/drawing/2014/main" id="{032B0AC5-B65D-C749-B022-BD50BCA77238}"/>
              </a:ext>
            </a:extLst>
          </p:cNvPr>
          <p:cNvSpPr/>
          <p:nvPr/>
        </p:nvSpPr>
        <p:spPr>
          <a:xfrm>
            <a:off x="1278751" y="495155"/>
            <a:ext cx="869226" cy="560718"/>
          </a:xfrm>
          <a:prstGeom prst="rect">
            <a:avLst/>
          </a:prstGeom>
          <a:ln w="25400">
            <a:solidFill>
              <a:srgbClr val="F5C400"/>
            </a:solidFill>
            <a:prstDash val="solid"/>
          </a:ln>
        </p:spPr>
        <p:txBody>
          <a:bodyPr/>
          <a:lstStyle/>
          <a:p>
            <a:endParaRPr lang="es-AR" noProof="0"/>
          </a:p>
        </p:txBody>
      </p:sp>
      <p:sp>
        <p:nvSpPr>
          <p:cNvPr id="63" name="Shape 5">
            <a:extLst>
              <a:ext uri="{FF2B5EF4-FFF2-40B4-BE49-F238E27FC236}">
                <a16:creationId xmlns:a16="http://schemas.microsoft.com/office/drawing/2014/main" id="{72E1A627-2385-6381-79A7-933F1C1D3559}"/>
              </a:ext>
            </a:extLst>
          </p:cNvPr>
          <p:cNvSpPr/>
          <p:nvPr/>
        </p:nvSpPr>
        <p:spPr>
          <a:xfrm rot="16200000">
            <a:off x="5006404" y="3095014"/>
            <a:ext cx="265543" cy="960819"/>
          </a:xfrm>
          <a:prstGeom prst="rect">
            <a:avLst/>
          </a:prstGeom>
          <a:ln w="25400">
            <a:solidFill>
              <a:srgbClr val="F5C400"/>
            </a:solidFill>
            <a:prstDash val="solid"/>
          </a:ln>
        </p:spPr>
        <p:txBody>
          <a:bodyPr/>
          <a:lstStyle/>
          <a:p>
            <a:endParaRPr lang="es-AR" noProof="0"/>
          </a:p>
        </p:txBody>
      </p:sp>
      <p:sp>
        <p:nvSpPr>
          <p:cNvPr id="64" name="Shape 5">
            <a:extLst>
              <a:ext uri="{FF2B5EF4-FFF2-40B4-BE49-F238E27FC236}">
                <a16:creationId xmlns:a16="http://schemas.microsoft.com/office/drawing/2014/main" id="{6450BDB4-C0B2-4F0B-EC5A-0FA1E95D0926}"/>
              </a:ext>
            </a:extLst>
          </p:cNvPr>
          <p:cNvSpPr/>
          <p:nvPr/>
        </p:nvSpPr>
        <p:spPr>
          <a:xfrm rot="16200000">
            <a:off x="5737733" y="3358815"/>
            <a:ext cx="234801" cy="398131"/>
          </a:xfrm>
          <a:prstGeom prst="rect">
            <a:avLst/>
          </a:prstGeom>
          <a:ln w="25400">
            <a:solidFill>
              <a:srgbClr val="F5C400"/>
            </a:solidFill>
            <a:prstDash val="solid"/>
          </a:ln>
        </p:spPr>
        <p:txBody>
          <a:bodyPr/>
          <a:lstStyle/>
          <a:p>
            <a:endParaRPr lang="es-AR" noProof="0"/>
          </a:p>
        </p:txBody>
      </p:sp>
      <p:sp>
        <p:nvSpPr>
          <p:cNvPr id="65" name="Shape 5">
            <a:extLst>
              <a:ext uri="{FF2B5EF4-FFF2-40B4-BE49-F238E27FC236}">
                <a16:creationId xmlns:a16="http://schemas.microsoft.com/office/drawing/2014/main" id="{1C6E3C44-EF23-DBEB-6D04-D35816FD5D4D}"/>
              </a:ext>
            </a:extLst>
          </p:cNvPr>
          <p:cNvSpPr/>
          <p:nvPr/>
        </p:nvSpPr>
        <p:spPr>
          <a:xfrm rot="16200000">
            <a:off x="7218878" y="3144623"/>
            <a:ext cx="231324" cy="873472"/>
          </a:xfrm>
          <a:prstGeom prst="rect">
            <a:avLst/>
          </a:prstGeom>
          <a:ln w="25400">
            <a:solidFill>
              <a:srgbClr val="F5C400"/>
            </a:solidFill>
            <a:prstDash val="solid"/>
          </a:ln>
        </p:spPr>
        <p:txBody>
          <a:bodyPr/>
          <a:lstStyle/>
          <a:p>
            <a:endParaRPr lang="es-AR" noProof="0"/>
          </a:p>
        </p:txBody>
      </p:sp>
      <p:sp>
        <p:nvSpPr>
          <p:cNvPr id="66" name="Shape 5">
            <a:extLst>
              <a:ext uri="{FF2B5EF4-FFF2-40B4-BE49-F238E27FC236}">
                <a16:creationId xmlns:a16="http://schemas.microsoft.com/office/drawing/2014/main" id="{51DAE7E8-01E8-7729-53DC-1C8B2A46B8CD}"/>
              </a:ext>
            </a:extLst>
          </p:cNvPr>
          <p:cNvSpPr/>
          <p:nvPr/>
        </p:nvSpPr>
        <p:spPr>
          <a:xfrm rot="16200000">
            <a:off x="10258093" y="3299874"/>
            <a:ext cx="258285" cy="570874"/>
          </a:xfrm>
          <a:prstGeom prst="rect">
            <a:avLst/>
          </a:prstGeom>
          <a:ln w="25400">
            <a:solidFill>
              <a:srgbClr val="F5C400"/>
            </a:solidFill>
            <a:prstDash val="solid"/>
          </a:ln>
        </p:spPr>
        <p:txBody>
          <a:bodyPr/>
          <a:lstStyle/>
          <a:p>
            <a:endParaRPr lang="es-AR" noProof="0"/>
          </a:p>
        </p:txBody>
      </p:sp>
      <p:sp>
        <p:nvSpPr>
          <p:cNvPr id="67" name="Shape 5">
            <a:extLst>
              <a:ext uri="{FF2B5EF4-FFF2-40B4-BE49-F238E27FC236}">
                <a16:creationId xmlns:a16="http://schemas.microsoft.com/office/drawing/2014/main" id="{8A016819-63D5-C7C5-427A-64E2899E74A4}"/>
              </a:ext>
            </a:extLst>
          </p:cNvPr>
          <p:cNvSpPr/>
          <p:nvPr/>
        </p:nvSpPr>
        <p:spPr>
          <a:xfrm rot="16200000">
            <a:off x="11409222" y="3306774"/>
            <a:ext cx="258280" cy="518976"/>
          </a:xfrm>
          <a:prstGeom prst="rect">
            <a:avLst/>
          </a:prstGeom>
          <a:ln w="25400">
            <a:solidFill>
              <a:srgbClr val="F5C400"/>
            </a:solidFill>
            <a:prstDash val="solid"/>
          </a:ln>
        </p:spPr>
        <p:txBody>
          <a:bodyPr/>
          <a:lstStyle/>
          <a:p>
            <a:endParaRPr lang="es-AR" noProof="0"/>
          </a:p>
        </p:txBody>
      </p:sp>
      <p:pic>
        <p:nvPicPr>
          <p:cNvPr id="69" name="Picture 68">
            <a:extLst>
              <a:ext uri="{FF2B5EF4-FFF2-40B4-BE49-F238E27FC236}">
                <a16:creationId xmlns:a16="http://schemas.microsoft.com/office/drawing/2014/main" id="{ABB0CC66-189B-33C0-E6E1-B9159A68FACE}"/>
              </a:ext>
            </a:extLst>
          </p:cNvPr>
          <p:cNvPicPr>
            <a:picLocks noChangeAspect="1"/>
          </p:cNvPicPr>
          <p:nvPr/>
        </p:nvPicPr>
        <p:blipFill>
          <a:blip r:embed="rId4"/>
          <a:stretch>
            <a:fillRect/>
          </a:stretch>
        </p:blipFill>
        <p:spPr>
          <a:xfrm>
            <a:off x="796326" y="5548600"/>
            <a:ext cx="107956" cy="209561"/>
          </a:xfrm>
          <a:prstGeom prst="rect">
            <a:avLst/>
          </a:prstGeom>
        </p:spPr>
      </p:pic>
      <p:pic>
        <p:nvPicPr>
          <p:cNvPr id="71" name="Picture 70">
            <a:extLst>
              <a:ext uri="{FF2B5EF4-FFF2-40B4-BE49-F238E27FC236}">
                <a16:creationId xmlns:a16="http://schemas.microsoft.com/office/drawing/2014/main" id="{8D2852E0-95D5-2A27-828D-6CEBD279BBD4}"/>
              </a:ext>
            </a:extLst>
          </p:cNvPr>
          <p:cNvPicPr>
            <a:picLocks noChangeAspect="1"/>
          </p:cNvPicPr>
          <p:nvPr/>
        </p:nvPicPr>
        <p:blipFill>
          <a:blip r:embed="rId5"/>
          <a:stretch>
            <a:fillRect/>
          </a:stretch>
        </p:blipFill>
        <p:spPr>
          <a:xfrm>
            <a:off x="726472" y="5819123"/>
            <a:ext cx="247663" cy="133357"/>
          </a:xfrm>
          <a:prstGeom prst="rect">
            <a:avLst/>
          </a:prstGeom>
        </p:spPr>
      </p:pic>
      <p:sp>
        <p:nvSpPr>
          <p:cNvPr id="73" name="Rectangle: Rounded Corners 72">
            <a:extLst>
              <a:ext uri="{FF2B5EF4-FFF2-40B4-BE49-F238E27FC236}">
                <a16:creationId xmlns:a16="http://schemas.microsoft.com/office/drawing/2014/main" id="{668B0D7C-9B20-924F-0BBA-55425FBA2ED3}"/>
              </a:ext>
            </a:extLst>
          </p:cNvPr>
          <p:cNvSpPr/>
          <p:nvPr/>
        </p:nvSpPr>
        <p:spPr>
          <a:xfrm>
            <a:off x="608535" y="5463280"/>
            <a:ext cx="1912347" cy="695004"/>
          </a:xfrm>
          <a:prstGeom prst="round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AR" noProof="0"/>
          </a:p>
        </p:txBody>
      </p:sp>
      <p:sp>
        <p:nvSpPr>
          <p:cNvPr id="74" name="Arrow: Curved Left 73">
            <a:extLst>
              <a:ext uri="{FF2B5EF4-FFF2-40B4-BE49-F238E27FC236}">
                <a16:creationId xmlns:a16="http://schemas.microsoft.com/office/drawing/2014/main" id="{30B08402-1DD2-6991-2003-FE30BAF68AAD}"/>
              </a:ext>
            </a:extLst>
          </p:cNvPr>
          <p:cNvSpPr/>
          <p:nvPr/>
        </p:nvSpPr>
        <p:spPr>
          <a:xfrm>
            <a:off x="2151903" y="690113"/>
            <a:ext cx="340404" cy="862124"/>
          </a:xfrm>
          <a:prstGeom prst="curved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noProof="0">
              <a:solidFill>
                <a:schemeClr val="tx1"/>
              </a:solidFill>
            </a:endParaRPr>
          </a:p>
        </p:txBody>
      </p:sp>
      <p:sp>
        <p:nvSpPr>
          <p:cNvPr id="76" name="Shape 23">
            <a:extLst>
              <a:ext uri="{FF2B5EF4-FFF2-40B4-BE49-F238E27FC236}">
                <a16:creationId xmlns:a16="http://schemas.microsoft.com/office/drawing/2014/main" id="{EEE5B0DB-B9FE-55D2-615C-1C0ED9A74B19}"/>
              </a:ext>
            </a:extLst>
          </p:cNvPr>
          <p:cNvSpPr/>
          <p:nvPr/>
        </p:nvSpPr>
        <p:spPr>
          <a:xfrm>
            <a:off x="0" y="6472584"/>
            <a:ext cx="12192000" cy="268224"/>
          </a:xfrm>
          <a:prstGeom prst="rect">
            <a:avLst/>
          </a:prstGeom>
          <a:solidFill>
            <a:srgbClr val="F5C400"/>
          </a:solidFill>
          <a:ln w="12700">
            <a:solidFill>
              <a:srgbClr val="F5C400"/>
            </a:solidFill>
            <a:prstDash val="solid"/>
          </a:ln>
        </p:spPr>
        <p:txBody>
          <a:bodyPr/>
          <a:lstStyle/>
          <a:p>
            <a:endParaRPr lang="es-AR" sz="2400" noProof="0"/>
          </a:p>
        </p:txBody>
      </p:sp>
      <p:sp>
        <p:nvSpPr>
          <p:cNvPr id="77" name="Shape 0">
            <a:extLst>
              <a:ext uri="{FF2B5EF4-FFF2-40B4-BE49-F238E27FC236}">
                <a16:creationId xmlns:a16="http://schemas.microsoft.com/office/drawing/2014/main" id="{E7341CFB-1522-E507-83D9-1CE2BACBFDD4}"/>
              </a:ext>
            </a:extLst>
          </p:cNvPr>
          <p:cNvSpPr/>
          <p:nvPr/>
        </p:nvSpPr>
        <p:spPr>
          <a:xfrm>
            <a:off x="0" y="0"/>
            <a:ext cx="12192000" cy="124777"/>
          </a:xfrm>
          <a:prstGeom prst="rect">
            <a:avLst/>
          </a:prstGeom>
          <a:solidFill>
            <a:schemeClr val="tx1"/>
          </a:solidFill>
          <a:ln w="12700">
            <a:solidFill>
              <a:srgbClr val="1A3A5C"/>
            </a:solidFill>
            <a:prstDash val="solid"/>
          </a:ln>
        </p:spPr>
        <p:txBody>
          <a:bodyPr/>
          <a:lstStyle/>
          <a:p>
            <a:endParaRPr lang="es-AR" sz="2400" noProof="0"/>
          </a:p>
        </p:txBody>
      </p:sp>
    </p:spTree>
    <p:extLst>
      <p:ext uri="{BB962C8B-B14F-4D97-AF65-F5344CB8AC3E}">
        <p14:creationId xmlns:p14="http://schemas.microsoft.com/office/powerpoint/2010/main" val="2665982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s-AR" sz="2400" noProof="0"/>
          </a:p>
        </p:txBody>
      </p:sp>
      <p:sp>
        <p:nvSpPr>
          <p:cNvPr id="6" name="Shape 4"/>
          <p:cNvSpPr/>
          <p:nvPr/>
        </p:nvSpPr>
        <p:spPr>
          <a:xfrm>
            <a:off x="2340864" y="73152"/>
            <a:ext cx="85344" cy="950976"/>
          </a:xfrm>
          <a:prstGeom prst="rect">
            <a:avLst/>
          </a:prstGeom>
          <a:solidFill>
            <a:srgbClr val="F5C400"/>
          </a:solidFill>
          <a:ln w="12700">
            <a:solidFill>
              <a:srgbClr val="F5C400"/>
            </a:solidFill>
            <a:prstDash val="solid"/>
          </a:ln>
        </p:spPr>
        <p:txBody>
          <a:bodyPr/>
          <a:lstStyle/>
          <a:p>
            <a:endParaRPr lang="es-AR" sz="2400" noProof="0"/>
          </a:p>
        </p:txBody>
      </p:sp>
      <p:sp>
        <p:nvSpPr>
          <p:cNvPr id="7" name="Text 5"/>
          <p:cNvSpPr/>
          <p:nvPr/>
        </p:nvSpPr>
        <p:spPr>
          <a:xfrm>
            <a:off x="2511552" y="279341"/>
            <a:ext cx="7193280" cy="512064"/>
          </a:xfrm>
          <a:prstGeom prst="rect">
            <a:avLst/>
          </a:prstGeom>
          <a:noFill/>
          <a:ln/>
        </p:spPr>
        <p:txBody>
          <a:bodyPr wrap="square" lIns="0" tIns="0" rIns="0" bIns="0" rtlCol="0" anchor="ctr"/>
          <a:lstStyle/>
          <a:p>
            <a:r>
              <a:rPr lang="es-AR" sz="2933" b="1" noProof="0">
                <a:solidFill>
                  <a:srgbClr val="1A1A1A"/>
                </a:solidFill>
                <a:latin typeface="Montserrat" pitchFamily="34" charset="0"/>
                <a:ea typeface="Montserrat" pitchFamily="34" charset="-122"/>
                <a:cs typeface="Montserrat" pitchFamily="34" charset="-120"/>
              </a:rPr>
              <a:t>Hojas de Entrada de Servicio</a:t>
            </a:r>
            <a:endParaRPr lang="es-AR" sz="2933" noProof="0"/>
          </a:p>
        </p:txBody>
      </p:sp>
      <p:sp>
        <p:nvSpPr>
          <p:cNvPr id="9" name="Shape 7"/>
          <p:cNvSpPr/>
          <p:nvPr/>
        </p:nvSpPr>
        <p:spPr>
          <a:xfrm>
            <a:off x="9997440" y="73152"/>
            <a:ext cx="2048256" cy="926592"/>
          </a:xfrm>
          <a:prstGeom prst="roundRect">
            <a:avLst>
              <a:gd name="adj" fmla="val 7895"/>
            </a:avLst>
          </a:prstGeom>
          <a:solidFill>
            <a:srgbClr val="F5C400"/>
          </a:solidFill>
          <a:ln w="12700">
            <a:solidFill>
              <a:srgbClr val="F5C400"/>
            </a:solidFill>
            <a:prstDash val="solid"/>
          </a:ln>
        </p:spPr>
        <p:txBody>
          <a:bodyPr/>
          <a:lstStyle/>
          <a:p>
            <a:endParaRPr lang="es-AR" sz="2400" noProof="0"/>
          </a:p>
        </p:txBody>
      </p:sp>
      <p:pic>
        <p:nvPicPr>
          <p:cNvPr id="10" name="Image 0" descr="preencoded.png"/>
          <p:cNvPicPr>
            <a:picLocks noChangeAspect="1"/>
          </p:cNvPicPr>
          <p:nvPr/>
        </p:nvPicPr>
        <p:blipFill>
          <a:blip r:embed="rId3"/>
          <a:stretch>
            <a:fillRect/>
          </a:stretch>
        </p:blipFill>
        <p:spPr>
          <a:xfrm>
            <a:off x="10070592" y="170688"/>
            <a:ext cx="463296" cy="463296"/>
          </a:xfrm>
          <a:prstGeom prst="rect">
            <a:avLst/>
          </a:prstGeom>
        </p:spPr>
      </p:pic>
      <p:sp>
        <p:nvSpPr>
          <p:cNvPr id="11" name="Text 8"/>
          <p:cNvSpPr/>
          <p:nvPr/>
        </p:nvSpPr>
        <p:spPr>
          <a:xfrm>
            <a:off x="10558272" y="97536"/>
            <a:ext cx="1414272" cy="438912"/>
          </a:xfrm>
          <a:prstGeom prst="rect">
            <a:avLst/>
          </a:prstGeom>
          <a:noFill/>
          <a:ln/>
        </p:spPr>
        <p:txBody>
          <a:bodyPr wrap="square" lIns="0" tIns="0" rIns="0" bIns="0" rtlCol="0" anchor="ctr"/>
          <a:lstStyle/>
          <a:p>
            <a:r>
              <a:rPr lang="es-AR" sz="1000" noProof="0">
                <a:solidFill>
                  <a:srgbClr val="1A1A1A"/>
                </a:solidFill>
                <a:latin typeface="Montserrat" pitchFamily="34" charset="0"/>
                <a:ea typeface="Montserrat" pitchFamily="34" charset="-122"/>
                <a:cs typeface="Montserrat" pitchFamily="34" charset="-120"/>
              </a:rPr>
              <a:t>¿Quién realiza</a:t>
            </a:r>
            <a:endParaRPr lang="es-AR" sz="1000" noProof="0"/>
          </a:p>
          <a:p>
            <a:r>
              <a:rPr lang="es-AR" sz="1000" noProof="0">
                <a:solidFill>
                  <a:srgbClr val="1A1A1A"/>
                </a:solidFill>
                <a:latin typeface="Montserrat" pitchFamily="34" charset="0"/>
                <a:ea typeface="Montserrat" pitchFamily="34" charset="-122"/>
                <a:cs typeface="Montserrat" pitchFamily="34" charset="-120"/>
              </a:rPr>
              <a:t>esta actividad?</a:t>
            </a:r>
            <a:endParaRPr lang="es-AR" sz="1000" noProof="0"/>
          </a:p>
        </p:txBody>
      </p:sp>
      <p:sp>
        <p:nvSpPr>
          <p:cNvPr id="12" name="Text 9"/>
          <p:cNvSpPr/>
          <p:nvPr/>
        </p:nvSpPr>
        <p:spPr>
          <a:xfrm>
            <a:off x="10558272" y="560832"/>
            <a:ext cx="1414272" cy="292608"/>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Contratista</a:t>
            </a:r>
            <a:endParaRPr lang="es-AR" sz="1333" noProof="0"/>
          </a:p>
        </p:txBody>
      </p:sp>
      <p:sp>
        <p:nvSpPr>
          <p:cNvPr id="13" name="Shape 10"/>
          <p:cNvSpPr/>
          <p:nvPr/>
        </p:nvSpPr>
        <p:spPr>
          <a:xfrm>
            <a:off x="182880" y="1085804"/>
            <a:ext cx="11826240" cy="0"/>
          </a:xfrm>
          <a:prstGeom prst="line">
            <a:avLst/>
          </a:prstGeom>
          <a:noFill/>
          <a:ln w="12700">
            <a:solidFill>
              <a:srgbClr val="EEEEEE"/>
            </a:solidFill>
            <a:prstDash val="solid"/>
          </a:ln>
        </p:spPr>
        <p:txBody>
          <a:bodyPr/>
          <a:lstStyle/>
          <a:p>
            <a:endParaRPr lang="es-AR" sz="2400" noProof="0"/>
          </a:p>
        </p:txBody>
      </p:sp>
      <p:sp>
        <p:nvSpPr>
          <p:cNvPr id="14" name="Text 11"/>
          <p:cNvSpPr/>
          <p:nvPr/>
        </p:nvSpPr>
        <p:spPr>
          <a:xfrm>
            <a:off x="2511552" y="1170432"/>
            <a:ext cx="7193280" cy="414528"/>
          </a:xfrm>
          <a:prstGeom prst="rect">
            <a:avLst/>
          </a:prstGeom>
          <a:noFill/>
          <a:ln/>
        </p:spPr>
        <p:txBody>
          <a:bodyPr wrap="square" lIns="0" tIns="0" rIns="0" bIns="0" rtlCol="0" anchor="ctr"/>
          <a:lstStyle/>
          <a:p>
            <a:r>
              <a:rPr lang="es-AR" sz="1200" noProof="0" dirty="0">
                <a:solidFill>
                  <a:srgbClr val="555555"/>
                </a:solidFill>
                <a:latin typeface="Montserrat" pitchFamily="34" charset="0"/>
                <a:ea typeface="Montserrat" pitchFamily="34" charset="-122"/>
                <a:cs typeface="Montserrat" pitchFamily="34" charset="-120"/>
              </a:rPr>
              <a:t>En este escenario el contratista registra y envía los servicios ejecutados para revisión y aprobación de Cerrejón.</a:t>
            </a:r>
            <a:endParaRPr lang="es-AR" sz="1200" noProof="0" dirty="0"/>
          </a:p>
        </p:txBody>
      </p:sp>
      <p:sp>
        <p:nvSpPr>
          <p:cNvPr id="15" name="Shape 12"/>
          <p:cNvSpPr/>
          <p:nvPr/>
        </p:nvSpPr>
        <p:spPr>
          <a:xfrm>
            <a:off x="182880" y="1658112"/>
            <a:ext cx="4450080" cy="1219200"/>
          </a:xfrm>
          <a:prstGeom prst="roundRect">
            <a:avLst>
              <a:gd name="adj" fmla="val 7000"/>
            </a:avLst>
          </a:prstGeom>
          <a:solidFill>
            <a:srgbClr val="FDF8E1"/>
          </a:solidFill>
          <a:ln w="12700">
            <a:solidFill>
              <a:srgbClr val="E8C200"/>
            </a:solidFill>
            <a:prstDash val="solid"/>
          </a:ln>
        </p:spPr>
        <p:txBody>
          <a:bodyPr/>
          <a:lstStyle/>
          <a:p>
            <a:endParaRPr lang="es-AR" sz="2400" noProof="0"/>
          </a:p>
        </p:txBody>
      </p:sp>
      <p:sp>
        <p:nvSpPr>
          <p:cNvPr id="16" name="Shape 13"/>
          <p:cNvSpPr/>
          <p:nvPr/>
        </p:nvSpPr>
        <p:spPr>
          <a:xfrm>
            <a:off x="304800" y="1962912"/>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17" name="Image 1" descr="preencoded.png"/>
          <p:cNvPicPr>
            <a:picLocks noChangeAspect="1"/>
          </p:cNvPicPr>
          <p:nvPr/>
        </p:nvPicPr>
        <p:blipFill>
          <a:blip r:embed="rId4"/>
          <a:stretch>
            <a:fillRect/>
          </a:stretch>
        </p:blipFill>
        <p:spPr>
          <a:xfrm>
            <a:off x="402336" y="2060448"/>
            <a:ext cx="414528" cy="414528"/>
          </a:xfrm>
          <a:prstGeom prst="rect">
            <a:avLst/>
          </a:prstGeom>
        </p:spPr>
      </p:pic>
      <p:sp>
        <p:nvSpPr>
          <p:cNvPr id="18" name="Text 14"/>
          <p:cNvSpPr/>
          <p:nvPr/>
        </p:nvSpPr>
        <p:spPr>
          <a:xfrm>
            <a:off x="1060704" y="1731264"/>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Objetivo</a:t>
            </a:r>
            <a:endParaRPr lang="es-AR" sz="1400" noProof="0"/>
          </a:p>
        </p:txBody>
      </p:sp>
      <p:sp>
        <p:nvSpPr>
          <p:cNvPr id="19" name="Shape 15"/>
          <p:cNvSpPr/>
          <p:nvPr/>
        </p:nvSpPr>
        <p:spPr>
          <a:xfrm>
            <a:off x="1060704" y="2023872"/>
            <a:ext cx="609600" cy="0"/>
          </a:xfrm>
          <a:prstGeom prst="line">
            <a:avLst/>
          </a:prstGeom>
          <a:noFill/>
          <a:ln w="25400">
            <a:solidFill>
              <a:srgbClr val="F5C400"/>
            </a:solidFill>
            <a:prstDash val="solid"/>
          </a:ln>
        </p:spPr>
        <p:txBody>
          <a:bodyPr/>
          <a:lstStyle/>
          <a:p>
            <a:endParaRPr lang="es-AR" sz="2400" noProof="0"/>
          </a:p>
        </p:txBody>
      </p:sp>
      <p:sp>
        <p:nvSpPr>
          <p:cNvPr id="20" name="Text 16"/>
          <p:cNvSpPr/>
          <p:nvPr/>
        </p:nvSpPr>
        <p:spPr>
          <a:xfrm>
            <a:off x="1060704" y="2072640"/>
            <a:ext cx="3474720" cy="731520"/>
          </a:xfrm>
          <a:prstGeom prst="rect">
            <a:avLst/>
          </a:prstGeom>
          <a:noFill/>
          <a:ln/>
        </p:spPr>
        <p:txBody>
          <a:bodyPr wrap="square" lIns="0" tIns="0" rIns="0" bIns="0" rtlCol="0" anchor="t"/>
          <a:lstStyle/>
          <a:p>
            <a:r>
              <a:rPr lang="es-AR" sz="1133" noProof="0">
                <a:solidFill>
                  <a:srgbClr val="1A1A1A"/>
                </a:solidFill>
                <a:latin typeface="Montserrat" pitchFamily="34" charset="0"/>
                <a:ea typeface="Montserrat" pitchFamily="34" charset="-122"/>
                <a:cs typeface="Montserrat" pitchFamily="34" charset="-120"/>
              </a:rPr>
              <a:t>Las Hojas de Entrada de Servicio permiten registrar los servicios efectivamente ejecutados y conciliados antes de iniciar el proceso de </a:t>
            </a:r>
            <a:r>
              <a:rPr lang="es-AR" sz="1133" b="1" noProof="0">
                <a:solidFill>
                  <a:srgbClr val="1A1A1A"/>
                </a:solidFill>
                <a:latin typeface="Montserrat" pitchFamily="34" charset="0"/>
                <a:ea typeface="Montserrat" pitchFamily="34" charset="-122"/>
                <a:cs typeface="Montserrat" pitchFamily="34" charset="-120"/>
              </a:rPr>
              <a:t>facturación</a:t>
            </a:r>
            <a:r>
              <a:rPr lang="es-AR" sz="1133" noProof="0">
                <a:solidFill>
                  <a:srgbClr val="1A1A1A"/>
                </a:solidFill>
                <a:latin typeface="Montserrat" pitchFamily="34" charset="0"/>
                <a:ea typeface="Montserrat" pitchFamily="34" charset="-122"/>
                <a:cs typeface="Montserrat" pitchFamily="34" charset="-120"/>
              </a:rPr>
              <a:t>.</a:t>
            </a:r>
            <a:endParaRPr lang="es-AR" sz="1133" noProof="0"/>
          </a:p>
        </p:txBody>
      </p:sp>
      <p:sp>
        <p:nvSpPr>
          <p:cNvPr id="21" name="Shape 17"/>
          <p:cNvSpPr/>
          <p:nvPr/>
        </p:nvSpPr>
        <p:spPr>
          <a:xfrm>
            <a:off x="182880" y="2962656"/>
            <a:ext cx="4450080" cy="1219200"/>
          </a:xfrm>
          <a:prstGeom prst="roundRect">
            <a:avLst>
              <a:gd name="adj" fmla="val 7000"/>
            </a:avLst>
          </a:prstGeom>
          <a:solidFill>
            <a:srgbClr val="FDF8E1"/>
          </a:solidFill>
          <a:ln w="12700">
            <a:solidFill>
              <a:srgbClr val="E8C200"/>
            </a:solidFill>
            <a:prstDash val="solid"/>
          </a:ln>
        </p:spPr>
        <p:txBody>
          <a:bodyPr/>
          <a:lstStyle/>
          <a:p>
            <a:endParaRPr lang="es-AR" sz="2400" noProof="0"/>
          </a:p>
        </p:txBody>
      </p:sp>
      <p:sp>
        <p:nvSpPr>
          <p:cNvPr id="22" name="Shape 18"/>
          <p:cNvSpPr/>
          <p:nvPr/>
        </p:nvSpPr>
        <p:spPr>
          <a:xfrm>
            <a:off x="304800" y="3267456"/>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23" name="Image 2" descr="preencoded.png"/>
          <p:cNvPicPr>
            <a:picLocks noChangeAspect="1"/>
          </p:cNvPicPr>
          <p:nvPr/>
        </p:nvPicPr>
        <p:blipFill>
          <a:blip r:embed="rId5"/>
          <a:stretch>
            <a:fillRect/>
          </a:stretch>
        </p:blipFill>
        <p:spPr>
          <a:xfrm>
            <a:off x="402336" y="3364992"/>
            <a:ext cx="414528" cy="414528"/>
          </a:xfrm>
          <a:prstGeom prst="rect">
            <a:avLst/>
          </a:prstGeom>
        </p:spPr>
      </p:pic>
      <p:sp>
        <p:nvSpPr>
          <p:cNvPr id="24" name="Text 19"/>
          <p:cNvSpPr/>
          <p:nvPr/>
        </p:nvSpPr>
        <p:spPr>
          <a:xfrm>
            <a:off x="1060704" y="3035808"/>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¿Por qué es importante?</a:t>
            </a:r>
            <a:endParaRPr lang="es-AR" sz="1400" noProof="0"/>
          </a:p>
        </p:txBody>
      </p:sp>
      <p:sp>
        <p:nvSpPr>
          <p:cNvPr id="25" name="Shape 20"/>
          <p:cNvSpPr/>
          <p:nvPr/>
        </p:nvSpPr>
        <p:spPr>
          <a:xfrm>
            <a:off x="1060704" y="3328416"/>
            <a:ext cx="609600" cy="0"/>
          </a:xfrm>
          <a:prstGeom prst="line">
            <a:avLst/>
          </a:prstGeom>
          <a:noFill/>
          <a:ln w="25400">
            <a:solidFill>
              <a:srgbClr val="F5C400"/>
            </a:solidFill>
            <a:prstDash val="solid"/>
          </a:ln>
        </p:spPr>
        <p:txBody>
          <a:bodyPr/>
          <a:lstStyle/>
          <a:p>
            <a:endParaRPr lang="es-AR" sz="2400" noProof="0"/>
          </a:p>
        </p:txBody>
      </p:sp>
      <p:sp>
        <p:nvSpPr>
          <p:cNvPr id="26" name="Text 21"/>
          <p:cNvSpPr/>
          <p:nvPr/>
        </p:nvSpPr>
        <p:spPr>
          <a:xfrm>
            <a:off x="1060704" y="3377184"/>
            <a:ext cx="3474720" cy="219456"/>
          </a:xfrm>
          <a:prstGeom prst="rect">
            <a:avLst/>
          </a:prstGeom>
          <a:noFill/>
          <a:ln/>
        </p:spPr>
        <p:txBody>
          <a:bodyPr wrap="square" lIns="0" tIns="0" rIns="0" bIns="0" rtlCol="0" anchor="ctr"/>
          <a:lstStyle/>
          <a:p>
            <a:r>
              <a:rPr lang="es-AR" sz="1067" noProof="0">
                <a:solidFill>
                  <a:srgbClr val="1A1A1A"/>
                </a:solidFill>
                <a:latin typeface="Montserrat" pitchFamily="34" charset="0"/>
                <a:ea typeface="Montserrat" pitchFamily="34" charset="-122"/>
                <a:cs typeface="Montserrat" pitchFamily="34" charset="-120"/>
              </a:rPr>
              <a:t>✓  Documenta los servicios ejecutados.</a:t>
            </a:r>
            <a:endParaRPr lang="es-AR" sz="1067" noProof="0"/>
          </a:p>
        </p:txBody>
      </p:sp>
      <p:sp>
        <p:nvSpPr>
          <p:cNvPr id="27" name="Text 22"/>
          <p:cNvSpPr/>
          <p:nvPr/>
        </p:nvSpPr>
        <p:spPr>
          <a:xfrm>
            <a:off x="1060704" y="3572256"/>
            <a:ext cx="3474720" cy="219456"/>
          </a:xfrm>
          <a:prstGeom prst="rect">
            <a:avLst/>
          </a:prstGeom>
          <a:noFill/>
          <a:ln/>
        </p:spPr>
        <p:txBody>
          <a:bodyPr wrap="square" lIns="0" tIns="0" rIns="0" bIns="0" rtlCol="0" anchor="ctr"/>
          <a:lstStyle/>
          <a:p>
            <a:r>
              <a:rPr lang="es-AR" sz="1067" noProof="0">
                <a:solidFill>
                  <a:srgbClr val="1A1A1A"/>
                </a:solidFill>
                <a:latin typeface="Montserrat" pitchFamily="34" charset="0"/>
                <a:ea typeface="Montserrat" pitchFamily="34" charset="-122"/>
                <a:cs typeface="Montserrat" pitchFamily="34" charset="-120"/>
              </a:rPr>
              <a:t>✓  Facilita la conciliación de la información.</a:t>
            </a:r>
            <a:endParaRPr lang="es-AR" sz="1067" noProof="0"/>
          </a:p>
        </p:txBody>
      </p:sp>
      <p:sp>
        <p:nvSpPr>
          <p:cNvPr id="28" name="Text 23"/>
          <p:cNvSpPr/>
          <p:nvPr/>
        </p:nvSpPr>
        <p:spPr>
          <a:xfrm>
            <a:off x="1060704" y="3767328"/>
            <a:ext cx="3474720" cy="219456"/>
          </a:xfrm>
          <a:prstGeom prst="rect">
            <a:avLst/>
          </a:prstGeom>
          <a:noFill/>
          <a:ln/>
        </p:spPr>
        <p:txBody>
          <a:bodyPr wrap="square" lIns="0" tIns="0" rIns="0" bIns="0" rtlCol="0" anchor="ctr"/>
          <a:lstStyle/>
          <a:p>
            <a:r>
              <a:rPr lang="es-AR" sz="1067" noProof="0">
                <a:solidFill>
                  <a:srgbClr val="1A1A1A"/>
                </a:solidFill>
                <a:latin typeface="Montserrat" pitchFamily="34" charset="0"/>
                <a:ea typeface="Montserrat" pitchFamily="34" charset="-122"/>
                <a:cs typeface="Montserrat" pitchFamily="34" charset="-120"/>
              </a:rPr>
              <a:t>✓  Permite iniciar el proceso de aprobación.</a:t>
            </a:r>
            <a:endParaRPr lang="es-AR" sz="1067" noProof="0"/>
          </a:p>
        </p:txBody>
      </p:sp>
      <p:sp>
        <p:nvSpPr>
          <p:cNvPr id="29" name="Text 24"/>
          <p:cNvSpPr/>
          <p:nvPr/>
        </p:nvSpPr>
        <p:spPr>
          <a:xfrm>
            <a:off x="1060704" y="3962400"/>
            <a:ext cx="3474720" cy="219456"/>
          </a:xfrm>
          <a:prstGeom prst="rect">
            <a:avLst/>
          </a:prstGeom>
          <a:noFill/>
          <a:ln/>
        </p:spPr>
        <p:txBody>
          <a:bodyPr wrap="square" lIns="0" tIns="0" rIns="0" bIns="0" rtlCol="0" anchor="ctr"/>
          <a:lstStyle/>
          <a:p>
            <a:r>
              <a:rPr lang="es-AR" sz="1067" noProof="0">
                <a:solidFill>
                  <a:srgbClr val="1A1A1A"/>
                </a:solidFill>
                <a:latin typeface="Montserrat" pitchFamily="34" charset="0"/>
                <a:ea typeface="Montserrat" pitchFamily="34" charset="-122"/>
                <a:cs typeface="Montserrat" pitchFamily="34" charset="-120"/>
              </a:rPr>
              <a:t>✓  Es un requisito previo para la facturación.</a:t>
            </a:r>
            <a:endParaRPr lang="es-AR" sz="1067" noProof="0"/>
          </a:p>
        </p:txBody>
      </p:sp>
      <p:sp>
        <p:nvSpPr>
          <p:cNvPr id="30" name="Shape 25"/>
          <p:cNvSpPr/>
          <p:nvPr/>
        </p:nvSpPr>
        <p:spPr>
          <a:xfrm>
            <a:off x="182880" y="4267200"/>
            <a:ext cx="4450080" cy="976502"/>
          </a:xfrm>
          <a:prstGeom prst="roundRect">
            <a:avLst>
              <a:gd name="adj" fmla="val 10294"/>
            </a:avLst>
          </a:prstGeom>
          <a:solidFill>
            <a:srgbClr val="E8F5E9"/>
          </a:solidFill>
          <a:ln w="12700">
            <a:solidFill>
              <a:srgbClr val="A5D6A7"/>
            </a:solidFill>
            <a:prstDash val="solid"/>
          </a:ln>
        </p:spPr>
        <p:txBody>
          <a:bodyPr/>
          <a:lstStyle/>
          <a:p>
            <a:endParaRPr lang="es-AR" sz="2400" noProof="0"/>
          </a:p>
        </p:txBody>
      </p:sp>
      <p:sp>
        <p:nvSpPr>
          <p:cNvPr id="31" name="Shape 26"/>
          <p:cNvSpPr/>
          <p:nvPr/>
        </p:nvSpPr>
        <p:spPr>
          <a:xfrm>
            <a:off x="304800" y="4376928"/>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32" name="Image 3" descr="preencoded.png"/>
          <p:cNvPicPr>
            <a:picLocks noChangeAspect="1"/>
          </p:cNvPicPr>
          <p:nvPr/>
        </p:nvPicPr>
        <p:blipFill>
          <a:blip r:embed="rId6"/>
          <a:stretch>
            <a:fillRect/>
          </a:stretch>
        </p:blipFill>
        <p:spPr>
          <a:xfrm>
            <a:off x="402336" y="4474464"/>
            <a:ext cx="414528" cy="414528"/>
          </a:xfrm>
          <a:prstGeom prst="rect">
            <a:avLst/>
          </a:prstGeom>
        </p:spPr>
      </p:pic>
      <p:sp>
        <p:nvSpPr>
          <p:cNvPr id="33" name="Text 27"/>
          <p:cNvSpPr/>
          <p:nvPr/>
        </p:nvSpPr>
        <p:spPr>
          <a:xfrm>
            <a:off x="1060704" y="4340352"/>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Resultado esperado</a:t>
            </a:r>
            <a:endParaRPr lang="es-AR" sz="1400" noProof="0"/>
          </a:p>
        </p:txBody>
      </p:sp>
      <p:sp>
        <p:nvSpPr>
          <p:cNvPr id="34" name="Shape 28"/>
          <p:cNvSpPr/>
          <p:nvPr/>
        </p:nvSpPr>
        <p:spPr>
          <a:xfrm>
            <a:off x="1060704" y="4632960"/>
            <a:ext cx="609600" cy="0"/>
          </a:xfrm>
          <a:prstGeom prst="line">
            <a:avLst/>
          </a:prstGeom>
          <a:noFill/>
          <a:ln w="25400">
            <a:solidFill>
              <a:srgbClr val="F5C400"/>
            </a:solidFill>
            <a:prstDash val="solid"/>
          </a:ln>
        </p:spPr>
        <p:txBody>
          <a:bodyPr/>
          <a:lstStyle/>
          <a:p>
            <a:endParaRPr lang="es-AR" sz="2400" noProof="0"/>
          </a:p>
        </p:txBody>
      </p:sp>
      <p:sp>
        <p:nvSpPr>
          <p:cNvPr id="35" name="Text 29"/>
          <p:cNvSpPr/>
          <p:nvPr/>
        </p:nvSpPr>
        <p:spPr>
          <a:xfrm>
            <a:off x="1060704" y="4681728"/>
            <a:ext cx="3474720" cy="341376"/>
          </a:xfrm>
          <a:prstGeom prst="rect">
            <a:avLst/>
          </a:prstGeom>
          <a:noFill/>
          <a:ln/>
        </p:spPr>
        <p:txBody>
          <a:bodyPr wrap="square" lIns="0" tIns="0" rIns="0" bIns="0" rtlCol="0" anchor="t"/>
          <a:lstStyle/>
          <a:p>
            <a:r>
              <a:rPr lang="es-AR" sz="1133" noProof="0">
                <a:solidFill>
                  <a:srgbClr val="1A1A1A"/>
                </a:solidFill>
                <a:latin typeface="Montserrat" pitchFamily="34" charset="0"/>
                <a:ea typeface="Montserrat" pitchFamily="34" charset="-122"/>
                <a:cs typeface="Montserrat" pitchFamily="34" charset="-120"/>
              </a:rPr>
              <a:t>Hoja de Entrada de Servicios registrada y enviada para aprobación con el acta de conciliación adjunta.</a:t>
            </a:r>
            <a:endParaRPr lang="es-AR" sz="1133" noProof="0"/>
          </a:p>
        </p:txBody>
      </p:sp>
      <p:sp>
        <p:nvSpPr>
          <p:cNvPr id="36" name="Shape 30"/>
          <p:cNvSpPr/>
          <p:nvPr/>
        </p:nvSpPr>
        <p:spPr>
          <a:xfrm>
            <a:off x="182880" y="5324474"/>
            <a:ext cx="4450080" cy="1193321"/>
          </a:xfrm>
          <a:prstGeom prst="roundRect">
            <a:avLst>
              <a:gd name="adj" fmla="val 10294"/>
            </a:avLst>
          </a:prstGeom>
          <a:solidFill>
            <a:srgbClr val="FDF8E1"/>
          </a:solidFill>
          <a:ln w="12700">
            <a:solidFill>
              <a:srgbClr val="E8C200"/>
            </a:solidFill>
            <a:prstDash val="solid"/>
          </a:ln>
        </p:spPr>
        <p:txBody>
          <a:bodyPr/>
          <a:lstStyle/>
          <a:p>
            <a:endParaRPr lang="es-AR" sz="2400" noProof="0"/>
          </a:p>
        </p:txBody>
      </p:sp>
      <p:sp>
        <p:nvSpPr>
          <p:cNvPr id="37" name="Shape 31"/>
          <p:cNvSpPr/>
          <p:nvPr/>
        </p:nvSpPr>
        <p:spPr>
          <a:xfrm>
            <a:off x="304800" y="5434203"/>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38" name="Image 4" descr="preencoded.png"/>
          <p:cNvPicPr>
            <a:picLocks noChangeAspect="1"/>
          </p:cNvPicPr>
          <p:nvPr/>
        </p:nvPicPr>
        <p:blipFill>
          <a:blip r:embed="rId7"/>
          <a:stretch>
            <a:fillRect/>
          </a:stretch>
        </p:blipFill>
        <p:spPr>
          <a:xfrm>
            <a:off x="402336" y="5531739"/>
            <a:ext cx="414528" cy="414528"/>
          </a:xfrm>
          <a:prstGeom prst="rect">
            <a:avLst/>
          </a:prstGeom>
        </p:spPr>
      </p:pic>
      <p:sp>
        <p:nvSpPr>
          <p:cNvPr id="39" name="Text 32"/>
          <p:cNvSpPr/>
          <p:nvPr/>
        </p:nvSpPr>
        <p:spPr>
          <a:xfrm>
            <a:off x="1060704" y="5397627"/>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Importante</a:t>
            </a:r>
            <a:endParaRPr lang="es-AR" sz="1400" noProof="0"/>
          </a:p>
        </p:txBody>
      </p:sp>
      <p:sp>
        <p:nvSpPr>
          <p:cNvPr id="40" name="Shape 33"/>
          <p:cNvSpPr/>
          <p:nvPr/>
        </p:nvSpPr>
        <p:spPr>
          <a:xfrm>
            <a:off x="1060704" y="5690235"/>
            <a:ext cx="609600" cy="0"/>
          </a:xfrm>
          <a:prstGeom prst="line">
            <a:avLst/>
          </a:prstGeom>
          <a:noFill/>
          <a:ln w="25400">
            <a:solidFill>
              <a:srgbClr val="F5C400"/>
            </a:solidFill>
            <a:prstDash val="solid"/>
          </a:ln>
        </p:spPr>
        <p:txBody>
          <a:bodyPr/>
          <a:lstStyle/>
          <a:p>
            <a:endParaRPr lang="es-AR" sz="2400" noProof="0"/>
          </a:p>
        </p:txBody>
      </p:sp>
      <p:sp>
        <p:nvSpPr>
          <p:cNvPr id="41" name="Text 34"/>
          <p:cNvSpPr/>
          <p:nvPr/>
        </p:nvSpPr>
        <p:spPr>
          <a:xfrm>
            <a:off x="1060704" y="5739003"/>
            <a:ext cx="3474720" cy="341376"/>
          </a:xfrm>
          <a:prstGeom prst="rect">
            <a:avLst/>
          </a:prstGeom>
          <a:noFill/>
          <a:ln/>
        </p:spPr>
        <p:txBody>
          <a:bodyPr wrap="square" lIns="0" tIns="0" rIns="0" bIns="0" rtlCol="0" anchor="t"/>
          <a:lstStyle/>
          <a:p>
            <a:r>
              <a:rPr lang="es-AR" sz="1133" noProof="0">
                <a:solidFill>
                  <a:srgbClr val="1A1A1A"/>
                </a:solidFill>
                <a:latin typeface="Montserrat" pitchFamily="34" charset="0"/>
                <a:ea typeface="Montserrat" pitchFamily="34" charset="-122"/>
                <a:cs typeface="Montserrat" pitchFamily="34" charset="-120"/>
              </a:rPr>
              <a:t>La información registrada debe coincidir con los servicios efectivamente ejecutados y conciliados.</a:t>
            </a:r>
            <a:endParaRPr lang="es-AR" sz="1133" noProof="0"/>
          </a:p>
        </p:txBody>
      </p:sp>
      <p:sp>
        <p:nvSpPr>
          <p:cNvPr id="42" name="Shape 35"/>
          <p:cNvSpPr/>
          <p:nvPr/>
        </p:nvSpPr>
        <p:spPr>
          <a:xfrm>
            <a:off x="4828032" y="1658111"/>
            <a:ext cx="7217664" cy="4859684"/>
          </a:xfrm>
          <a:prstGeom prst="roundRect">
            <a:avLst>
              <a:gd name="adj" fmla="val 2241"/>
            </a:avLst>
          </a:prstGeom>
          <a:solidFill>
            <a:srgbClr val="F5F5F5"/>
          </a:solidFill>
          <a:ln w="12700">
            <a:solidFill>
              <a:srgbClr val="E0E0E0"/>
            </a:solidFill>
            <a:prstDash val="solid"/>
          </a:ln>
        </p:spPr>
        <p:txBody>
          <a:bodyPr/>
          <a:lstStyle/>
          <a:p>
            <a:endParaRPr lang="es-AR" sz="2400" noProof="0"/>
          </a:p>
        </p:txBody>
      </p:sp>
      <p:sp>
        <p:nvSpPr>
          <p:cNvPr id="43" name="Shape 36"/>
          <p:cNvSpPr/>
          <p:nvPr/>
        </p:nvSpPr>
        <p:spPr>
          <a:xfrm>
            <a:off x="4828032" y="1658112"/>
            <a:ext cx="7217664" cy="609600"/>
          </a:xfrm>
          <a:prstGeom prst="roundRect">
            <a:avLst>
              <a:gd name="adj" fmla="val 16000"/>
            </a:avLst>
          </a:prstGeom>
          <a:solidFill>
            <a:srgbClr val="1E1E1E"/>
          </a:solidFill>
          <a:ln w="12700">
            <a:solidFill>
              <a:srgbClr val="1E1E1E"/>
            </a:solidFill>
            <a:prstDash val="solid"/>
          </a:ln>
        </p:spPr>
        <p:txBody>
          <a:bodyPr/>
          <a:lstStyle/>
          <a:p>
            <a:endParaRPr lang="es-AR" sz="2400" noProof="0"/>
          </a:p>
        </p:txBody>
      </p:sp>
      <p:sp>
        <p:nvSpPr>
          <p:cNvPr id="44" name="Shape 37"/>
          <p:cNvSpPr/>
          <p:nvPr/>
        </p:nvSpPr>
        <p:spPr>
          <a:xfrm>
            <a:off x="4828032" y="1975104"/>
            <a:ext cx="7217664" cy="292608"/>
          </a:xfrm>
          <a:prstGeom prst="rect">
            <a:avLst/>
          </a:prstGeom>
          <a:solidFill>
            <a:srgbClr val="1E1E1E"/>
          </a:solidFill>
          <a:ln w="12700">
            <a:solidFill>
              <a:srgbClr val="1E1E1E"/>
            </a:solidFill>
            <a:prstDash val="solid"/>
          </a:ln>
        </p:spPr>
        <p:txBody>
          <a:bodyPr/>
          <a:lstStyle/>
          <a:p>
            <a:endParaRPr lang="es-AR" sz="2400" noProof="0"/>
          </a:p>
        </p:txBody>
      </p:sp>
      <p:sp>
        <p:nvSpPr>
          <p:cNvPr id="45" name="Shape 38"/>
          <p:cNvSpPr/>
          <p:nvPr/>
        </p:nvSpPr>
        <p:spPr>
          <a:xfrm>
            <a:off x="4998720" y="1755648"/>
            <a:ext cx="414528" cy="414528"/>
          </a:xfrm>
          <a:prstGeom prst="ellipse">
            <a:avLst/>
          </a:prstGeom>
          <a:solidFill>
            <a:srgbClr val="2E2E2E"/>
          </a:solidFill>
          <a:ln w="12700">
            <a:solidFill>
              <a:srgbClr val="3A3A3A"/>
            </a:solidFill>
            <a:prstDash val="solid"/>
          </a:ln>
        </p:spPr>
        <p:txBody>
          <a:bodyPr/>
          <a:lstStyle/>
          <a:p>
            <a:endParaRPr lang="es-AR" sz="2400" noProof="0"/>
          </a:p>
        </p:txBody>
      </p:sp>
      <p:pic>
        <p:nvPicPr>
          <p:cNvPr id="46" name="Image 5" descr="preencoded.png"/>
          <p:cNvPicPr>
            <a:picLocks noChangeAspect="1"/>
          </p:cNvPicPr>
          <p:nvPr/>
        </p:nvPicPr>
        <p:blipFill>
          <a:blip r:embed="rId8"/>
          <a:stretch>
            <a:fillRect/>
          </a:stretch>
        </p:blipFill>
        <p:spPr>
          <a:xfrm>
            <a:off x="5059680" y="1816608"/>
            <a:ext cx="292608" cy="292608"/>
          </a:xfrm>
          <a:prstGeom prst="rect">
            <a:avLst/>
          </a:prstGeom>
        </p:spPr>
      </p:pic>
      <p:sp>
        <p:nvSpPr>
          <p:cNvPr id="47" name="Text 39"/>
          <p:cNvSpPr/>
          <p:nvPr/>
        </p:nvSpPr>
        <p:spPr>
          <a:xfrm>
            <a:off x="5535168" y="1755648"/>
            <a:ext cx="6412992" cy="414528"/>
          </a:xfrm>
          <a:prstGeom prst="rect">
            <a:avLst/>
          </a:prstGeom>
          <a:noFill/>
          <a:ln/>
        </p:spPr>
        <p:txBody>
          <a:bodyPr wrap="square" lIns="0" tIns="0" rIns="0" bIns="0" rtlCol="0" anchor="ctr"/>
          <a:lstStyle/>
          <a:p>
            <a:r>
              <a:rPr lang="es-AR" sz="1600" b="1" noProof="0">
                <a:solidFill>
                  <a:srgbClr val="FFFFFF"/>
                </a:solidFill>
                <a:latin typeface="Montserrat" pitchFamily="34" charset="0"/>
                <a:ea typeface="Montserrat" pitchFamily="34" charset="-122"/>
                <a:cs typeface="Montserrat" pitchFamily="34" charset="-120"/>
              </a:rPr>
              <a:t>Escenario 2 - </a:t>
            </a:r>
            <a:r>
              <a:rPr lang="es-AR" sz="1600" b="1" noProof="0">
                <a:solidFill>
                  <a:srgbClr val="FFFFFF"/>
                </a:solidFill>
                <a:latin typeface="Montserrat" pitchFamily="34" charset="0"/>
              </a:rPr>
              <a:t>Registro de Hoja de Entrada de Servicio</a:t>
            </a:r>
            <a:endParaRPr lang="es-AR" sz="1600" noProof="0"/>
          </a:p>
        </p:txBody>
      </p:sp>
      <p:sp>
        <p:nvSpPr>
          <p:cNvPr id="48" name="Text 40"/>
          <p:cNvSpPr/>
          <p:nvPr/>
        </p:nvSpPr>
        <p:spPr>
          <a:xfrm>
            <a:off x="5047488" y="2365248"/>
            <a:ext cx="6851904" cy="512064"/>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A continuación, se presentan las actividades necesarias para registrar y enviar la Hoja de Entrada de Servicio para aprobación.</a:t>
            </a:r>
            <a:endParaRPr lang="es-AR" sz="1267" noProof="0"/>
          </a:p>
        </p:txBody>
      </p:sp>
      <p:sp>
        <p:nvSpPr>
          <p:cNvPr id="49" name="Shape 41"/>
          <p:cNvSpPr/>
          <p:nvPr/>
        </p:nvSpPr>
        <p:spPr>
          <a:xfrm>
            <a:off x="5010912" y="2950464"/>
            <a:ext cx="6851904" cy="0"/>
          </a:xfrm>
          <a:prstGeom prst="line">
            <a:avLst/>
          </a:prstGeom>
          <a:noFill/>
          <a:ln w="12700">
            <a:solidFill>
              <a:srgbClr val="DDDDDD"/>
            </a:solidFill>
            <a:prstDash val="solid"/>
          </a:ln>
        </p:spPr>
        <p:txBody>
          <a:bodyPr/>
          <a:lstStyle/>
          <a:p>
            <a:endParaRPr lang="es-AR" sz="2400" noProof="0"/>
          </a:p>
        </p:txBody>
      </p:sp>
      <p:pic>
        <p:nvPicPr>
          <p:cNvPr id="50" name="Image 6" descr="preencoded.png"/>
          <p:cNvPicPr>
            <a:picLocks noChangeAspect="1"/>
          </p:cNvPicPr>
          <p:nvPr/>
        </p:nvPicPr>
        <p:blipFill>
          <a:blip r:embed="rId9"/>
          <a:stretch>
            <a:fillRect/>
          </a:stretch>
        </p:blipFill>
        <p:spPr>
          <a:xfrm>
            <a:off x="5047488" y="3048000"/>
            <a:ext cx="341376" cy="341376"/>
          </a:xfrm>
          <a:prstGeom prst="rect">
            <a:avLst/>
          </a:prstGeom>
        </p:spPr>
      </p:pic>
      <p:sp>
        <p:nvSpPr>
          <p:cNvPr id="51" name="Text 42"/>
          <p:cNvSpPr/>
          <p:nvPr/>
        </p:nvSpPr>
        <p:spPr>
          <a:xfrm>
            <a:off x="5486400" y="3023616"/>
            <a:ext cx="6461760" cy="390144"/>
          </a:xfrm>
          <a:prstGeom prst="rect">
            <a:avLst/>
          </a:prstGeom>
          <a:noFill/>
          <a:ln/>
        </p:spPr>
        <p:txBody>
          <a:bodyPr wrap="square" lIns="0" tIns="0" rIns="0" bIns="0" rtlCol="0" anchor="ctr"/>
          <a:lstStyle/>
          <a:p>
            <a:r>
              <a:rPr lang="es-AR" sz="1600" b="1" noProof="0">
                <a:solidFill>
                  <a:srgbClr val="1A1A1A"/>
                </a:solidFill>
                <a:latin typeface="Montserrat" pitchFamily="34" charset="0"/>
                <a:ea typeface="Montserrat" pitchFamily="34" charset="-122"/>
                <a:cs typeface="Montserrat" pitchFamily="34" charset="-120"/>
              </a:rPr>
              <a:t>Actividades principales</a:t>
            </a:r>
            <a:endParaRPr lang="es-AR" sz="1600" noProof="0"/>
          </a:p>
        </p:txBody>
      </p:sp>
      <p:sp>
        <p:nvSpPr>
          <p:cNvPr id="52" name="Shape 43"/>
          <p:cNvSpPr/>
          <p:nvPr/>
        </p:nvSpPr>
        <p:spPr>
          <a:xfrm>
            <a:off x="5047488" y="3584448"/>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53" name="Text 44"/>
          <p:cNvSpPr/>
          <p:nvPr/>
        </p:nvSpPr>
        <p:spPr>
          <a:xfrm>
            <a:off x="5047488" y="3584448"/>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1</a:t>
            </a:r>
            <a:endParaRPr lang="es-AR" sz="1067" noProof="0"/>
          </a:p>
        </p:txBody>
      </p:sp>
      <p:sp>
        <p:nvSpPr>
          <p:cNvPr id="54" name="Text 45"/>
          <p:cNvSpPr/>
          <p:nvPr/>
        </p:nvSpPr>
        <p:spPr>
          <a:xfrm>
            <a:off x="5462016" y="3535680"/>
            <a:ext cx="6412992" cy="404368"/>
          </a:xfrm>
          <a:prstGeom prst="rect">
            <a:avLst/>
          </a:prstGeom>
          <a:noFill/>
          <a:ln/>
        </p:spPr>
        <p:txBody>
          <a:bodyPr wrap="square" lIns="0" tIns="0" rIns="0" bIns="0" rtlCol="0" anchor="ctr"/>
          <a:lstStyle/>
          <a:p>
            <a:r>
              <a:rPr lang="es-AR" sz="1333" noProof="0" dirty="0">
                <a:solidFill>
                  <a:srgbClr val="1A1A1A"/>
                </a:solidFill>
                <a:latin typeface="Montserrat" pitchFamily="34" charset="0"/>
                <a:ea typeface="Montserrat" pitchFamily="34" charset="-122"/>
                <a:cs typeface="Montserrat" pitchFamily="34" charset="-120"/>
              </a:rPr>
              <a:t>Acceder a la Orden de compra de Servicio correspondiente.</a:t>
            </a:r>
            <a:endParaRPr lang="es-AR" sz="1333" noProof="0" dirty="0"/>
          </a:p>
        </p:txBody>
      </p:sp>
      <p:sp>
        <p:nvSpPr>
          <p:cNvPr id="55" name="Shape 46"/>
          <p:cNvSpPr/>
          <p:nvPr/>
        </p:nvSpPr>
        <p:spPr>
          <a:xfrm>
            <a:off x="5010912" y="3891280"/>
            <a:ext cx="6851904" cy="0"/>
          </a:xfrm>
          <a:prstGeom prst="line">
            <a:avLst/>
          </a:prstGeom>
          <a:noFill/>
          <a:ln w="6350">
            <a:solidFill>
              <a:srgbClr val="DDDDDD"/>
            </a:solidFill>
            <a:prstDash val="solid"/>
          </a:ln>
        </p:spPr>
        <p:txBody>
          <a:bodyPr/>
          <a:lstStyle/>
          <a:p>
            <a:endParaRPr lang="es-AR" sz="2400" noProof="0"/>
          </a:p>
        </p:txBody>
      </p:sp>
      <p:sp>
        <p:nvSpPr>
          <p:cNvPr id="56" name="Shape 47"/>
          <p:cNvSpPr/>
          <p:nvPr/>
        </p:nvSpPr>
        <p:spPr>
          <a:xfrm>
            <a:off x="5047488" y="3988816"/>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57" name="Text 48"/>
          <p:cNvSpPr/>
          <p:nvPr/>
        </p:nvSpPr>
        <p:spPr>
          <a:xfrm>
            <a:off x="5047488" y="3988816"/>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2</a:t>
            </a:r>
            <a:endParaRPr lang="es-AR" sz="1067" noProof="0"/>
          </a:p>
        </p:txBody>
      </p:sp>
      <p:sp>
        <p:nvSpPr>
          <p:cNvPr id="58" name="Text 49"/>
          <p:cNvSpPr/>
          <p:nvPr/>
        </p:nvSpPr>
        <p:spPr>
          <a:xfrm>
            <a:off x="5462016" y="3940048"/>
            <a:ext cx="6412992" cy="404368"/>
          </a:xfrm>
          <a:prstGeom prst="rect">
            <a:avLst/>
          </a:prstGeom>
          <a:noFill/>
          <a:ln/>
        </p:spPr>
        <p:txBody>
          <a:bodyPr wrap="square" lIns="0" tIns="0" rIns="0" bIns="0" rtlCol="0" anchor="ctr"/>
          <a:lstStyle/>
          <a:p>
            <a:r>
              <a:rPr lang="es-AR" sz="1333" noProof="0">
                <a:solidFill>
                  <a:srgbClr val="1A1A1A"/>
                </a:solidFill>
                <a:latin typeface="Montserrat" pitchFamily="34" charset="0"/>
                <a:ea typeface="Montserrat" pitchFamily="34" charset="-122"/>
                <a:cs typeface="Montserrat" pitchFamily="34" charset="-120"/>
              </a:rPr>
              <a:t>Crear una nueva Hoja de Entrada de Servicio.</a:t>
            </a:r>
            <a:endParaRPr lang="es-AR" sz="1333" noProof="0"/>
          </a:p>
        </p:txBody>
      </p:sp>
      <p:sp>
        <p:nvSpPr>
          <p:cNvPr id="59" name="Shape 50"/>
          <p:cNvSpPr/>
          <p:nvPr/>
        </p:nvSpPr>
        <p:spPr>
          <a:xfrm>
            <a:off x="5010912" y="4295648"/>
            <a:ext cx="6851904" cy="0"/>
          </a:xfrm>
          <a:prstGeom prst="line">
            <a:avLst/>
          </a:prstGeom>
          <a:noFill/>
          <a:ln w="6350">
            <a:solidFill>
              <a:srgbClr val="DDDDDD"/>
            </a:solidFill>
            <a:prstDash val="solid"/>
          </a:ln>
        </p:spPr>
        <p:txBody>
          <a:bodyPr/>
          <a:lstStyle/>
          <a:p>
            <a:endParaRPr lang="es-AR" sz="2400" noProof="0"/>
          </a:p>
        </p:txBody>
      </p:sp>
      <p:sp>
        <p:nvSpPr>
          <p:cNvPr id="60" name="Shape 51"/>
          <p:cNvSpPr/>
          <p:nvPr/>
        </p:nvSpPr>
        <p:spPr>
          <a:xfrm>
            <a:off x="5047488" y="4393184"/>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61" name="Text 52"/>
          <p:cNvSpPr/>
          <p:nvPr/>
        </p:nvSpPr>
        <p:spPr>
          <a:xfrm>
            <a:off x="5047488" y="4393184"/>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3</a:t>
            </a:r>
            <a:endParaRPr lang="es-AR" sz="1067" noProof="0"/>
          </a:p>
        </p:txBody>
      </p:sp>
      <p:sp>
        <p:nvSpPr>
          <p:cNvPr id="62" name="Text 53"/>
          <p:cNvSpPr/>
          <p:nvPr/>
        </p:nvSpPr>
        <p:spPr>
          <a:xfrm>
            <a:off x="5462016" y="4344416"/>
            <a:ext cx="6412992" cy="404368"/>
          </a:xfrm>
          <a:prstGeom prst="rect">
            <a:avLst/>
          </a:prstGeom>
          <a:noFill/>
          <a:ln/>
        </p:spPr>
        <p:txBody>
          <a:bodyPr wrap="square" lIns="0" tIns="0" rIns="0" bIns="0" rtlCol="0" anchor="ctr"/>
          <a:lstStyle/>
          <a:p>
            <a:r>
              <a:rPr lang="es-AR" sz="1333" noProof="0">
                <a:solidFill>
                  <a:srgbClr val="1A1A1A"/>
                </a:solidFill>
                <a:latin typeface="Montserrat" pitchFamily="34" charset="0"/>
                <a:ea typeface="Montserrat" pitchFamily="34" charset="-122"/>
                <a:cs typeface="Montserrat" pitchFamily="34" charset="-120"/>
              </a:rPr>
              <a:t>Registrar los servicios ejecutados.</a:t>
            </a:r>
            <a:endParaRPr lang="es-AR" sz="1333" noProof="0"/>
          </a:p>
        </p:txBody>
      </p:sp>
      <p:sp>
        <p:nvSpPr>
          <p:cNvPr id="63" name="Shape 54"/>
          <p:cNvSpPr/>
          <p:nvPr/>
        </p:nvSpPr>
        <p:spPr>
          <a:xfrm>
            <a:off x="5010912" y="4700016"/>
            <a:ext cx="6851904" cy="0"/>
          </a:xfrm>
          <a:prstGeom prst="line">
            <a:avLst/>
          </a:prstGeom>
          <a:noFill/>
          <a:ln w="6350">
            <a:solidFill>
              <a:srgbClr val="DDDDDD"/>
            </a:solidFill>
            <a:prstDash val="solid"/>
          </a:ln>
        </p:spPr>
        <p:txBody>
          <a:bodyPr/>
          <a:lstStyle/>
          <a:p>
            <a:endParaRPr lang="es-AR" sz="2400" noProof="0"/>
          </a:p>
        </p:txBody>
      </p:sp>
      <p:sp>
        <p:nvSpPr>
          <p:cNvPr id="64" name="Shape 55"/>
          <p:cNvSpPr/>
          <p:nvPr/>
        </p:nvSpPr>
        <p:spPr>
          <a:xfrm>
            <a:off x="5047488" y="4797552"/>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65" name="Text 56"/>
          <p:cNvSpPr/>
          <p:nvPr/>
        </p:nvSpPr>
        <p:spPr>
          <a:xfrm>
            <a:off x="5047488" y="4797552"/>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4</a:t>
            </a:r>
            <a:endParaRPr lang="es-AR" sz="1067" noProof="0"/>
          </a:p>
        </p:txBody>
      </p:sp>
      <p:sp>
        <p:nvSpPr>
          <p:cNvPr id="66" name="Text 57"/>
          <p:cNvSpPr/>
          <p:nvPr/>
        </p:nvSpPr>
        <p:spPr>
          <a:xfrm>
            <a:off x="5462016" y="4748784"/>
            <a:ext cx="6412992" cy="404368"/>
          </a:xfrm>
          <a:prstGeom prst="rect">
            <a:avLst/>
          </a:prstGeom>
          <a:noFill/>
          <a:ln/>
        </p:spPr>
        <p:txBody>
          <a:bodyPr wrap="square" lIns="0" tIns="0" rIns="0" bIns="0" rtlCol="0" anchor="ctr"/>
          <a:lstStyle/>
          <a:p>
            <a:r>
              <a:rPr lang="es-AR" sz="1333" noProof="0" dirty="0">
                <a:solidFill>
                  <a:srgbClr val="1A1A1A"/>
                </a:solidFill>
                <a:latin typeface="Montserrat" pitchFamily="34" charset="0"/>
                <a:ea typeface="Montserrat" pitchFamily="34" charset="-122"/>
                <a:cs typeface="Montserrat" pitchFamily="34" charset="-120"/>
              </a:rPr>
              <a:t>Justificar y anexar el Acta de Conciliación.</a:t>
            </a:r>
            <a:endParaRPr lang="es-AR" sz="1333" noProof="0" dirty="0"/>
          </a:p>
        </p:txBody>
      </p:sp>
      <p:sp>
        <p:nvSpPr>
          <p:cNvPr id="67" name="Shape 58"/>
          <p:cNvSpPr/>
          <p:nvPr/>
        </p:nvSpPr>
        <p:spPr>
          <a:xfrm>
            <a:off x="5010912" y="5104384"/>
            <a:ext cx="6851904" cy="0"/>
          </a:xfrm>
          <a:prstGeom prst="line">
            <a:avLst/>
          </a:prstGeom>
          <a:noFill/>
          <a:ln w="6350">
            <a:solidFill>
              <a:srgbClr val="DDDDDD"/>
            </a:solidFill>
            <a:prstDash val="solid"/>
          </a:ln>
        </p:spPr>
        <p:txBody>
          <a:bodyPr/>
          <a:lstStyle/>
          <a:p>
            <a:endParaRPr lang="es-AR" sz="2400" noProof="0"/>
          </a:p>
        </p:txBody>
      </p:sp>
      <p:sp>
        <p:nvSpPr>
          <p:cNvPr id="68" name="Shape 59"/>
          <p:cNvSpPr/>
          <p:nvPr/>
        </p:nvSpPr>
        <p:spPr>
          <a:xfrm>
            <a:off x="5047488" y="5201920"/>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69" name="Text 60"/>
          <p:cNvSpPr/>
          <p:nvPr/>
        </p:nvSpPr>
        <p:spPr>
          <a:xfrm>
            <a:off x="5047488" y="5201920"/>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5</a:t>
            </a:r>
            <a:endParaRPr lang="es-AR" sz="1067" noProof="0"/>
          </a:p>
        </p:txBody>
      </p:sp>
      <p:sp>
        <p:nvSpPr>
          <p:cNvPr id="70" name="Text 61"/>
          <p:cNvSpPr/>
          <p:nvPr/>
        </p:nvSpPr>
        <p:spPr>
          <a:xfrm>
            <a:off x="5462016" y="5153152"/>
            <a:ext cx="6412992" cy="404368"/>
          </a:xfrm>
          <a:prstGeom prst="rect">
            <a:avLst/>
          </a:prstGeom>
          <a:noFill/>
          <a:ln/>
        </p:spPr>
        <p:txBody>
          <a:bodyPr wrap="square" lIns="0" tIns="0" rIns="0" bIns="0" rtlCol="0" anchor="ctr"/>
          <a:lstStyle/>
          <a:p>
            <a:r>
              <a:rPr lang="es-AR" sz="1333" noProof="0">
                <a:solidFill>
                  <a:srgbClr val="1A1A1A"/>
                </a:solidFill>
                <a:latin typeface="Montserrat" pitchFamily="34" charset="0"/>
                <a:ea typeface="Montserrat" pitchFamily="34" charset="-122"/>
                <a:cs typeface="Montserrat" pitchFamily="34" charset="-120"/>
              </a:rPr>
              <a:t>Revisar la información ingresada.</a:t>
            </a:r>
            <a:endParaRPr lang="es-AR" sz="1333" noProof="0"/>
          </a:p>
        </p:txBody>
      </p:sp>
      <p:sp>
        <p:nvSpPr>
          <p:cNvPr id="71" name="Shape 62"/>
          <p:cNvSpPr/>
          <p:nvPr/>
        </p:nvSpPr>
        <p:spPr>
          <a:xfrm>
            <a:off x="5010912" y="5508752"/>
            <a:ext cx="6851904" cy="0"/>
          </a:xfrm>
          <a:prstGeom prst="line">
            <a:avLst/>
          </a:prstGeom>
          <a:noFill/>
          <a:ln w="6350">
            <a:solidFill>
              <a:srgbClr val="DDDDDD"/>
            </a:solidFill>
            <a:prstDash val="solid"/>
          </a:ln>
        </p:spPr>
        <p:txBody>
          <a:bodyPr/>
          <a:lstStyle/>
          <a:p>
            <a:endParaRPr lang="es-AR" sz="2400" noProof="0"/>
          </a:p>
        </p:txBody>
      </p:sp>
      <p:sp>
        <p:nvSpPr>
          <p:cNvPr id="72" name="Shape 63"/>
          <p:cNvSpPr/>
          <p:nvPr/>
        </p:nvSpPr>
        <p:spPr>
          <a:xfrm>
            <a:off x="5047488" y="5606288"/>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73" name="Text 64"/>
          <p:cNvSpPr/>
          <p:nvPr/>
        </p:nvSpPr>
        <p:spPr>
          <a:xfrm>
            <a:off x="5047488" y="5606288"/>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6</a:t>
            </a:r>
            <a:endParaRPr lang="es-AR" sz="1067" noProof="0"/>
          </a:p>
        </p:txBody>
      </p:sp>
      <p:sp>
        <p:nvSpPr>
          <p:cNvPr id="74" name="Text 65"/>
          <p:cNvSpPr/>
          <p:nvPr/>
        </p:nvSpPr>
        <p:spPr>
          <a:xfrm>
            <a:off x="5462016" y="5557520"/>
            <a:ext cx="6412992" cy="404368"/>
          </a:xfrm>
          <a:prstGeom prst="rect">
            <a:avLst/>
          </a:prstGeom>
          <a:noFill/>
          <a:ln/>
        </p:spPr>
        <p:txBody>
          <a:bodyPr wrap="square" lIns="0" tIns="0" rIns="0" bIns="0" rtlCol="0" anchor="ctr"/>
          <a:lstStyle/>
          <a:p>
            <a:r>
              <a:rPr lang="es-AR" sz="1333" noProof="0">
                <a:solidFill>
                  <a:srgbClr val="1A1A1A"/>
                </a:solidFill>
                <a:latin typeface="Montserrat" pitchFamily="34" charset="0"/>
                <a:ea typeface="Montserrat" pitchFamily="34" charset="-122"/>
                <a:cs typeface="Montserrat" pitchFamily="34" charset="-120"/>
              </a:rPr>
              <a:t>Enviar la Hoja de Entrada de Servicio para aprobación.</a:t>
            </a:r>
            <a:endParaRPr lang="es-AR" sz="1333" noProof="0"/>
          </a:p>
        </p:txBody>
      </p:sp>
      <p:pic>
        <p:nvPicPr>
          <p:cNvPr id="82" name="Image 0" descr="preencoded.png">
            <a:extLst>
              <a:ext uri="{FF2B5EF4-FFF2-40B4-BE49-F238E27FC236}">
                <a16:creationId xmlns:a16="http://schemas.microsoft.com/office/drawing/2014/main" id="{1248C207-02CD-6227-5DC5-21F0AB907EEA}"/>
              </a:ext>
            </a:extLst>
          </p:cNvPr>
          <p:cNvPicPr>
            <a:picLocks noChangeAspect="1"/>
          </p:cNvPicPr>
          <p:nvPr/>
        </p:nvPicPr>
        <p:blipFill>
          <a:blip r:embed="rId10"/>
          <a:stretch>
            <a:fillRect/>
          </a:stretch>
        </p:blipFill>
        <p:spPr>
          <a:xfrm>
            <a:off x="288083" y="84130"/>
            <a:ext cx="1760173" cy="77220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41248"/>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201168" y="91440"/>
            <a:ext cx="8686800" cy="475488"/>
          </a:xfrm>
          <a:prstGeom prst="rect">
            <a:avLst/>
          </a:prstGeom>
          <a:noFill/>
          <a:ln/>
        </p:spPr>
        <p:txBody>
          <a:bodyPr wrap="square" rtlCol="0" anchor="ctr"/>
          <a:lstStyle/>
          <a:p>
            <a:pPr marL="0" indent="0">
              <a:buNone/>
            </a:pPr>
            <a:r>
              <a:rPr lang="es-AR" sz="2200" b="1" noProof="0" dirty="0">
                <a:solidFill>
                  <a:srgbClr val="1A1A1A"/>
                </a:solidFill>
                <a:latin typeface="Montserrat" pitchFamily="34" charset="0"/>
                <a:ea typeface="Montserrat" pitchFamily="34" charset="-122"/>
                <a:cs typeface="Montserrat" pitchFamily="34" charset="-120"/>
              </a:rPr>
              <a:t>Creación manual de Hoja de Entrada de Servicio</a:t>
            </a:r>
            <a:endParaRPr lang="es-AR" sz="2200" noProof="0" dirty="0"/>
          </a:p>
        </p:txBody>
      </p:sp>
      <p:sp>
        <p:nvSpPr>
          <p:cNvPr id="4" name="Text 2"/>
          <p:cNvSpPr/>
          <p:nvPr/>
        </p:nvSpPr>
        <p:spPr>
          <a:xfrm>
            <a:off x="201168" y="557784"/>
            <a:ext cx="8686800" cy="201168"/>
          </a:xfrm>
          <a:prstGeom prst="rect">
            <a:avLst/>
          </a:prstGeom>
          <a:noFill/>
          <a:ln/>
        </p:spPr>
        <p:txBody>
          <a:bodyPr wrap="square" rtlCol="0" anchor="ctr"/>
          <a:lstStyle/>
          <a:p>
            <a:pPr marL="0" indent="0">
              <a:buNone/>
            </a:pPr>
            <a:r>
              <a:rPr lang="es-AR" sz="900" noProof="0" dirty="0">
                <a:solidFill>
                  <a:srgbClr val="666666"/>
                </a:solidFill>
                <a:latin typeface="Montserrat" pitchFamily="34" charset="0"/>
                <a:ea typeface="Montserrat" pitchFamily="34" charset="-122"/>
                <a:cs typeface="Montserrat" pitchFamily="34" charset="-120"/>
              </a:rPr>
              <a:t>Pasos para crear una nueva Hoja de Entrada de Servicio (HES) desde la Orden de Servicio.</a:t>
            </a:r>
            <a:endParaRPr lang="es-AR" sz="900" noProof="0" dirty="0"/>
          </a:p>
        </p:txBody>
      </p:sp>
      <p:sp>
        <p:nvSpPr>
          <p:cNvPr id="5" name="Shape 3"/>
          <p:cNvSpPr/>
          <p:nvPr/>
        </p:nvSpPr>
        <p:spPr>
          <a:xfrm>
            <a:off x="201168" y="813816"/>
            <a:ext cx="256032" cy="256032"/>
          </a:xfrm>
          <a:prstGeom prst="ellipse">
            <a:avLst/>
          </a:prstGeom>
          <a:solidFill>
            <a:srgbClr val="F5C400"/>
          </a:solidFill>
          <a:ln w="12700">
            <a:solidFill>
              <a:srgbClr val="F5C400"/>
            </a:solidFill>
            <a:prstDash val="solid"/>
          </a:ln>
        </p:spPr>
        <p:txBody>
          <a:bodyPr/>
          <a:lstStyle/>
          <a:p>
            <a:endParaRPr lang="es-AR" noProof="0"/>
          </a:p>
        </p:txBody>
      </p:sp>
      <p:sp>
        <p:nvSpPr>
          <p:cNvPr id="6" name="Text 4"/>
          <p:cNvSpPr/>
          <p:nvPr/>
        </p:nvSpPr>
        <p:spPr>
          <a:xfrm>
            <a:off x="201168" y="822960"/>
            <a:ext cx="256032" cy="256032"/>
          </a:xfrm>
          <a:prstGeom prst="rect">
            <a:avLst/>
          </a:prstGeom>
          <a:noFill/>
          <a:ln/>
        </p:spPr>
        <p:txBody>
          <a:bodyPr wrap="square" lIns="0" tIns="0" rIns="0" bIns="0" rtlCol="0" anchor="ctr"/>
          <a:lstStyle/>
          <a:p>
            <a:pPr marL="0" indent="0" algn="ctr">
              <a:buNone/>
            </a:pPr>
            <a:r>
              <a:rPr lang="es-AR" sz="900" b="1" noProof="0" dirty="0">
                <a:solidFill>
                  <a:srgbClr val="1A2B4A"/>
                </a:solidFill>
                <a:latin typeface="Montserrat" pitchFamily="34" charset="0"/>
                <a:ea typeface="Montserrat" pitchFamily="34" charset="-122"/>
                <a:cs typeface="Montserrat" pitchFamily="34" charset="-120"/>
              </a:rPr>
              <a:t>1</a:t>
            </a:r>
            <a:endParaRPr lang="es-AR" sz="900" noProof="0" dirty="0"/>
          </a:p>
        </p:txBody>
      </p:sp>
      <p:sp>
        <p:nvSpPr>
          <p:cNvPr id="7" name="Text 5"/>
          <p:cNvSpPr/>
          <p:nvPr/>
        </p:nvSpPr>
        <p:spPr>
          <a:xfrm>
            <a:off x="530352" y="822960"/>
            <a:ext cx="8229600" cy="256032"/>
          </a:xfrm>
          <a:prstGeom prst="rect">
            <a:avLst/>
          </a:prstGeom>
          <a:noFill/>
          <a:ln/>
        </p:spPr>
        <p:txBody>
          <a:bodyPr wrap="square" rtlCol="0" anchor="ctr"/>
          <a:lstStyle/>
          <a:p>
            <a:pPr marL="0" indent="0">
              <a:buNone/>
            </a:pPr>
            <a:r>
              <a:rPr lang="es-AR" sz="1100" b="1" noProof="0" dirty="0">
                <a:solidFill>
                  <a:srgbClr val="1A1A1A"/>
                </a:solidFill>
                <a:latin typeface="Montserrat" pitchFamily="34" charset="0"/>
                <a:ea typeface="Montserrat" pitchFamily="34" charset="-122"/>
                <a:cs typeface="Montserrat" pitchFamily="34" charset="-120"/>
              </a:rPr>
              <a:t>Acceder a la Orden de compra de Servicio</a:t>
            </a:r>
            <a:endParaRPr lang="es-AR" sz="1100" noProof="0" dirty="0"/>
          </a:p>
        </p:txBody>
      </p:sp>
      <p:sp>
        <p:nvSpPr>
          <p:cNvPr id="8" name="Text 6"/>
          <p:cNvSpPr/>
          <p:nvPr/>
        </p:nvSpPr>
        <p:spPr>
          <a:xfrm>
            <a:off x="530352" y="1078992"/>
            <a:ext cx="8229600" cy="201168"/>
          </a:xfrm>
          <a:prstGeom prst="rect">
            <a:avLst/>
          </a:prstGeom>
          <a:noFill/>
          <a:ln/>
        </p:spPr>
        <p:txBody>
          <a:bodyPr wrap="square" rtlCol="0" anchor="ctr"/>
          <a:lstStyle/>
          <a:p>
            <a:pPr marL="0" indent="0">
              <a:buNone/>
            </a:pPr>
            <a:r>
              <a:rPr lang="es-AR" sz="900" noProof="0" dirty="0">
                <a:solidFill>
                  <a:srgbClr val="666666"/>
                </a:solidFill>
                <a:latin typeface="Montserrat" pitchFamily="34" charset="0"/>
                <a:ea typeface="Montserrat" pitchFamily="34" charset="-122"/>
                <a:cs typeface="Montserrat" pitchFamily="34" charset="-120"/>
              </a:rPr>
              <a:t>Desde el </a:t>
            </a:r>
            <a:r>
              <a:rPr lang="es-AR" sz="900" noProof="0" dirty="0" err="1">
                <a:solidFill>
                  <a:srgbClr val="666666"/>
                </a:solidFill>
                <a:latin typeface="Montserrat" pitchFamily="34" charset="0"/>
                <a:ea typeface="Montserrat" pitchFamily="34" charset="-122"/>
                <a:cs typeface="Montserrat" pitchFamily="34" charset="-120"/>
              </a:rPr>
              <a:t>Supplier</a:t>
            </a:r>
            <a:r>
              <a:rPr lang="es-AR" sz="900" noProof="0" dirty="0">
                <a:solidFill>
                  <a:srgbClr val="666666"/>
                </a:solidFill>
                <a:latin typeface="Montserrat" pitchFamily="34" charset="0"/>
                <a:ea typeface="Montserrat" pitchFamily="34" charset="-122"/>
                <a:cs typeface="Montserrat" pitchFamily="34" charset="-120"/>
              </a:rPr>
              <a:t> Portal de Coupa, acceda al módulo Pedidos y seleccione la Orden de compra de Servicio correspondiente.</a:t>
            </a:r>
            <a:endParaRPr lang="es-AR" sz="900" noProof="0" dirty="0"/>
          </a:p>
        </p:txBody>
      </p:sp>
      <p:sp>
        <p:nvSpPr>
          <p:cNvPr id="9" name="Shape 7"/>
          <p:cNvSpPr/>
          <p:nvPr/>
        </p:nvSpPr>
        <p:spPr>
          <a:xfrm>
            <a:off x="182880" y="1316736"/>
            <a:ext cx="8741664" cy="4261104"/>
          </a:xfrm>
          <a:prstGeom prst="roundRect">
            <a:avLst>
              <a:gd name="adj" fmla="val 1288"/>
            </a:avLst>
          </a:prstGeom>
          <a:solidFill>
            <a:srgbClr val="FFFFFF"/>
          </a:solidFill>
          <a:ln w="9525">
            <a:solidFill>
              <a:srgbClr val="DDDDDD"/>
            </a:solidFill>
            <a:prstDash val="solid"/>
          </a:ln>
        </p:spPr>
        <p:txBody>
          <a:bodyPr/>
          <a:lstStyle/>
          <a:p>
            <a:endParaRPr lang="es-AR" noProof="0"/>
          </a:p>
        </p:txBody>
      </p:sp>
      <p:pic>
        <p:nvPicPr>
          <p:cNvPr id="10" name="Image 0" descr="preencoded.png"/>
          <p:cNvPicPr>
            <a:picLocks noChangeAspect="1"/>
          </p:cNvPicPr>
          <p:nvPr/>
        </p:nvPicPr>
        <p:blipFill>
          <a:blip r:embed="rId3"/>
          <a:stretch>
            <a:fillRect/>
          </a:stretch>
        </p:blipFill>
        <p:spPr>
          <a:xfrm>
            <a:off x="201168" y="1335024"/>
            <a:ext cx="8705088" cy="4233672"/>
          </a:xfrm>
          <a:prstGeom prst="rect">
            <a:avLst/>
          </a:prstGeom>
        </p:spPr>
      </p:pic>
      <p:sp>
        <p:nvSpPr>
          <p:cNvPr id="11" name="Shape 8"/>
          <p:cNvSpPr/>
          <p:nvPr/>
        </p:nvSpPr>
        <p:spPr>
          <a:xfrm>
            <a:off x="8586216" y="3845138"/>
            <a:ext cx="256032" cy="256032"/>
          </a:xfrm>
          <a:prstGeom prst="ellipse">
            <a:avLst/>
          </a:prstGeom>
          <a:solidFill>
            <a:srgbClr val="F5C400"/>
          </a:solidFill>
          <a:ln w="12700">
            <a:solidFill>
              <a:srgbClr val="F5C400"/>
            </a:solidFill>
            <a:prstDash val="solid"/>
          </a:ln>
        </p:spPr>
        <p:txBody>
          <a:bodyPr/>
          <a:lstStyle/>
          <a:p>
            <a:endParaRPr lang="es-AR" noProof="0"/>
          </a:p>
        </p:txBody>
      </p:sp>
      <p:sp>
        <p:nvSpPr>
          <p:cNvPr id="12" name="Text 9"/>
          <p:cNvSpPr/>
          <p:nvPr/>
        </p:nvSpPr>
        <p:spPr>
          <a:xfrm>
            <a:off x="8577072" y="3857733"/>
            <a:ext cx="256032" cy="256032"/>
          </a:xfrm>
          <a:prstGeom prst="rect">
            <a:avLst/>
          </a:prstGeom>
          <a:noFill/>
          <a:ln/>
        </p:spPr>
        <p:txBody>
          <a:bodyPr wrap="square" lIns="0" tIns="0" rIns="0" bIns="0" rtlCol="0" anchor="ctr"/>
          <a:lstStyle/>
          <a:p>
            <a:pPr marL="0" indent="0" algn="ctr">
              <a:buNone/>
            </a:pPr>
            <a:r>
              <a:rPr lang="es-AR" sz="1000" b="1" noProof="0" dirty="0"/>
              <a:t>2</a:t>
            </a:r>
          </a:p>
        </p:txBody>
      </p:sp>
      <p:sp>
        <p:nvSpPr>
          <p:cNvPr id="13" name="Shape 10"/>
          <p:cNvSpPr/>
          <p:nvPr/>
        </p:nvSpPr>
        <p:spPr>
          <a:xfrm>
            <a:off x="7808976" y="2928495"/>
            <a:ext cx="438912" cy="0"/>
          </a:xfrm>
          <a:prstGeom prst="line">
            <a:avLst/>
          </a:prstGeom>
          <a:noFill/>
          <a:ln w="12700">
            <a:solidFill>
              <a:srgbClr val="1A2B4A"/>
            </a:solidFill>
            <a:prstDash val="solid"/>
          </a:ln>
        </p:spPr>
        <p:txBody>
          <a:bodyPr/>
          <a:lstStyle/>
          <a:p>
            <a:endParaRPr lang="es-AR" noProof="0"/>
          </a:p>
        </p:txBody>
      </p:sp>
      <p:sp>
        <p:nvSpPr>
          <p:cNvPr id="14" name="Shape 11"/>
          <p:cNvSpPr/>
          <p:nvPr/>
        </p:nvSpPr>
        <p:spPr>
          <a:xfrm>
            <a:off x="9052560" y="1316736"/>
            <a:ext cx="2907792" cy="1591056"/>
          </a:xfrm>
          <a:prstGeom prst="roundRect">
            <a:avLst>
              <a:gd name="adj" fmla="val 4023"/>
            </a:avLst>
          </a:prstGeom>
          <a:solidFill>
            <a:srgbClr val="FFF8DC"/>
          </a:solidFill>
          <a:ln w="12700">
            <a:solidFill>
              <a:srgbClr val="F5C400"/>
            </a:solidFill>
            <a:prstDash val="solid"/>
          </a:ln>
        </p:spPr>
        <p:txBody>
          <a:bodyPr/>
          <a:lstStyle/>
          <a:p>
            <a:endParaRPr lang="es-AR" noProof="0"/>
          </a:p>
        </p:txBody>
      </p:sp>
      <p:sp>
        <p:nvSpPr>
          <p:cNvPr id="15" name="Text 12"/>
          <p:cNvSpPr/>
          <p:nvPr/>
        </p:nvSpPr>
        <p:spPr>
          <a:xfrm>
            <a:off x="9180576" y="1408176"/>
            <a:ext cx="2688336" cy="256032"/>
          </a:xfrm>
          <a:prstGeom prst="rect">
            <a:avLst/>
          </a:prstGeom>
          <a:noFill/>
          <a:ln/>
        </p:spPr>
        <p:txBody>
          <a:bodyPr wrap="square" rtlCol="0" anchor="ctr"/>
          <a:lstStyle/>
          <a:p>
            <a:pPr marL="0" indent="0">
              <a:buNone/>
            </a:pPr>
            <a:r>
              <a:rPr lang="es-AR" sz="1000" b="1" noProof="0" dirty="0">
                <a:solidFill>
                  <a:srgbClr val="1A1A1A"/>
                </a:solidFill>
                <a:latin typeface="Montserrat" pitchFamily="34" charset="0"/>
                <a:ea typeface="Montserrat" pitchFamily="34" charset="-122"/>
                <a:cs typeface="Montserrat" pitchFamily="34" charset="-120"/>
              </a:rPr>
              <a:t>¿Qué hacer?</a:t>
            </a:r>
            <a:endParaRPr lang="es-AR" sz="1000" noProof="0" dirty="0"/>
          </a:p>
        </p:txBody>
      </p:sp>
      <p:sp>
        <p:nvSpPr>
          <p:cNvPr id="16" name="Shape 13"/>
          <p:cNvSpPr/>
          <p:nvPr/>
        </p:nvSpPr>
        <p:spPr>
          <a:xfrm>
            <a:off x="9180576" y="1755648"/>
            <a:ext cx="219456" cy="219456"/>
          </a:xfrm>
          <a:prstGeom prst="ellipse">
            <a:avLst/>
          </a:prstGeom>
          <a:solidFill>
            <a:srgbClr val="F5C400"/>
          </a:solidFill>
          <a:ln w="12700">
            <a:solidFill>
              <a:srgbClr val="F5C400"/>
            </a:solidFill>
            <a:prstDash val="solid"/>
          </a:ln>
        </p:spPr>
        <p:txBody>
          <a:bodyPr/>
          <a:lstStyle/>
          <a:p>
            <a:endParaRPr lang="es-AR" noProof="0"/>
          </a:p>
        </p:txBody>
      </p:sp>
      <p:sp>
        <p:nvSpPr>
          <p:cNvPr id="17" name="Text 14"/>
          <p:cNvSpPr/>
          <p:nvPr/>
        </p:nvSpPr>
        <p:spPr>
          <a:xfrm>
            <a:off x="9180576" y="1755648"/>
            <a:ext cx="219456" cy="219456"/>
          </a:xfrm>
          <a:prstGeom prst="rect">
            <a:avLst/>
          </a:prstGeom>
          <a:noFill/>
          <a:ln/>
        </p:spPr>
        <p:txBody>
          <a:bodyPr wrap="square" lIns="0" tIns="0" rIns="0" bIns="0" rtlCol="0" anchor="ctr"/>
          <a:lstStyle/>
          <a:p>
            <a:pPr marL="0" indent="0" algn="ctr">
              <a:buNone/>
            </a:pPr>
            <a:r>
              <a:rPr lang="es-AR" sz="1000" b="1" noProof="0" dirty="0"/>
              <a:t>2</a:t>
            </a:r>
          </a:p>
        </p:txBody>
      </p:sp>
      <p:sp>
        <p:nvSpPr>
          <p:cNvPr id="18" name="Text 15"/>
          <p:cNvSpPr/>
          <p:nvPr/>
        </p:nvSpPr>
        <p:spPr>
          <a:xfrm>
            <a:off x="9473184" y="1700784"/>
            <a:ext cx="2395728" cy="640080"/>
          </a:xfrm>
          <a:prstGeom prst="rect">
            <a:avLst/>
          </a:prstGeom>
          <a:noFill/>
          <a:ln/>
        </p:spPr>
        <p:txBody>
          <a:bodyPr wrap="square" rtlCol="0" anchor="ctr"/>
          <a:lstStyle/>
          <a:p>
            <a:pPr marL="0" indent="0">
              <a:buNone/>
            </a:pPr>
            <a:r>
              <a:rPr lang="es-AR" sz="900" noProof="0" dirty="0">
                <a:solidFill>
                  <a:srgbClr val="333333"/>
                </a:solidFill>
                <a:latin typeface="Montserrat" pitchFamily="34" charset="0"/>
                <a:ea typeface="Montserrat" pitchFamily="34" charset="-122"/>
                <a:cs typeface="Montserrat" pitchFamily="34" charset="-120"/>
              </a:rPr>
              <a:t>En la columna Acciones, seleccione el ícono
</a:t>
            </a:r>
            <a:r>
              <a:rPr lang="es-AR" sz="900" b="1" noProof="0" dirty="0">
                <a:solidFill>
                  <a:srgbClr val="1A2B4A"/>
                </a:solidFill>
                <a:latin typeface="Montserrat" pitchFamily="34" charset="0"/>
                <a:ea typeface="Montserrat" pitchFamily="34" charset="-122"/>
                <a:cs typeface="Montserrat" pitchFamily="34" charset="-120"/>
              </a:rPr>
              <a:t>Crear Hoja de Entrada de Servicio.</a:t>
            </a:r>
            <a:endParaRPr lang="es-AR" sz="900" noProof="0" dirty="0"/>
          </a:p>
        </p:txBody>
      </p:sp>
      <p:sp>
        <p:nvSpPr>
          <p:cNvPr id="19" name="Shape 16"/>
          <p:cNvSpPr/>
          <p:nvPr/>
        </p:nvSpPr>
        <p:spPr>
          <a:xfrm>
            <a:off x="9101328" y="4075981"/>
            <a:ext cx="2907792" cy="1591056"/>
          </a:xfrm>
          <a:prstGeom prst="roundRect">
            <a:avLst>
              <a:gd name="adj" fmla="val 3125"/>
            </a:avLst>
          </a:prstGeom>
          <a:solidFill>
            <a:schemeClr val="bg1"/>
          </a:solidFill>
          <a:ln w="9525">
            <a:solidFill>
              <a:srgbClr val="DDDDDD"/>
            </a:solidFill>
            <a:prstDash val="solid"/>
          </a:ln>
        </p:spPr>
        <p:txBody>
          <a:bodyPr/>
          <a:lstStyle/>
          <a:p>
            <a:endParaRPr lang="es-AR" noProof="0"/>
          </a:p>
        </p:txBody>
      </p:sp>
      <p:sp>
        <p:nvSpPr>
          <p:cNvPr id="20" name="Text 17"/>
          <p:cNvSpPr/>
          <p:nvPr/>
        </p:nvSpPr>
        <p:spPr>
          <a:xfrm>
            <a:off x="9229344" y="4149133"/>
            <a:ext cx="2688336" cy="256032"/>
          </a:xfrm>
          <a:prstGeom prst="rect">
            <a:avLst/>
          </a:prstGeom>
          <a:noFill/>
          <a:ln/>
        </p:spPr>
        <p:txBody>
          <a:bodyPr wrap="square" rtlCol="0" anchor="ctr"/>
          <a:lstStyle/>
          <a:p>
            <a:pPr marL="0" indent="0">
              <a:buNone/>
            </a:pPr>
            <a:r>
              <a:rPr lang="es-AR" sz="950" b="1" noProof="0">
                <a:solidFill>
                  <a:srgbClr val="1A1A1A"/>
                </a:solidFill>
                <a:latin typeface="Montserrat" pitchFamily="34" charset="0"/>
                <a:ea typeface="Montserrat" pitchFamily="34" charset="-122"/>
                <a:cs typeface="Montserrat" pitchFamily="34" charset="-120"/>
              </a:rPr>
              <a:t>Leyenda de acciones</a:t>
            </a:r>
            <a:endParaRPr lang="es-AR" sz="950" noProof="0"/>
          </a:p>
        </p:txBody>
      </p:sp>
      <p:sp>
        <p:nvSpPr>
          <p:cNvPr id="21" name="Shape 18"/>
          <p:cNvSpPr/>
          <p:nvPr/>
        </p:nvSpPr>
        <p:spPr>
          <a:xfrm>
            <a:off x="9180576" y="3364992"/>
            <a:ext cx="2651760" cy="0"/>
          </a:xfrm>
          <a:prstGeom prst="line">
            <a:avLst/>
          </a:prstGeom>
          <a:noFill/>
          <a:ln w="6350">
            <a:solidFill>
              <a:srgbClr val="DDDDDD"/>
            </a:solidFill>
            <a:prstDash val="solid"/>
          </a:ln>
        </p:spPr>
        <p:txBody>
          <a:bodyPr/>
          <a:lstStyle/>
          <a:p>
            <a:endParaRPr lang="es-AR" noProof="0"/>
          </a:p>
        </p:txBody>
      </p:sp>
      <p:sp>
        <p:nvSpPr>
          <p:cNvPr id="26" name="Text 23"/>
          <p:cNvSpPr/>
          <p:nvPr/>
        </p:nvSpPr>
        <p:spPr>
          <a:xfrm>
            <a:off x="9595104" y="4533181"/>
            <a:ext cx="2322576" cy="329184"/>
          </a:xfrm>
          <a:prstGeom prst="rect">
            <a:avLst/>
          </a:prstGeom>
          <a:noFill/>
          <a:ln/>
        </p:spPr>
        <p:txBody>
          <a:bodyPr wrap="square" rtlCol="0" anchor="ctr"/>
          <a:lstStyle/>
          <a:p>
            <a:pPr marL="0" indent="0">
              <a:buNone/>
            </a:pPr>
            <a:r>
              <a:rPr lang="es-AR" sz="800" noProof="0">
                <a:solidFill>
                  <a:srgbClr val="333333"/>
                </a:solidFill>
                <a:latin typeface="Montserrat" pitchFamily="34" charset="0"/>
                <a:ea typeface="Montserrat" pitchFamily="34" charset="-122"/>
                <a:cs typeface="Montserrat" pitchFamily="34" charset="-120"/>
              </a:rPr>
              <a:t>Crear factura</a:t>
            </a:r>
            <a:endParaRPr lang="es-AR" sz="800" noProof="0"/>
          </a:p>
        </p:txBody>
      </p:sp>
      <p:sp>
        <p:nvSpPr>
          <p:cNvPr id="36" name="Text 33"/>
          <p:cNvSpPr/>
          <p:nvPr/>
        </p:nvSpPr>
        <p:spPr>
          <a:xfrm>
            <a:off x="9595053" y="4935517"/>
            <a:ext cx="2322576" cy="329184"/>
          </a:xfrm>
          <a:prstGeom prst="rect">
            <a:avLst/>
          </a:prstGeom>
          <a:noFill/>
          <a:ln/>
        </p:spPr>
        <p:txBody>
          <a:bodyPr wrap="square" rtlCol="0" anchor="ctr"/>
          <a:lstStyle/>
          <a:p>
            <a:pPr marL="0" indent="0">
              <a:buNone/>
            </a:pPr>
            <a:r>
              <a:rPr lang="es-AR" sz="900" noProof="0" dirty="0">
                <a:solidFill>
                  <a:srgbClr val="333333"/>
                </a:solidFill>
                <a:latin typeface="Montserrat" pitchFamily="34" charset="0"/>
                <a:ea typeface="Montserrat" pitchFamily="34" charset="-122"/>
                <a:cs typeface="Montserrat" pitchFamily="34" charset="-120"/>
              </a:rPr>
              <a:t>Crear Hoja de Entrada</a:t>
            </a:r>
            <a:endParaRPr lang="es-AR" sz="900" noProof="0" dirty="0"/>
          </a:p>
          <a:p>
            <a:pPr marL="0" indent="0">
              <a:buNone/>
            </a:pPr>
            <a:r>
              <a:rPr lang="es-AR" sz="900" noProof="0" dirty="0">
                <a:solidFill>
                  <a:srgbClr val="333333"/>
                </a:solidFill>
                <a:latin typeface="Montserrat" pitchFamily="34" charset="0"/>
                <a:ea typeface="Montserrat" pitchFamily="34" charset="-122"/>
                <a:cs typeface="Montserrat" pitchFamily="34" charset="-120"/>
              </a:rPr>
              <a:t>de Servicio</a:t>
            </a:r>
            <a:endParaRPr lang="es-AR" sz="900" noProof="0" dirty="0"/>
          </a:p>
        </p:txBody>
      </p:sp>
      <p:sp>
        <p:nvSpPr>
          <p:cNvPr id="37" name="Shape 34"/>
          <p:cNvSpPr/>
          <p:nvPr/>
        </p:nvSpPr>
        <p:spPr>
          <a:xfrm>
            <a:off x="219456" y="5660136"/>
            <a:ext cx="8705088" cy="786384"/>
          </a:xfrm>
          <a:prstGeom prst="roundRect">
            <a:avLst>
              <a:gd name="adj" fmla="val 8140"/>
            </a:avLst>
          </a:prstGeom>
          <a:solidFill>
            <a:schemeClr val="bg1"/>
          </a:solidFill>
          <a:ln w="9525">
            <a:solidFill>
              <a:srgbClr val="DDDDDD"/>
            </a:solidFill>
            <a:prstDash val="solid"/>
          </a:ln>
        </p:spPr>
        <p:txBody>
          <a:bodyPr/>
          <a:lstStyle/>
          <a:p>
            <a:endParaRPr lang="es-AR" noProof="0"/>
          </a:p>
        </p:txBody>
      </p:sp>
      <p:sp>
        <p:nvSpPr>
          <p:cNvPr id="43" name="Text 40"/>
          <p:cNvSpPr/>
          <p:nvPr/>
        </p:nvSpPr>
        <p:spPr>
          <a:xfrm>
            <a:off x="859536" y="5833872"/>
            <a:ext cx="1298448" cy="402336"/>
          </a:xfrm>
          <a:prstGeom prst="rect">
            <a:avLst/>
          </a:prstGeom>
          <a:noFill/>
          <a:ln/>
        </p:spPr>
        <p:txBody>
          <a:bodyPr wrap="square" rtlCol="0" anchor="ctr"/>
          <a:lstStyle/>
          <a:p>
            <a:pPr marL="0" indent="0">
              <a:buNone/>
            </a:pPr>
            <a:r>
              <a:rPr lang="es-AR" sz="750" noProof="0">
                <a:solidFill>
                  <a:srgbClr val="333333"/>
                </a:solidFill>
                <a:latin typeface="Montserrat" pitchFamily="34" charset="0"/>
                <a:ea typeface="Montserrat" pitchFamily="34" charset="-122"/>
                <a:cs typeface="Montserrat" pitchFamily="34" charset="-120"/>
              </a:rPr>
              <a:t>Consulta de</a:t>
            </a:r>
            <a:endParaRPr lang="es-AR" sz="750" noProof="0"/>
          </a:p>
          <a:p>
            <a:pPr marL="0" indent="0">
              <a:buNone/>
            </a:pPr>
            <a:r>
              <a:rPr lang="es-AR" sz="750" noProof="0">
                <a:solidFill>
                  <a:srgbClr val="333333"/>
                </a:solidFill>
                <a:latin typeface="Montserrat" pitchFamily="34" charset="0"/>
                <a:ea typeface="Montserrat" pitchFamily="34" charset="-122"/>
                <a:cs typeface="Montserrat" pitchFamily="34" charset="-120"/>
              </a:rPr>
              <a:t>Órdenes de Servicio</a:t>
            </a:r>
            <a:endParaRPr lang="es-AR" sz="750" noProof="0"/>
          </a:p>
        </p:txBody>
      </p:sp>
      <p:sp>
        <p:nvSpPr>
          <p:cNvPr id="44" name="Shape 41"/>
          <p:cNvSpPr/>
          <p:nvPr/>
        </p:nvSpPr>
        <p:spPr>
          <a:xfrm>
            <a:off x="2231136" y="6044184"/>
            <a:ext cx="292608" cy="0"/>
          </a:xfrm>
          <a:prstGeom prst="line">
            <a:avLst/>
          </a:prstGeom>
          <a:noFill/>
          <a:ln w="19050">
            <a:solidFill>
              <a:srgbClr val="1A1A1A"/>
            </a:solidFill>
            <a:prstDash val="solid"/>
          </a:ln>
        </p:spPr>
        <p:txBody>
          <a:bodyPr/>
          <a:lstStyle/>
          <a:p>
            <a:endParaRPr lang="es-AR" noProof="0"/>
          </a:p>
        </p:txBody>
      </p:sp>
      <p:sp>
        <p:nvSpPr>
          <p:cNvPr id="47" name="Shape 44"/>
          <p:cNvSpPr/>
          <p:nvPr/>
        </p:nvSpPr>
        <p:spPr>
          <a:xfrm>
            <a:off x="2633472" y="5724144"/>
            <a:ext cx="1993392" cy="640080"/>
          </a:xfrm>
          <a:prstGeom prst="roundRect">
            <a:avLst>
              <a:gd name="adj" fmla="val 10000"/>
            </a:avLst>
          </a:prstGeom>
          <a:solidFill>
            <a:schemeClr val="bg1"/>
          </a:solidFill>
          <a:ln w="28575">
            <a:solidFill>
              <a:srgbClr val="F5C400"/>
            </a:solidFill>
            <a:prstDash val="solid"/>
          </a:ln>
        </p:spPr>
        <p:txBody>
          <a:bodyPr/>
          <a:lstStyle/>
          <a:p>
            <a:endParaRPr lang="es-AR" noProof="0"/>
          </a:p>
        </p:txBody>
      </p:sp>
      <p:sp>
        <p:nvSpPr>
          <p:cNvPr id="53" name="Text 50"/>
          <p:cNvSpPr/>
          <p:nvPr/>
        </p:nvSpPr>
        <p:spPr>
          <a:xfrm>
            <a:off x="3072384" y="5980176"/>
            <a:ext cx="146304" cy="146304"/>
          </a:xfrm>
          <a:prstGeom prst="rect">
            <a:avLst/>
          </a:prstGeom>
          <a:noFill/>
          <a:ln/>
        </p:spPr>
        <p:txBody>
          <a:bodyPr wrap="square" lIns="0" tIns="0" rIns="0" bIns="0" rtlCol="0" anchor="ctr"/>
          <a:lstStyle/>
          <a:p>
            <a:pPr marL="0" indent="0" algn="ctr">
              <a:buNone/>
            </a:pPr>
            <a:r>
              <a:rPr lang="es-AR" sz="800" b="1" noProof="0">
                <a:solidFill>
                  <a:srgbClr val="FFFFFF"/>
                </a:solidFill>
                <a:latin typeface="Montserrat" pitchFamily="34" charset="0"/>
                <a:ea typeface="Montserrat" pitchFamily="34" charset="-122"/>
                <a:cs typeface="Montserrat" pitchFamily="34" charset="-120"/>
              </a:rPr>
              <a:t>+</a:t>
            </a:r>
            <a:endParaRPr lang="es-AR" sz="800" noProof="0"/>
          </a:p>
        </p:txBody>
      </p:sp>
      <p:sp>
        <p:nvSpPr>
          <p:cNvPr id="54" name="Text 51"/>
          <p:cNvSpPr/>
          <p:nvPr/>
        </p:nvSpPr>
        <p:spPr>
          <a:xfrm>
            <a:off x="3255264" y="5779008"/>
            <a:ext cx="1316736" cy="475488"/>
          </a:xfrm>
          <a:prstGeom prst="rect">
            <a:avLst/>
          </a:prstGeom>
          <a:noFill/>
          <a:ln/>
        </p:spPr>
        <p:txBody>
          <a:bodyPr wrap="square" rtlCol="0" anchor="ctr"/>
          <a:lstStyle/>
          <a:p>
            <a:pPr marL="0" indent="0">
              <a:buNone/>
            </a:pPr>
            <a:r>
              <a:rPr lang="es-AR" sz="850" b="1" noProof="0">
                <a:solidFill>
                  <a:srgbClr val="1A2B4A"/>
                </a:solidFill>
                <a:latin typeface="Montserrat" pitchFamily="34" charset="0"/>
                <a:ea typeface="Montserrat" pitchFamily="34" charset="-122"/>
                <a:cs typeface="Montserrat" pitchFamily="34" charset="-120"/>
              </a:rPr>
              <a:t>Crear Hoja de</a:t>
            </a:r>
            <a:endParaRPr lang="es-AR" sz="850" noProof="0"/>
          </a:p>
          <a:p>
            <a:pPr marL="0" indent="0">
              <a:buNone/>
            </a:pPr>
            <a:r>
              <a:rPr lang="es-AR" sz="850" b="1" noProof="0">
                <a:solidFill>
                  <a:srgbClr val="1A2B4A"/>
                </a:solidFill>
                <a:latin typeface="Montserrat" pitchFamily="34" charset="0"/>
                <a:ea typeface="Montserrat" pitchFamily="34" charset="-122"/>
                <a:cs typeface="Montserrat" pitchFamily="34" charset="-120"/>
              </a:rPr>
              <a:t>Entrada de Servicio</a:t>
            </a:r>
            <a:endParaRPr lang="es-AR" sz="850" noProof="0"/>
          </a:p>
        </p:txBody>
      </p:sp>
      <p:sp>
        <p:nvSpPr>
          <p:cNvPr id="55" name="Shape 52"/>
          <p:cNvSpPr/>
          <p:nvPr/>
        </p:nvSpPr>
        <p:spPr>
          <a:xfrm>
            <a:off x="4700016" y="6044184"/>
            <a:ext cx="292608" cy="0"/>
          </a:xfrm>
          <a:prstGeom prst="line">
            <a:avLst/>
          </a:prstGeom>
          <a:noFill/>
          <a:ln w="19050">
            <a:solidFill>
              <a:srgbClr val="1A1A1A"/>
            </a:solidFill>
            <a:prstDash val="solid"/>
          </a:ln>
        </p:spPr>
        <p:txBody>
          <a:bodyPr/>
          <a:lstStyle/>
          <a:p>
            <a:endParaRPr lang="es-AR" noProof="0"/>
          </a:p>
        </p:txBody>
      </p:sp>
      <p:sp>
        <p:nvSpPr>
          <p:cNvPr id="65" name="Text 62"/>
          <p:cNvSpPr/>
          <p:nvPr/>
        </p:nvSpPr>
        <p:spPr>
          <a:xfrm>
            <a:off x="5577840" y="5833872"/>
            <a:ext cx="1554480" cy="402336"/>
          </a:xfrm>
          <a:prstGeom prst="rect">
            <a:avLst/>
          </a:prstGeom>
          <a:noFill/>
          <a:ln/>
        </p:spPr>
        <p:txBody>
          <a:bodyPr wrap="square" rtlCol="0" anchor="ctr"/>
          <a:lstStyle/>
          <a:p>
            <a:pPr marL="0" indent="0">
              <a:buNone/>
            </a:pPr>
            <a:r>
              <a:rPr lang="es-AR" sz="750" noProof="0">
                <a:solidFill>
                  <a:srgbClr val="333333"/>
                </a:solidFill>
                <a:latin typeface="Montserrat" pitchFamily="34" charset="0"/>
                <a:ea typeface="Montserrat" pitchFamily="34" charset="-122"/>
                <a:cs typeface="Montserrat" pitchFamily="34" charset="-120"/>
              </a:rPr>
              <a:t>Completar información</a:t>
            </a:r>
            <a:endParaRPr lang="es-AR" sz="750" noProof="0"/>
          </a:p>
          <a:p>
            <a:pPr marL="0" indent="0">
              <a:buNone/>
            </a:pPr>
            <a:r>
              <a:rPr lang="es-AR" sz="750" noProof="0">
                <a:solidFill>
                  <a:srgbClr val="333333"/>
                </a:solidFill>
                <a:latin typeface="Montserrat" pitchFamily="34" charset="0"/>
                <a:ea typeface="Montserrat" pitchFamily="34" charset="-122"/>
                <a:cs typeface="Montserrat" pitchFamily="34" charset="-120"/>
              </a:rPr>
              <a:t>de la Hoja de Servicio</a:t>
            </a:r>
            <a:endParaRPr lang="es-AR" sz="750" noProof="0"/>
          </a:p>
        </p:txBody>
      </p:sp>
      <p:sp>
        <p:nvSpPr>
          <p:cNvPr id="66" name="Shape 63"/>
          <p:cNvSpPr/>
          <p:nvPr/>
        </p:nvSpPr>
        <p:spPr>
          <a:xfrm>
            <a:off x="201168" y="6492240"/>
            <a:ext cx="8705088" cy="292608"/>
          </a:xfrm>
          <a:prstGeom prst="roundRect">
            <a:avLst>
              <a:gd name="adj" fmla="val 18750"/>
            </a:avLst>
          </a:prstGeom>
          <a:solidFill>
            <a:schemeClr val="accent4">
              <a:lumMod val="20000"/>
              <a:lumOff val="80000"/>
            </a:schemeClr>
          </a:solidFill>
          <a:ln w="9525">
            <a:solidFill>
              <a:schemeClr val="accent4">
                <a:lumMod val="60000"/>
                <a:lumOff val="40000"/>
              </a:schemeClr>
            </a:solidFill>
            <a:prstDash val="solid"/>
          </a:ln>
        </p:spPr>
        <p:txBody>
          <a:bodyPr/>
          <a:lstStyle/>
          <a:p>
            <a:endParaRPr lang="es-AR" noProof="0" dirty="0"/>
          </a:p>
        </p:txBody>
      </p:sp>
      <p:sp>
        <p:nvSpPr>
          <p:cNvPr id="67" name="Shape 64"/>
          <p:cNvSpPr/>
          <p:nvPr/>
        </p:nvSpPr>
        <p:spPr>
          <a:xfrm>
            <a:off x="310896" y="6547104"/>
            <a:ext cx="182880" cy="182880"/>
          </a:xfrm>
          <a:prstGeom prst="ellipse">
            <a:avLst/>
          </a:prstGeom>
          <a:solidFill>
            <a:schemeClr val="accent1"/>
          </a:solidFill>
          <a:ln w="12700">
            <a:solidFill>
              <a:schemeClr val="accent1"/>
            </a:solidFill>
            <a:prstDash val="solid"/>
          </a:ln>
        </p:spPr>
        <p:txBody>
          <a:bodyPr/>
          <a:lstStyle/>
          <a:p>
            <a:endParaRPr lang="es-AR" noProof="0"/>
          </a:p>
        </p:txBody>
      </p:sp>
      <p:sp>
        <p:nvSpPr>
          <p:cNvPr id="68" name="Text 65"/>
          <p:cNvSpPr/>
          <p:nvPr/>
        </p:nvSpPr>
        <p:spPr>
          <a:xfrm>
            <a:off x="310896" y="6547104"/>
            <a:ext cx="182880" cy="182880"/>
          </a:xfrm>
          <a:prstGeom prst="rect">
            <a:avLst/>
          </a:prstGeom>
          <a:noFill/>
          <a:ln/>
        </p:spPr>
        <p:txBody>
          <a:bodyPr wrap="square" lIns="0" tIns="0" rIns="0" bIns="0" rtlCol="0" anchor="ctr"/>
          <a:lstStyle/>
          <a:p>
            <a:pPr marL="0" indent="0" algn="ctr">
              <a:buNone/>
            </a:pPr>
            <a:r>
              <a:rPr lang="es-AR" sz="800" b="1" noProof="0">
                <a:solidFill>
                  <a:srgbClr val="FFFFFF"/>
                </a:solidFill>
                <a:latin typeface="Montserrat" pitchFamily="34" charset="0"/>
                <a:ea typeface="Montserrat" pitchFamily="34" charset="-122"/>
                <a:cs typeface="Montserrat" pitchFamily="34" charset="-120"/>
              </a:rPr>
              <a:t>i</a:t>
            </a:r>
            <a:endParaRPr lang="es-AR" sz="800" noProof="0"/>
          </a:p>
        </p:txBody>
      </p:sp>
      <p:sp>
        <p:nvSpPr>
          <p:cNvPr id="69" name="Text 66"/>
          <p:cNvSpPr/>
          <p:nvPr/>
        </p:nvSpPr>
        <p:spPr>
          <a:xfrm>
            <a:off x="566928" y="6492240"/>
            <a:ext cx="8229600" cy="292608"/>
          </a:xfrm>
          <a:prstGeom prst="rect">
            <a:avLst/>
          </a:prstGeom>
          <a:noFill/>
          <a:ln/>
        </p:spPr>
        <p:txBody>
          <a:bodyPr wrap="square" rtlCol="0" anchor="ctr"/>
          <a:lstStyle/>
          <a:p>
            <a:pPr marL="0" indent="0">
              <a:buNone/>
            </a:pPr>
            <a:r>
              <a:rPr lang="es-AR" sz="900" noProof="0" dirty="0">
                <a:latin typeface="Montserrat" pitchFamily="34" charset="0"/>
                <a:ea typeface="Montserrat" pitchFamily="34" charset="-122"/>
                <a:cs typeface="Montserrat" pitchFamily="34" charset="-120"/>
              </a:rPr>
              <a:t>A continuación, será dirigido al formulario para completar la información general y el detalle del servicio.</a:t>
            </a:r>
            <a:endParaRPr lang="es-AR" sz="900" noProof="0" dirty="0"/>
          </a:p>
        </p:txBody>
      </p:sp>
      <p:cxnSp>
        <p:nvCxnSpPr>
          <p:cNvPr id="71" name="Straight Arrow Connector 70">
            <a:extLst>
              <a:ext uri="{FF2B5EF4-FFF2-40B4-BE49-F238E27FC236}">
                <a16:creationId xmlns:a16="http://schemas.microsoft.com/office/drawing/2014/main" id="{67D35C22-5B05-E02D-09D5-4764F3538719}"/>
              </a:ext>
            </a:extLst>
          </p:cNvPr>
          <p:cNvCxnSpPr>
            <a:cxnSpLocks/>
          </p:cNvCxnSpPr>
          <p:nvPr/>
        </p:nvCxnSpPr>
        <p:spPr>
          <a:xfrm flipH="1">
            <a:off x="8399359" y="3973154"/>
            <a:ext cx="236555" cy="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pic>
        <p:nvPicPr>
          <p:cNvPr id="77" name="Picture 76">
            <a:extLst>
              <a:ext uri="{FF2B5EF4-FFF2-40B4-BE49-F238E27FC236}">
                <a16:creationId xmlns:a16="http://schemas.microsoft.com/office/drawing/2014/main" id="{288CE159-B4AD-DE46-44C5-6068B3165DFB}"/>
              </a:ext>
            </a:extLst>
          </p:cNvPr>
          <p:cNvPicPr>
            <a:picLocks noChangeAspect="1"/>
          </p:cNvPicPr>
          <p:nvPr/>
        </p:nvPicPr>
        <p:blipFill>
          <a:blip r:embed="rId4"/>
          <a:stretch>
            <a:fillRect/>
          </a:stretch>
        </p:blipFill>
        <p:spPr>
          <a:xfrm>
            <a:off x="9268125" y="4903252"/>
            <a:ext cx="381741" cy="296910"/>
          </a:xfrm>
          <a:prstGeom prst="rect">
            <a:avLst/>
          </a:prstGeom>
        </p:spPr>
      </p:pic>
      <p:pic>
        <p:nvPicPr>
          <p:cNvPr id="79" name="Picture 78">
            <a:extLst>
              <a:ext uri="{FF2B5EF4-FFF2-40B4-BE49-F238E27FC236}">
                <a16:creationId xmlns:a16="http://schemas.microsoft.com/office/drawing/2014/main" id="{A602FEE1-DB1B-FBF1-68A8-0F7825ABA278}"/>
              </a:ext>
            </a:extLst>
          </p:cNvPr>
          <p:cNvPicPr>
            <a:picLocks noChangeAspect="1"/>
          </p:cNvPicPr>
          <p:nvPr/>
        </p:nvPicPr>
        <p:blipFill>
          <a:blip r:embed="rId5"/>
          <a:stretch>
            <a:fillRect/>
          </a:stretch>
        </p:blipFill>
        <p:spPr>
          <a:xfrm>
            <a:off x="344346" y="5657964"/>
            <a:ext cx="554892" cy="651396"/>
          </a:xfrm>
          <a:prstGeom prst="rect">
            <a:avLst/>
          </a:prstGeom>
        </p:spPr>
      </p:pic>
      <p:pic>
        <p:nvPicPr>
          <p:cNvPr id="80" name="Picture 79">
            <a:extLst>
              <a:ext uri="{FF2B5EF4-FFF2-40B4-BE49-F238E27FC236}">
                <a16:creationId xmlns:a16="http://schemas.microsoft.com/office/drawing/2014/main" id="{FA99D1EE-63F8-A552-606D-02D34969A502}"/>
              </a:ext>
            </a:extLst>
          </p:cNvPr>
          <p:cNvPicPr>
            <a:picLocks noChangeAspect="1"/>
          </p:cNvPicPr>
          <p:nvPr/>
        </p:nvPicPr>
        <p:blipFill>
          <a:blip r:embed="rId4"/>
          <a:stretch>
            <a:fillRect/>
          </a:stretch>
        </p:blipFill>
        <p:spPr>
          <a:xfrm>
            <a:off x="2857014" y="5789725"/>
            <a:ext cx="489731" cy="380902"/>
          </a:xfrm>
          <a:prstGeom prst="rect">
            <a:avLst/>
          </a:prstGeom>
        </p:spPr>
      </p:pic>
      <p:pic>
        <p:nvPicPr>
          <p:cNvPr id="82" name="Picture 81">
            <a:extLst>
              <a:ext uri="{FF2B5EF4-FFF2-40B4-BE49-F238E27FC236}">
                <a16:creationId xmlns:a16="http://schemas.microsoft.com/office/drawing/2014/main" id="{71B11386-5758-00BE-229F-E0221994F810}"/>
              </a:ext>
            </a:extLst>
          </p:cNvPr>
          <p:cNvPicPr>
            <a:picLocks noChangeAspect="1"/>
          </p:cNvPicPr>
          <p:nvPr/>
        </p:nvPicPr>
        <p:blipFill>
          <a:blip r:embed="rId6"/>
          <a:stretch>
            <a:fillRect/>
          </a:stretch>
        </p:blipFill>
        <p:spPr>
          <a:xfrm>
            <a:off x="5102352" y="5739605"/>
            <a:ext cx="552743" cy="528176"/>
          </a:xfrm>
          <a:prstGeom prst="rect">
            <a:avLst/>
          </a:prstGeom>
        </p:spPr>
      </p:pic>
      <p:pic>
        <p:nvPicPr>
          <p:cNvPr id="23" name="Picture 22">
            <a:extLst>
              <a:ext uri="{FF2B5EF4-FFF2-40B4-BE49-F238E27FC236}">
                <a16:creationId xmlns:a16="http://schemas.microsoft.com/office/drawing/2014/main" id="{BA08E344-C92D-4855-BAC6-8395D06FC5AF}"/>
              </a:ext>
            </a:extLst>
          </p:cNvPr>
          <p:cNvPicPr>
            <a:picLocks noChangeAspect="1"/>
          </p:cNvPicPr>
          <p:nvPr/>
        </p:nvPicPr>
        <p:blipFill>
          <a:blip r:embed="rId7"/>
          <a:stretch>
            <a:fillRect/>
          </a:stretch>
        </p:blipFill>
        <p:spPr>
          <a:xfrm>
            <a:off x="9255898" y="4518125"/>
            <a:ext cx="324843" cy="272166"/>
          </a:xfrm>
          <a:prstGeom prst="rect">
            <a:avLst/>
          </a:prstGeom>
        </p:spPr>
      </p:pic>
      <p:sp>
        <p:nvSpPr>
          <p:cNvPr id="25" name="Shape 3">
            <a:extLst>
              <a:ext uri="{FF2B5EF4-FFF2-40B4-BE49-F238E27FC236}">
                <a16:creationId xmlns:a16="http://schemas.microsoft.com/office/drawing/2014/main" id="{7B160381-EAAD-F35A-C63C-CFF2CDD9D54B}"/>
              </a:ext>
            </a:extLst>
          </p:cNvPr>
          <p:cNvSpPr/>
          <p:nvPr/>
        </p:nvSpPr>
        <p:spPr>
          <a:xfrm>
            <a:off x="1783962" y="1409058"/>
            <a:ext cx="211596" cy="211596"/>
          </a:xfrm>
          <a:prstGeom prst="ellipse">
            <a:avLst/>
          </a:prstGeom>
          <a:solidFill>
            <a:srgbClr val="F5C400"/>
          </a:solidFill>
          <a:ln w="12700">
            <a:solidFill>
              <a:srgbClr val="F5C400"/>
            </a:solidFill>
            <a:prstDash val="solid"/>
          </a:ln>
        </p:spPr>
        <p:txBody>
          <a:bodyPr/>
          <a:lstStyle/>
          <a:p>
            <a:endParaRPr lang="es-AR" noProof="0" dirty="0"/>
          </a:p>
        </p:txBody>
      </p:sp>
      <p:sp>
        <p:nvSpPr>
          <p:cNvPr id="27" name="Text 4">
            <a:extLst>
              <a:ext uri="{FF2B5EF4-FFF2-40B4-BE49-F238E27FC236}">
                <a16:creationId xmlns:a16="http://schemas.microsoft.com/office/drawing/2014/main" id="{298FFC41-6990-D810-E5AC-D11FDD2AE21C}"/>
              </a:ext>
            </a:extLst>
          </p:cNvPr>
          <p:cNvSpPr/>
          <p:nvPr/>
        </p:nvSpPr>
        <p:spPr>
          <a:xfrm>
            <a:off x="1761744" y="1405128"/>
            <a:ext cx="256032" cy="256032"/>
          </a:xfrm>
          <a:prstGeom prst="rect">
            <a:avLst/>
          </a:prstGeom>
          <a:noFill/>
          <a:ln/>
        </p:spPr>
        <p:txBody>
          <a:bodyPr wrap="square" lIns="0" tIns="0" rIns="0" bIns="0" rtlCol="0" anchor="ctr"/>
          <a:lstStyle/>
          <a:p>
            <a:pPr marL="0" indent="0" algn="ctr">
              <a:buNone/>
            </a:pPr>
            <a:r>
              <a:rPr lang="es-AR" sz="900" b="1" noProof="0" dirty="0">
                <a:solidFill>
                  <a:srgbClr val="1A2B4A"/>
                </a:solidFill>
                <a:latin typeface="Montserrat" pitchFamily="34" charset="0"/>
                <a:ea typeface="Montserrat" pitchFamily="34" charset="-122"/>
                <a:cs typeface="Montserrat" pitchFamily="34" charset="-120"/>
              </a:rPr>
              <a:t>1</a:t>
            </a:r>
            <a:endParaRPr lang="es-AR" sz="900" noProof="0" dirty="0"/>
          </a:p>
        </p:txBody>
      </p:sp>
      <p:cxnSp>
        <p:nvCxnSpPr>
          <p:cNvPr id="28" name="Straight Arrow Connector 70">
            <a:extLst>
              <a:ext uri="{FF2B5EF4-FFF2-40B4-BE49-F238E27FC236}">
                <a16:creationId xmlns:a16="http://schemas.microsoft.com/office/drawing/2014/main" id="{9EF666B6-B5B1-90DA-4FE7-8794F74C548C}"/>
              </a:ext>
            </a:extLst>
          </p:cNvPr>
          <p:cNvCxnSpPr>
            <a:cxnSpLocks/>
          </p:cNvCxnSpPr>
          <p:nvPr/>
        </p:nvCxnSpPr>
        <p:spPr>
          <a:xfrm flipH="1">
            <a:off x="1624030" y="1611510"/>
            <a:ext cx="193084" cy="12746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12161520" cy="594360"/>
          </a:xfrm>
          <a:prstGeom prst="rect">
            <a:avLst/>
          </a:prstGeom>
          <a:solidFill>
            <a:schemeClr val="tx1"/>
          </a:solidFill>
          <a:ln w="12700">
            <a:solidFill>
              <a:srgbClr val="1A2B4A"/>
            </a:solidFill>
            <a:prstDash val="solid"/>
          </a:ln>
        </p:spPr>
        <p:txBody>
          <a:bodyPr/>
          <a:lstStyle/>
          <a:p>
            <a:endParaRPr lang="es-AR" noProof="0"/>
          </a:p>
        </p:txBody>
      </p:sp>
      <p:sp>
        <p:nvSpPr>
          <p:cNvPr id="3" name="Text 1"/>
          <p:cNvSpPr/>
          <p:nvPr/>
        </p:nvSpPr>
        <p:spPr>
          <a:xfrm>
            <a:off x="274320" y="0"/>
            <a:ext cx="11612880" cy="594360"/>
          </a:xfrm>
          <a:prstGeom prst="rect">
            <a:avLst/>
          </a:prstGeom>
          <a:noFill/>
          <a:ln/>
        </p:spPr>
        <p:txBody>
          <a:bodyPr wrap="square" rtlCol="0" anchor="ctr"/>
          <a:lstStyle/>
          <a:p>
            <a:r>
              <a:rPr lang="es-AR" sz="1500" b="1" noProof="0" dirty="0">
                <a:solidFill>
                  <a:srgbClr val="FFFFFF"/>
                </a:solidFill>
                <a:latin typeface="Montserrat" pitchFamily="34" charset="0"/>
                <a:ea typeface="Montserrat" pitchFamily="34" charset="-122"/>
                <a:cs typeface="Montserrat" pitchFamily="34" charset="-120"/>
              </a:rPr>
              <a:t>Crear manualmente Hoja de Entrada de Servicio – </a:t>
            </a:r>
            <a:r>
              <a:rPr lang="es-AR" sz="1600" b="1" noProof="0" dirty="0">
                <a:solidFill>
                  <a:srgbClr val="FFFFFF"/>
                </a:solidFill>
                <a:latin typeface="Montserrat" pitchFamily="34" charset="0"/>
                <a:ea typeface="Montserrat" pitchFamily="34" charset="-122"/>
                <a:cs typeface="Montserrat" pitchFamily="34" charset="-120"/>
              </a:rPr>
              <a:t>Paso 1:</a:t>
            </a:r>
            <a:r>
              <a:rPr lang="es-AR" sz="1500" b="1" noProof="0" dirty="0">
                <a:solidFill>
                  <a:srgbClr val="FFFFFF"/>
                </a:solidFill>
                <a:latin typeface="Montserrat" pitchFamily="34" charset="0"/>
                <a:ea typeface="Montserrat" pitchFamily="34" charset="-122"/>
                <a:cs typeface="Montserrat" pitchFamily="34" charset="-120"/>
              </a:rPr>
              <a:t> Información general y detalle del servicio</a:t>
            </a:r>
            <a:endParaRPr lang="es-AR" sz="1500" noProof="0" dirty="0"/>
          </a:p>
        </p:txBody>
      </p:sp>
      <p:sp>
        <p:nvSpPr>
          <p:cNvPr id="4" name="Shape 2"/>
          <p:cNvSpPr/>
          <p:nvPr/>
        </p:nvSpPr>
        <p:spPr>
          <a:xfrm>
            <a:off x="274320" y="713232"/>
            <a:ext cx="1325880" cy="246888"/>
          </a:xfrm>
          <a:prstGeom prst="roundRect">
            <a:avLst>
              <a:gd name="adj" fmla="val 18519"/>
            </a:avLst>
          </a:prstGeom>
          <a:solidFill>
            <a:srgbClr val="F4F6FA"/>
          </a:solidFill>
          <a:ln w="12700">
            <a:solidFill>
              <a:srgbClr val="CBD5E0"/>
            </a:solidFill>
            <a:prstDash val="solid"/>
          </a:ln>
        </p:spPr>
        <p:txBody>
          <a:bodyPr/>
          <a:lstStyle/>
          <a:p>
            <a:endParaRPr lang="es-AR" noProof="0"/>
          </a:p>
        </p:txBody>
      </p:sp>
      <p:sp>
        <p:nvSpPr>
          <p:cNvPr id="5" name="Text 3"/>
          <p:cNvSpPr/>
          <p:nvPr/>
        </p:nvSpPr>
        <p:spPr>
          <a:xfrm>
            <a:off x="274320" y="713232"/>
            <a:ext cx="1325880" cy="246888"/>
          </a:xfrm>
          <a:prstGeom prst="rect">
            <a:avLst/>
          </a:prstGeom>
          <a:noFill/>
          <a:ln/>
        </p:spPr>
        <p:txBody>
          <a:bodyPr wrap="square" rtlCol="0" anchor="ctr"/>
          <a:lstStyle/>
          <a:p>
            <a:pPr marL="0" indent="0" algn="ctr">
              <a:buNone/>
            </a:pPr>
            <a:r>
              <a:rPr lang="es-AR" sz="750" noProof="0">
                <a:solidFill>
                  <a:srgbClr val="1A2B4A"/>
                </a:solidFill>
                <a:latin typeface="Montserrat" pitchFamily="34" charset="0"/>
                <a:ea typeface="Montserrat" pitchFamily="34" charset="-122"/>
                <a:cs typeface="Montserrat" pitchFamily="34" charset="-120"/>
              </a:rPr>
              <a:t>⇄  Estado   Borrador</a:t>
            </a:r>
            <a:endParaRPr lang="es-AR" sz="750" noProof="0"/>
          </a:p>
        </p:txBody>
      </p:sp>
      <p:sp>
        <p:nvSpPr>
          <p:cNvPr id="6" name="Text 4"/>
          <p:cNvSpPr/>
          <p:nvPr/>
        </p:nvSpPr>
        <p:spPr>
          <a:xfrm>
            <a:off x="274320" y="1042416"/>
            <a:ext cx="5029200" cy="274320"/>
          </a:xfrm>
          <a:prstGeom prst="rect">
            <a:avLst/>
          </a:prstGeom>
          <a:noFill/>
          <a:ln/>
        </p:spPr>
        <p:txBody>
          <a:bodyPr wrap="square" rtlCol="0" anchor="ctr"/>
          <a:lstStyle/>
          <a:p>
            <a:pPr marL="0" indent="0">
              <a:buNone/>
            </a:pPr>
            <a:r>
              <a:rPr lang="es-AR" sz="1500" b="1" noProof="0">
                <a:solidFill>
                  <a:srgbClr val="1A2B4A"/>
                </a:solidFill>
                <a:latin typeface="Montserrat" pitchFamily="34" charset="0"/>
                <a:ea typeface="Montserrat" pitchFamily="34" charset="-122"/>
                <a:cs typeface="Montserrat" pitchFamily="34" charset="-120"/>
              </a:rPr>
              <a:t>Hoja de servicio </a:t>
            </a:r>
            <a:r>
              <a:rPr lang="es-AR" sz="1500" b="1" noProof="0" err="1">
                <a:solidFill>
                  <a:srgbClr val="1A2B4A"/>
                </a:solidFill>
                <a:latin typeface="Montserrat" pitchFamily="34" charset="0"/>
                <a:ea typeface="Montserrat" pitchFamily="34" charset="-122"/>
                <a:cs typeface="Montserrat" pitchFamily="34" charset="-120"/>
              </a:rPr>
              <a:t>n.°</a:t>
            </a:r>
            <a:r>
              <a:rPr lang="es-AR" sz="1500" b="1" noProof="0">
                <a:solidFill>
                  <a:srgbClr val="1A2B4A"/>
                </a:solidFill>
                <a:latin typeface="Montserrat" pitchFamily="34" charset="0"/>
                <a:ea typeface="Montserrat" pitchFamily="34" charset="-122"/>
                <a:cs typeface="Montserrat" pitchFamily="34" charset="-120"/>
              </a:rPr>
              <a:t> 189</a:t>
            </a:r>
            <a:endParaRPr lang="es-AR" sz="1500" noProof="0"/>
          </a:p>
        </p:txBody>
      </p:sp>
      <p:sp>
        <p:nvSpPr>
          <p:cNvPr id="7" name="Text 5"/>
          <p:cNvSpPr/>
          <p:nvPr/>
        </p:nvSpPr>
        <p:spPr>
          <a:xfrm>
            <a:off x="274320" y="1307592"/>
            <a:ext cx="2743200" cy="228600"/>
          </a:xfrm>
          <a:prstGeom prst="rect">
            <a:avLst/>
          </a:prstGeom>
          <a:noFill/>
          <a:ln/>
        </p:spPr>
        <p:txBody>
          <a:bodyPr wrap="square" rtlCol="0" anchor="ctr"/>
          <a:lstStyle/>
          <a:p>
            <a:pPr marL="0" indent="0">
              <a:buNone/>
            </a:pPr>
            <a:r>
              <a:rPr lang="es-AR" sz="1100" b="1" noProof="0">
                <a:solidFill>
                  <a:srgbClr val="1A2B4A"/>
                </a:solidFill>
                <a:latin typeface="Montserrat" pitchFamily="34" charset="0"/>
                <a:ea typeface="Montserrat" pitchFamily="34" charset="-122"/>
                <a:cs typeface="Montserrat" pitchFamily="34" charset="-120"/>
              </a:rPr>
              <a:t>0,00 COP</a:t>
            </a:r>
            <a:endParaRPr lang="es-AR" sz="1100" noProof="0"/>
          </a:p>
        </p:txBody>
      </p:sp>
      <p:sp>
        <p:nvSpPr>
          <p:cNvPr id="8" name="Text 6"/>
          <p:cNvSpPr/>
          <p:nvPr/>
        </p:nvSpPr>
        <p:spPr>
          <a:xfrm>
            <a:off x="5303520" y="1042416"/>
            <a:ext cx="1371600" cy="164592"/>
          </a:xfrm>
          <a:prstGeom prst="rect">
            <a:avLst/>
          </a:prstGeom>
          <a:noFill/>
          <a:ln/>
        </p:spPr>
        <p:txBody>
          <a:bodyPr wrap="square" rtlCol="0" anchor="ctr"/>
          <a:lstStyle/>
          <a:p>
            <a:pPr marL="0" indent="0">
              <a:buNone/>
            </a:pPr>
            <a:r>
              <a:rPr lang="es-AR" sz="750" noProof="0">
                <a:solidFill>
                  <a:srgbClr val="718096"/>
                </a:solidFill>
                <a:latin typeface="Montserrat" pitchFamily="34" charset="0"/>
                <a:ea typeface="Montserrat" pitchFamily="34" charset="-122"/>
                <a:cs typeface="Montserrat" pitchFamily="34" charset="-120"/>
              </a:rPr>
              <a:t>Enviado por</a:t>
            </a:r>
            <a:endParaRPr lang="es-AR" sz="750" noProof="0"/>
          </a:p>
        </p:txBody>
      </p:sp>
      <p:sp>
        <p:nvSpPr>
          <p:cNvPr id="9" name="Text 7"/>
          <p:cNvSpPr/>
          <p:nvPr/>
        </p:nvSpPr>
        <p:spPr>
          <a:xfrm>
            <a:off x="5303520" y="1197864"/>
            <a:ext cx="1828800" cy="201168"/>
          </a:xfrm>
          <a:prstGeom prst="rect">
            <a:avLst/>
          </a:prstGeom>
          <a:noFill/>
          <a:ln/>
        </p:spPr>
        <p:txBody>
          <a:bodyPr wrap="square" rtlCol="0" anchor="ctr"/>
          <a:lstStyle/>
          <a:p>
            <a:pPr marL="0" indent="0">
              <a:buNone/>
            </a:pPr>
            <a:r>
              <a:rPr lang="es-AR" sz="850" b="1" noProof="0">
                <a:solidFill>
                  <a:srgbClr val="1A2B4A"/>
                </a:solidFill>
                <a:latin typeface="Montserrat" pitchFamily="34" charset="0"/>
                <a:ea typeface="Montserrat" pitchFamily="34" charset="-122"/>
                <a:cs typeface="Montserrat" pitchFamily="34" charset="-120"/>
              </a:rPr>
              <a:t>Carmen Terpel (Proveedor)</a:t>
            </a:r>
            <a:endParaRPr lang="es-AR" sz="850" noProof="0"/>
          </a:p>
        </p:txBody>
      </p:sp>
      <p:sp>
        <p:nvSpPr>
          <p:cNvPr id="10" name="Text 8"/>
          <p:cNvSpPr/>
          <p:nvPr/>
        </p:nvSpPr>
        <p:spPr>
          <a:xfrm>
            <a:off x="7223760" y="1042416"/>
            <a:ext cx="1371600" cy="164592"/>
          </a:xfrm>
          <a:prstGeom prst="rect">
            <a:avLst/>
          </a:prstGeom>
          <a:noFill/>
          <a:ln/>
        </p:spPr>
        <p:txBody>
          <a:bodyPr wrap="square" rtlCol="0" anchor="ctr"/>
          <a:lstStyle/>
          <a:p>
            <a:pPr marL="0" indent="0">
              <a:buNone/>
            </a:pPr>
            <a:r>
              <a:rPr lang="es-AR" sz="750" noProof="0">
                <a:solidFill>
                  <a:srgbClr val="718096"/>
                </a:solidFill>
                <a:latin typeface="Montserrat" pitchFamily="34" charset="0"/>
                <a:ea typeface="Montserrat" pitchFamily="34" charset="-122"/>
                <a:cs typeface="Montserrat" pitchFamily="34" charset="-120"/>
              </a:rPr>
              <a:t>Fecha de envío</a:t>
            </a:r>
            <a:endParaRPr lang="es-AR" sz="750" noProof="0"/>
          </a:p>
        </p:txBody>
      </p:sp>
      <p:sp>
        <p:nvSpPr>
          <p:cNvPr id="11" name="Text 9"/>
          <p:cNvSpPr/>
          <p:nvPr/>
        </p:nvSpPr>
        <p:spPr>
          <a:xfrm>
            <a:off x="7223760" y="1197864"/>
            <a:ext cx="1371600" cy="201168"/>
          </a:xfrm>
          <a:prstGeom prst="rect">
            <a:avLst/>
          </a:prstGeom>
          <a:noFill/>
          <a:ln/>
        </p:spPr>
        <p:txBody>
          <a:bodyPr wrap="square" rtlCol="0" anchor="ctr"/>
          <a:lstStyle/>
          <a:p>
            <a:pPr marL="0" indent="0">
              <a:buNone/>
            </a:pPr>
            <a:r>
              <a:rPr lang="es-AR" sz="900" noProof="0">
                <a:solidFill>
                  <a:srgbClr val="1A2B4A"/>
                </a:solidFill>
                <a:latin typeface="Montserrat" pitchFamily="34" charset="0"/>
                <a:ea typeface="Montserrat" pitchFamily="34" charset="-122"/>
                <a:cs typeface="Montserrat" pitchFamily="34" charset="-120"/>
              </a:rPr>
              <a:t>—</a:t>
            </a:r>
            <a:endParaRPr lang="es-AR" sz="900" noProof="0"/>
          </a:p>
        </p:txBody>
      </p:sp>
      <p:sp>
        <p:nvSpPr>
          <p:cNvPr id="12" name="Text 10"/>
          <p:cNvSpPr/>
          <p:nvPr/>
        </p:nvSpPr>
        <p:spPr>
          <a:xfrm>
            <a:off x="274320" y="1609344"/>
            <a:ext cx="2560320" cy="155448"/>
          </a:xfrm>
          <a:prstGeom prst="rect">
            <a:avLst/>
          </a:prstGeom>
          <a:noFill/>
          <a:ln/>
        </p:spPr>
        <p:txBody>
          <a:bodyPr wrap="square" rtlCol="0" anchor="ctr"/>
          <a:lstStyle/>
          <a:p>
            <a:pPr marL="0" indent="0">
              <a:buNone/>
            </a:pPr>
            <a:r>
              <a:rPr lang="es-AR" sz="700" noProof="0" err="1">
                <a:solidFill>
                  <a:srgbClr val="718096"/>
                </a:solidFill>
                <a:latin typeface="Montserrat" pitchFamily="34" charset="0"/>
                <a:ea typeface="Montserrat" pitchFamily="34" charset="-122"/>
                <a:cs typeface="Montserrat" pitchFamily="34" charset="-120"/>
              </a:rPr>
              <a:t>N.°</a:t>
            </a:r>
            <a:r>
              <a:rPr lang="es-AR" sz="700" noProof="0">
                <a:solidFill>
                  <a:srgbClr val="718096"/>
                </a:solidFill>
                <a:latin typeface="Montserrat" pitchFamily="34" charset="0"/>
                <a:ea typeface="Montserrat" pitchFamily="34" charset="-122"/>
                <a:cs typeface="Montserrat" pitchFamily="34" charset="-120"/>
              </a:rPr>
              <a:t> de OC</a:t>
            </a:r>
            <a:endParaRPr lang="es-AR" sz="700" noProof="0"/>
          </a:p>
        </p:txBody>
      </p:sp>
      <p:sp>
        <p:nvSpPr>
          <p:cNvPr id="13" name="Text 11"/>
          <p:cNvSpPr/>
          <p:nvPr/>
        </p:nvSpPr>
        <p:spPr>
          <a:xfrm>
            <a:off x="274320" y="1755648"/>
            <a:ext cx="2560320" cy="201168"/>
          </a:xfrm>
          <a:prstGeom prst="rect">
            <a:avLst/>
          </a:prstGeom>
          <a:noFill/>
          <a:ln/>
        </p:spPr>
        <p:txBody>
          <a:bodyPr wrap="square" rtlCol="0" anchor="ctr"/>
          <a:lstStyle/>
          <a:p>
            <a:pPr marL="0" indent="0">
              <a:buNone/>
            </a:pPr>
            <a:r>
              <a:rPr lang="es-AR" sz="900" b="1" noProof="0">
                <a:solidFill>
                  <a:srgbClr val="0563C1"/>
                </a:solidFill>
                <a:latin typeface="Montserrat" pitchFamily="34" charset="0"/>
                <a:ea typeface="Montserrat" pitchFamily="34" charset="-122"/>
                <a:cs typeface="Montserrat" pitchFamily="34" charset="-120"/>
              </a:rPr>
              <a:t>C003342881</a:t>
            </a:r>
            <a:endParaRPr lang="es-AR" sz="900" noProof="0"/>
          </a:p>
        </p:txBody>
      </p:sp>
      <p:sp>
        <p:nvSpPr>
          <p:cNvPr id="14" name="Text 12"/>
          <p:cNvSpPr/>
          <p:nvPr/>
        </p:nvSpPr>
        <p:spPr>
          <a:xfrm>
            <a:off x="2286000" y="1609344"/>
            <a:ext cx="2560320" cy="155448"/>
          </a:xfrm>
          <a:prstGeom prst="rect">
            <a:avLst/>
          </a:prstGeom>
          <a:noFill/>
          <a:ln/>
        </p:spPr>
        <p:txBody>
          <a:bodyPr wrap="square" rtlCol="0" anchor="ctr"/>
          <a:lstStyle/>
          <a:p>
            <a:pPr marL="0" indent="0">
              <a:buNone/>
            </a:pPr>
            <a:r>
              <a:rPr lang="es-AR" sz="700" noProof="0" err="1">
                <a:solidFill>
                  <a:srgbClr val="718096"/>
                </a:solidFill>
                <a:latin typeface="Montserrat" pitchFamily="34" charset="0"/>
                <a:ea typeface="Montserrat" pitchFamily="34" charset="-122"/>
                <a:cs typeface="Montserrat" pitchFamily="34" charset="-120"/>
              </a:rPr>
              <a:t>N.°</a:t>
            </a:r>
            <a:r>
              <a:rPr lang="es-AR" sz="700" noProof="0">
                <a:solidFill>
                  <a:srgbClr val="718096"/>
                </a:solidFill>
                <a:latin typeface="Montserrat" pitchFamily="34" charset="0"/>
                <a:ea typeface="Montserrat" pitchFamily="34" charset="-122"/>
                <a:cs typeface="Montserrat" pitchFamily="34" charset="-120"/>
              </a:rPr>
              <a:t> de hojas de servicio por orden</a:t>
            </a:r>
            <a:endParaRPr lang="es-AR" sz="700" noProof="0"/>
          </a:p>
        </p:txBody>
      </p:sp>
      <p:sp>
        <p:nvSpPr>
          <p:cNvPr id="15" name="Text 13"/>
          <p:cNvSpPr/>
          <p:nvPr/>
        </p:nvSpPr>
        <p:spPr>
          <a:xfrm>
            <a:off x="2286000" y="1755648"/>
            <a:ext cx="2560320" cy="201168"/>
          </a:xfrm>
          <a:prstGeom prst="rect">
            <a:avLst/>
          </a:prstGeom>
          <a:noFill/>
          <a:ln/>
        </p:spPr>
        <p:txBody>
          <a:bodyPr wrap="square" rtlCol="0" anchor="ctr"/>
          <a:lstStyle/>
          <a:p>
            <a:pPr marL="0" indent="0">
              <a:buNone/>
            </a:pPr>
            <a:r>
              <a:rPr lang="es-AR" sz="900" b="1" noProof="0">
                <a:solidFill>
                  <a:srgbClr val="0563C1"/>
                </a:solidFill>
                <a:latin typeface="Montserrat" pitchFamily="34" charset="0"/>
                <a:ea typeface="Montserrat" pitchFamily="34" charset="-122"/>
                <a:cs typeface="Montserrat" pitchFamily="34" charset="-120"/>
              </a:rPr>
              <a:t>9</a:t>
            </a:r>
            <a:endParaRPr lang="es-AR" sz="900" noProof="0"/>
          </a:p>
        </p:txBody>
      </p:sp>
      <p:sp>
        <p:nvSpPr>
          <p:cNvPr id="16" name="Text 14"/>
          <p:cNvSpPr/>
          <p:nvPr/>
        </p:nvSpPr>
        <p:spPr>
          <a:xfrm>
            <a:off x="5120640" y="1609344"/>
            <a:ext cx="256032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Fecha de la orden</a:t>
            </a:r>
            <a:endParaRPr lang="es-AR" sz="700" noProof="0"/>
          </a:p>
        </p:txBody>
      </p:sp>
      <p:sp>
        <p:nvSpPr>
          <p:cNvPr id="17" name="Text 15"/>
          <p:cNvSpPr/>
          <p:nvPr/>
        </p:nvSpPr>
        <p:spPr>
          <a:xfrm>
            <a:off x="5120640" y="1755648"/>
            <a:ext cx="2560320" cy="201168"/>
          </a:xfrm>
          <a:prstGeom prst="rect">
            <a:avLst/>
          </a:prstGeom>
          <a:noFill/>
          <a:ln/>
        </p:spPr>
        <p:txBody>
          <a:bodyPr wrap="square" rtlCol="0" anchor="ctr"/>
          <a:lstStyle/>
          <a:p>
            <a:pPr marL="0" indent="0">
              <a:buNone/>
            </a:pPr>
            <a:r>
              <a:rPr lang="es-AR" sz="900" b="1" noProof="0">
                <a:solidFill>
                  <a:srgbClr val="0563C1"/>
                </a:solidFill>
                <a:latin typeface="Montserrat" pitchFamily="34" charset="0"/>
                <a:ea typeface="Montserrat" pitchFamily="34" charset="-122"/>
                <a:cs typeface="Montserrat" pitchFamily="34" charset="-120"/>
              </a:rPr>
              <a:t>17/06/2026</a:t>
            </a:r>
            <a:endParaRPr lang="es-AR" sz="900" noProof="0"/>
          </a:p>
        </p:txBody>
      </p:sp>
      <p:sp>
        <p:nvSpPr>
          <p:cNvPr id="18" name="Shape 16"/>
          <p:cNvSpPr/>
          <p:nvPr/>
        </p:nvSpPr>
        <p:spPr>
          <a:xfrm>
            <a:off x="274320" y="2039112"/>
            <a:ext cx="7818120" cy="0"/>
          </a:xfrm>
          <a:prstGeom prst="line">
            <a:avLst/>
          </a:prstGeom>
          <a:noFill/>
          <a:ln w="9525">
            <a:solidFill>
              <a:srgbClr val="CBD5E0"/>
            </a:solidFill>
            <a:prstDash val="solid"/>
          </a:ln>
        </p:spPr>
        <p:txBody>
          <a:bodyPr/>
          <a:lstStyle/>
          <a:p>
            <a:endParaRPr lang="es-AR" noProof="0"/>
          </a:p>
        </p:txBody>
      </p:sp>
      <p:sp>
        <p:nvSpPr>
          <p:cNvPr id="19" name="Text 17"/>
          <p:cNvSpPr/>
          <p:nvPr/>
        </p:nvSpPr>
        <p:spPr>
          <a:xfrm>
            <a:off x="60787" y="2157855"/>
            <a:ext cx="3657600" cy="237744"/>
          </a:xfrm>
          <a:prstGeom prst="rect">
            <a:avLst/>
          </a:prstGeom>
          <a:noFill/>
          <a:ln/>
        </p:spPr>
        <p:txBody>
          <a:bodyPr wrap="square" rtlCol="0" anchor="ctr"/>
          <a:lstStyle/>
          <a:p>
            <a:pPr marL="0" indent="0">
              <a:buNone/>
            </a:pPr>
            <a:r>
              <a:rPr lang="es-AR" sz="1000" b="1" noProof="0">
                <a:solidFill>
                  <a:srgbClr val="1A2B4A"/>
                </a:solidFill>
                <a:latin typeface="Montserrat" pitchFamily="34" charset="0"/>
                <a:ea typeface="Montserrat" pitchFamily="34" charset="-122"/>
                <a:cs typeface="Montserrat" pitchFamily="34" charset="-120"/>
              </a:rPr>
              <a:t>Detalles de la línea</a:t>
            </a:r>
            <a:endParaRPr lang="es-AR" sz="1000" noProof="0"/>
          </a:p>
        </p:txBody>
      </p:sp>
      <p:sp>
        <p:nvSpPr>
          <p:cNvPr id="20" name="Shape 18"/>
          <p:cNvSpPr/>
          <p:nvPr/>
        </p:nvSpPr>
        <p:spPr>
          <a:xfrm>
            <a:off x="60786" y="2450462"/>
            <a:ext cx="8461421" cy="4407535"/>
          </a:xfrm>
          <a:prstGeom prst="roundRect">
            <a:avLst>
              <a:gd name="adj" fmla="val 1839"/>
            </a:avLst>
          </a:prstGeom>
          <a:solidFill>
            <a:srgbClr val="FFFFFF"/>
          </a:solidFill>
          <a:ln w="9525">
            <a:solidFill>
              <a:srgbClr val="CBD5E0"/>
            </a:solidFill>
            <a:prstDash val="solid"/>
          </a:ln>
          <a:effectLst>
            <a:outerShdw blurRad="50800" dist="12700" dir="2700000" algn="bl" rotWithShape="0">
              <a:srgbClr val="000000">
                <a:alpha val="9000"/>
              </a:srgbClr>
            </a:outerShdw>
          </a:effectLst>
        </p:spPr>
        <p:txBody>
          <a:bodyPr/>
          <a:lstStyle/>
          <a:p>
            <a:endParaRPr lang="es-AR" noProof="0"/>
          </a:p>
        </p:txBody>
      </p:sp>
      <p:sp>
        <p:nvSpPr>
          <p:cNvPr id="21" name="Text 19"/>
          <p:cNvSpPr/>
          <p:nvPr/>
        </p:nvSpPr>
        <p:spPr>
          <a:xfrm>
            <a:off x="197947" y="2523615"/>
            <a:ext cx="201168" cy="201168"/>
          </a:xfrm>
          <a:prstGeom prst="rect">
            <a:avLst/>
          </a:prstGeom>
          <a:noFill/>
          <a:ln/>
        </p:spPr>
        <p:txBody>
          <a:bodyPr wrap="square" rtlCol="0" anchor="ctr"/>
          <a:lstStyle/>
          <a:p>
            <a:pPr marL="0" indent="0">
              <a:buNone/>
            </a:pPr>
            <a:r>
              <a:rPr lang="es-AR" sz="800" b="1" noProof="0">
                <a:solidFill>
                  <a:srgbClr val="1A2B4A"/>
                </a:solidFill>
                <a:latin typeface="Montserrat" pitchFamily="34" charset="0"/>
                <a:ea typeface="Montserrat" pitchFamily="34" charset="-122"/>
                <a:cs typeface="Montserrat" pitchFamily="34" charset="-120"/>
              </a:rPr>
              <a:t>1</a:t>
            </a:r>
            <a:endParaRPr lang="es-AR" sz="800" noProof="0"/>
          </a:p>
        </p:txBody>
      </p:sp>
      <p:sp>
        <p:nvSpPr>
          <p:cNvPr id="22" name="Text 20"/>
          <p:cNvSpPr/>
          <p:nvPr/>
        </p:nvSpPr>
        <p:spPr>
          <a:xfrm>
            <a:off x="408259" y="2523615"/>
            <a:ext cx="5029200" cy="201168"/>
          </a:xfrm>
          <a:prstGeom prst="rect">
            <a:avLst/>
          </a:prstGeom>
          <a:noFill/>
          <a:ln/>
        </p:spPr>
        <p:txBody>
          <a:bodyPr wrap="square" rtlCol="0" anchor="ctr"/>
          <a:lstStyle/>
          <a:p>
            <a:pPr marL="0" indent="0">
              <a:buNone/>
            </a:pPr>
            <a:r>
              <a:rPr lang="es-AR" sz="950" b="1" noProof="0" dirty="0">
                <a:solidFill>
                  <a:srgbClr val="1A2B4A"/>
                </a:solidFill>
                <a:latin typeface="Montserrat" pitchFamily="34" charset="0"/>
                <a:ea typeface="Montserrat" pitchFamily="34" charset="-122"/>
                <a:cs typeface="Montserrat" pitchFamily="34" charset="-120"/>
              </a:rPr>
              <a:t>Consultoría segundo semestre 2026</a:t>
            </a:r>
            <a:endParaRPr lang="es-AR" sz="950" noProof="0" dirty="0"/>
          </a:p>
        </p:txBody>
      </p:sp>
      <p:sp>
        <p:nvSpPr>
          <p:cNvPr id="23" name="Text 21"/>
          <p:cNvSpPr/>
          <p:nvPr/>
        </p:nvSpPr>
        <p:spPr>
          <a:xfrm>
            <a:off x="6461587" y="2523615"/>
            <a:ext cx="1280160" cy="201168"/>
          </a:xfrm>
          <a:prstGeom prst="rect">
            <a:avLst/>
          </a:prstGeom>
          <a:noFill/>
          <a:ln/>
        </p:spPr>
        <p:txBody>
          <a:bodyPr wrap="square" rtlCol="0" anchor="ctr"/>
          <a:lstStyle/>
          <a:p>
            <a:pPr marL="0" indent="0" algn="r">
              <a:buNone/>
            </a:pPr>
            <a:r>
              <a:rPr lang="es-AR" sz="900" b="1" noProof="0">
                <a:solidFill>
                  <a:srgbClr val="1A2B4A"/>
                </a:solidFill>
                <a:latin typeface="Montserrat" pitchFamily="34" charset="0"/>
                <a:ea typeface="Montserrat" pitchFamily="34" charset="-122"/>
                <a:cs typeface="Montserrat" pitchFamily="34" charset="-120"/>
              </a:rPr>
              <a:t>0,00 COP</a:t>
            </a:r>
            <a:endParaRPr lang="es-AR" sz="900" noProof="0"/>
          </a:p>
        </p:txBody>
      </p:sp>
      <p:sp>
        <p:nvSpPr>
          <p:cNvPr id="24" name="Text 22"/>
          <p:cNvSpPr/>
          <p:nvPr/>
        </p:nvSpPr>
        <p:spPr>
          <a:xfrm>
            <a:off x="197947" y="2779647"/>
            <a:ext cx="128016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Línea de OC</a:t>
            </a:r>
            <a:endParaRPr lang="es-AR" sz="700" noProof="0"/>
          </a:p>
        </p:txBody>
      </p:sp>
      <p:sp>
        <p:nvSpPr>
          <p:cNvPr id="25" name="Text 23"/>
          <p:cNvSpPr/>
          <p:nvPr/>
        </p:nvSpPr>
        <p:spPr>
          <a:xfrm>
            <a:off x="197947" y="2925951"/>
            <a:ext cx="1280160" cy="182880"/>
          </a:xfrm>
          <a:prstGeom prst="rect">
            <a:avLst/>
          </a:prstGeom>
          <a:noFill/>
          <a:ln/>
        </p:spPr>
        <p:txBody>
          <a:bodyPr wrap="square" rtlCol="0" anchor="ctr"/>
          <a:lstStyle/>
          <a:p>
            <a:pPr marL="0" indent="0">
              <a:buNone/>
            </a:pPr>
            <a:r>
              <a:rPr lang="es-AR" sz="900" noProof="0">
                <a:solidFill>
                  <a:srgbClr val="0563C1"/>
                </a:solidFill>
                <a:latin typeface="Montserrat" pitchFamily="34" charset="0"/>
                <a:ea typeface="Montserrat" pitchFamily="34" charset="-122"/>
                <a:cs typeface="Montserrat" pitchFamily="34" charset="-120"/>
              </a:rPr>
              <a:t>1</a:t>
            </a:r>
            <a:endParaRPr lang="es-AR" sz="900" noProof="0"/>
          </a:p>
        </p:txBody>
      </p:sp>
      <p:sp>
        <p:nvSpPr>
          <p:cNvPr id="26" name="Text 24"/>
          <p:cNvSpPr/>
          <p:nvPr/>
        </p:nvSpPr>
        <p:spPr>
          <a:xfrm>
            <a:off x="1615267" y="2779647"/>
            <a:ext cx="164592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Fecha de vencimiento</a:t>
            </a:r>
            <a:endParaRPr lang="es-AR" sz="700" noProof="0"/>
          </a:p>
        </p:txBody>
      </p:sp>
      <p:sp>
        <p:nvSpPr>
          <p:cNvPr id="27" name="Text 25"/>
          <p:cNvSpPr/>
          <p:nvPr/>
        </p:nvSpPr>
        <p:spPr>
          <a:xfrm>
            <a:off x="1615267" y="2925951"/>
            <a:ext cx="1645920" cy="182880"/>
          </a:xfrm>
          <a:prstGeom prst="rect">
            <a:avLst/>
          </a:prstGeom>
          <a:noFill/>
          <a:ln/>
        </p:spPr>
        <p:txBody>
          <a:bodyPr wrap="square" rtlCol="0" anchor="ctr"/>
          <a:lstStyle/>
          <a:p>
            <a:pPr marL="0" indent="0">
              <a:buNone/>
            </a:pPr>
            <a:r>
              <a:rPr lang="es-AR" sz="900" noProof="0">
                <a:solidFill>
                  <a:srgbClr val="1A2B4A"/>
                </a:solidFill>
                <a:latin typeface="Montserrat" pitchFamily="34" charset="0"/>
                <a:ea typeface="Montserrat" pitchFamily="34" charset="-122"/>
                <a:cs typeface="Montserrat" pitchFamily="34" charset="-120"/>
              </a:rPr>
              <a:t>31/12/2026</a:t>
            </a:r>
            <a:endParaRPr lang="es-AR" sz="900" noProof="0"/>
          </a:p>
        </p:txBody>
      </p:sp>
      <p:sp>
        <p:nvSpPr>
          <p:cNvPr id="28" name="Text 26"/>
          <p:cNvSpPr/>
          <p:nvPr/>
        </p:nvSpPr>
        <p:spPr>
          <a:xfrm>
            <a:off x="197947" y="3163695"/>
            <a:ext cx="1371600" cy="29260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Correo electrónico del contacto del proveedor</a:t>
            </a:r>
            <a:endParaRPr lang="es-AR" sz="700" noProof="0"/>
          </a:p>
        </p:txBody>
      </p:sp>
      <p:sp>
        <p:nvSpPr>
          <p:cNvPr id="29" name="Text 27"/>
          <p:cNvSpPr/>
          <p:nvPr/>
        </p:nvSpPr>
        <p:spPr>
          <a:xfrm>
            <a:off x="197947" y="3438015"/>
            <a:ext cx="1371600" cy="182880"/>
          </a:xfrm>
          <a:prstGeom prst="rect">
            <a:avLst/>
          </a:prstGeom>
          <a:noFill/>
          <a:ln/>
        </p:spPr>
        <p:txBody>
          <a:bodyPr wrap="square" rtlCol="0" anchor="ctr"/>
          <a:lstStyle/>
          <a:p>
            <a:pPr marL="0" indent="0">
              <a:buNone/>
            </a:pPr>
            <a:r>
              <a:rPr lang="es-AR" sz="900" noProof="0">
                <a:solidFill>
                  <a:srgbClr val="1A2B4A"/>
                </a:solidFill>
                <a:latin typeface="Montserrat" pitchFamily="34" charset="0"/>
                <a:ea typeface="Montserrat" pitchFamily="34" charset="-122"/>
                <a:cs typeface="Montserrat" pitchFamily="34" charset="-120"/>
              </a:rPr>
              <a:t>Ninguno/a</a:t>
            </a:r>
            <a:endParaRPr lang="es-AR" sz="900" noProof="0"/>
          </a:p>
        </p:txBody>
      </p:sp>
      <p:sp>
        <p:nvSpPr>
          <p:cNvPr id="30" name="Text 28"/>
          <p:cNvSpPr/>
          <p:nvPr/>
        </p:nvSpPr>
        <p:spPr>
          <a:xfrm>
            <a:off x="1615267" y="3163695"/>
            <a:ext cx="182880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Total de la línea de OC</a:t>
            </a:r>
            <a:endParaRPr lang="es-AR" sz="700" noProof="0"/>
          </a:p>
        </p:txBody>
      </p:sp>
      <p:sp>
        <p:nvSpPr>
          <p:cNvPr id="31" name="Text 29"/>
          <p:cNvSpPr/>
          <p:nvPr/>
        </p:nvSpPr>
        <p:spPr>
          <a:xfrm>
            <a:off x="1615267" y="3309999"/>
            <a:ext cx="2011680" cy="201168"/>
          </a:xfrm>
          <a:prstGeom prst="rect">
            <a:avLst/>
          </a:prstGeom>
          <a:noFill/>
          <a:ln/>
        </p:spPr>
        <p:txBody>
          <a:bodyPr wrap="square" rtlCol="0" anchor="ctr"/>
          <a:lstStyle/>
          <a:p>
            <a:pPr marL="0" indent="0">
              <a:buNone/>
            </a:pPr>
            <a:r>
              <a:rPr lang="es-AR" sz="900" b="1" noProof="0">
                <a:solidFill>
                  <a:srgbClr val="1A2B4A"/>
                </a:solidFill>
                <a:latin typeface="Montserrat" pitchFamily="34" charset="0"/>
                <a:ea typeface="Montserrat" pitchFamily="34" charset="-122"/>
                <a:cs typeface="Montserrat" pitchFamily="34" charset="-120"/>
              </a:rPr>
              <a:t>5.000.000.000,00 COP</a:t>
            </a:r>
            <a:endParaRPr lang="es-AR" sz="900" noProof="0"/>
          </a:p>
        </p:txBody>
      </p:sp>
      <p:sp>
        <p:nvSpPr>
          <p:cNvPr id="32" name="Shape 30"/>
          <p:cNvSpPr/>
          <p:nvPr/>
        </p:nvSpPr>
        <p:spPr>
          <a:xfrm>
            <a:off x="3124027" y="2624199"/>
            <a:ext cx="182880" cy="182880"/>
          </a:xfrm>
          <a:prstGeom prst="ellipse">
            <a:avLst/>
          </a:prstGeom>
          <a:solidFill>
            <a:srgbClr val="FFC107"/>
          </a:solidFill>
          <a:ln w="12700">
            <a:solidFill>
              <a:srgbClr val="FFC107"/>
            </a:solidFill>
            <a:prstDash val="solid"/>
          </a:ln>
        </p:spPr>
        <p:txBody>
          <a:bodyPr/>
          <a:lstStyle/>
          <a:p>
            <a:endParaRPr lang="es-AR" noProof="0"/>
          </a:p>
        </p:txBody>
      </p:sp>
      <p:sp>
        <p:nvSpPr>
          <p:cNvPr id="33" name="Text 31"/>
          <p:cNvSpPr/>
          <p:nvPr/>
        </p:nvSpPr>
        <p:spPr>
          <a:xfrm>
            <a:off x="3124027" y="2651631"/>
            <a:ext cx="182880" cy="182880"/>
          </a:xfrm>
          <a:prstGeom prst="rect">
            <a:avLst/>
          </a:prstGeom>
          <a:noFill/>
          <a:ln/>
        </p:spPr>
        <p:txBody>
          <a:bodyPr wrap="square" lIns="0" tIns="0" rIns="0" bIns="0" rtlCol="0" anchor="ctr"/>
          <a:lstStyle/>
          <a:p>
            <a:pPr marL="0" indent="0" algn="ctr">
              <a:buNone/>
            </a:pPr>
            <a:r>
              <a:rPr lang="es-AR" sz="700" b="1" noProof="0" dirty="0">
                <a:solidFill>
                  <a:srgbClr val="1A2B4A"/>
                </a:solidFill>
                <a:latin typeface="Montserrat" pitchFamily="34" charset="0"/>
                <a:ea typeface="Montserrat" pitchFamily="34" charset="-122"/>
                <a:cs typeface="Montserrat" pitchFamily="34" charset="-120"/>
              </a:rPr>
              <a:t>1</a:t>
            </a:r>
            <a:endParaRPr lang="es-AR" sz="700" noProof="0" dirty="0"/>
          </a:p>
        </p:txBody>
      </p:sp>
      <p:sp>
        <p:nvSpPr>
          <p:cNvPr id="34" name="Shape 32"/>
          <p:cNvSpPr/>
          <p:nvPr/>
        </p:nvSpPr>
        <p:spPr>
          <a:xfrm>
            <a:off x="3124027" y="2816223"/>
            <a:ext cx="1463040" cy="566928"/>
          </a:xfrm>
          <a:prstGeom prst="roundRect">
            <a:avLst>
              <a:gd name="adj" fmla="val 8065"/>
            </a:avLst>
          </a:prstGeom>
          <a:solidFill>
            <a:srgbClr val="FFFFFF"/>
          </a:solidFill>
          <a:ln w="13970">
            <a:solidFill>
              <a:srgbClr val="F5C400"/>
            </a:solidFill>
            <a:prstDash val="solid"/>
          </a:ln>
        </p:spPr>
        <p:txBody>
          <a:bodyPr/>
          <a:lstStyle/>
          <a:p>
            <a:endParaRPr lang="es-AR" noProof="0"/>
          </a:p>
        </p:txBody>
      </p:sp>
      <p:sp>
        <p:nvSpPr>
          <p:cNvPr id="35" name="Text 33"/>
          <p:cNvSpPr/>
          <p:nvPr/>
        </p:nvSpPr>
        <p:spPr>
          <a:xfrm>
            <a:off x="3178891" y="2907663"/>
            <a:ext cx="137160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 Fecha de inicio del servicio</a:t>
            </a:r>
            <a:endParaRPr lang="es-AR" sz="700" noProof="0"/>
          </a:p>
        </p:txBody>
      </p:sp>
      <p:sp>
        <p:nvSpPr>
          <p:cNvPr id="36" name="Text 34"/>
          <p:cNvSpPr/>
          <p:nvPr/>
        </p:nvSpPr>
        <p:spPr>
          <a:xfrm>
            <a:off x="3178891" y="3072255"/>
            <a:ext cx="1371600" cy="256032"/>
          </a:xfrm>
          <a:prstGeom prst="rect">
            <a:avLst/>
          </a:prstGeom>
          <a:noFill/>
          <a:ln/>
        </p:spPr>
        <p:txBody>
          <a:bodyPr wrap="square" rtlCol="0" anchor="ctr"/>
          <a:lstStyle/>
          <a:p>
            <a:pPr marL="0" indent="0">
              <a:buNone/>
            </a:pPr>
            <a:r>
              <a:rPr lang="es-AR" sz="850" noProof="0" dirty="0" err="1">
                <a:solidFill>
                  <a:srgbClr val="4A5568"/>
                </a:solidFill>
                <a:latin typeface="Montserrat" pitchFamily="34" charset="0"/>
                <a:ea typeface="Montserrat" pitchFamily="34" charset="-122"/>
                <a:cs typeface="Montserrat" pitchFamily="34" charset="-120"/>
              </a:rPr>
              <a:t>dd</a:t>
            </a:r>
            <a:r>
              <a:rPr lang="es-AR" sz="850" noProof="0" dirty="0">
                <a:solidFill>
                  <a:srgbClr val="4A5568"/>
                </a:solidFill>
                <a:latin typeface="Montserrat" pitchFamily="34" charset="0"/>
                <a:ea typeface="Montserrat" pitchFamily="34" charset="-122"/>
                <a:cs typeface="Montserrat" pitchFamily="34" charset="-120"/>
              </a:rPr>
              <a:t>/mm/</a:t>
            </a:r>
            <a:r>
              <a:rPr lang="es-AR" sz="850" noProof="0" dirty="0" err="1">
                <a:solidFill>
                  <a:srgbClr val="4A5568"/>
                </a:solidFill>
                <a:latin typeface="Montserrat" pitchFamily="34" charset="0"/>
                <a:ea typeface="Montserrat" pitchFamily="34" charset="-122"/>
                <a:cs typeface="Montserrat" pitchFamily="34" charset="-120"/>
              </a:rPr>
              <a:t>aaaa</a:t>
            </a:r>
            <a:endParaRPr lang="es-AR" sz="850" noProof="0" dirty="0"/>
          </a:p>
        </p:txBody>
      </p:sp>
      <p:sp>
        <p:nvSpPr>
          <p:cNvPr id="37" name="Shape 35"/>
          <p:cNvSpPr/>
          <p:nvPr/>
        </p:nvSpPr>
        <p:spPr>
          <a:xfrm>
            <a:off x="4724227" y="2624199"/>
            <a:ext cx="182880" cy="182880"/>
          </a:xfrm>
          <a:prstGeom prst="ellipse">
            <a:avLst/>
          </a:prstGeom>
          <a:solidFill>
            <a:srgbClr val="FFC107"/>
          </a:solidFill>
          <a:ln w="12700">
            <a:solidFill>
              <a:srgbClr val="FFC107"/>
            </a:solidFill>
            <a:prstDash val="solid"/>
          </a:ln>
        </p:spPr>
        <p:txBody>
          <a:bodyPr/>
          <a:lstStyle/>
          <a:p>
            <a:endParaRPr lang="es-AR" noProof="0"/>
          </a:p>
        </p:txBody>
      </p:sp>
      <p:sp>
        <p:nvSpPr>
          <p:cNvPr id="38" name="Text 36"/>
          <p:cNvSpPr/>
          <p:nvPr/>
        </p:nvSpPr>
        <p:spPr>
          <a:xfrm>
            <a:off x="4724227" y="2624199"/>
            <a:ext cx="182880" cy="182880"/>
          </a:xfrm>
          <a:prstGeom prst="rect">
            <a:avLst/>
          </a:prstGeom>
          <a:noFill/>
          <a:ln/>
        </p:spPr>
        <p:txBody>
          <a:bodyPr wrap="square" lIns="0" tIns="0" rIns="0" bIns="0" rtlCol="0" anchor="ctr"/>
          <a:lstStyle/>
          <a:p>
            <a:pPr marL="0" indent="0" algn="ctr">
              <a:buNone/>
            </a:pPr>
            <a:r>
              <a:rPr lang="es-AR" sz="700" b="1" noProof="0" dirty="0">
                <a:solidFill>
                  <a:srgbClr val="1A2B4A"/>
                </a:solidFill>
                <a:latin typeface="Montserrat" pitchFamily="34" charset="0"/>
                <a:ea typeface="Montserrat" pitchFamily="34" charset="-122"/>
                <a:cs typeface="Montserrat" pitchFamily="34" charset="-120"/>
              </a:rPr>
              <a:t>2</a:t>
            </a:r>
            <a:endParaRPr lang="es-AR" sz="700" noProof="0" dirty="0"/>
          </a:p>
        </p:txBody>
      </p:sp>
      <p:sp>
        <p:nvSpPr>
          <p:cNvPr id="39" name="Shape 37"/>
          <p:cNvSpPr/>
          <p:nvPr/>
        </p:nvSpPr>
        <p:spPr>
          <a:xfrm>
            <a:off x="4724227" y="2807079"/>
            <a:ext cx="1325880" cy="566928"/>
          </a:xfrm>
          <a:prstGeom prst="roundRect">
            <a:avLst>
              <a:gd name="adj" fmla="val 8065"/>
            </a:avLst>
          </a:prstGeom>
          <a:solidFill>
            <a:srgbClr val="FFFFFF"/>
          </a:solidFill>
          <a:ln w="13970">
            <a:solidFill>
              <a:srgbClr val="F5C400"/>
            </a:solidFill>
            <a:prstDash val="solid"/>
          </a:ln>
        </p:spPr>
        <p:txBody>
          <a:bodyPr/>
          <a:lstStyle/>
          <a:p>
            <a:endParaRPr lang="es-AR" noProof="0"/>
          </a:p>
        </p:txBody>
      </p:sp>
      <p:sp>
        <p:nvSpPr>
          <p:cNvPr id="40" name="Text 38"/>
          <p:cNvSpPr/>
          <p:nvPr/>
        </p:nvSpPr>
        <p:spPr>
          <a:xfrm>
            <a:off x="4779091" y="2907663"/>
            <a:ext cx="123444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 Fecha de finalización</a:t>
            </a:r>
            <a:endParaRPr lang="es-AR" sz="700" noProof="0"/>
          </a:p>
        </p:txBody>
      </p:sp>
      <p:sp>
        <p:nvSpPr>
          <p:cNvPr id="41" name="Text 39"/>
          <p:cNvSpPr/>
          <p:nvPr/>
        </p:nvSpPr>
        <p:spPr>
          <a:xfrm>
            <a:off x="4779091" y="3072255"/>
            <a:ext cx="1234440" cy="256032"/>
          </a:xfrm>
          <a:prstGeom prst="rect">
            <a:avLst/>
          </a:prstGeom>
          <a:noFill/>
          <a:ln/>
        </p:spPr>
        <p:txBody>
          <a:bodyPr wrap="square" rtlCol="0" anchor="ctr"/>
          <a:lstStyle/>
          <a:p>
            <a:pPr marL="0" indent="0">
              <a:buNone/>
            </a:pPr>
            <a:r>
              <a:rPr lang="es-AR" sz="850" noProof="0" err="1">
                <a:solidFill>
                  <a:srgbClr val="4A5568"/>
                </a:solidFill>
                <a:latin typeface="Montserrat" pitchFamily="34" charset="0"/>
                <a:ea typeface="Montserrat" pitchFamily="34" charset="-122"/>
                <a:cs typeface="Montserrat" pitchFamily="34" charset="-120"/>
              </a:rPr>
              <a:t>dd</a:t>
            </a:r>
            <a:r>
              <a:rPr lang="es-AR" sz="850" noProof="0">
                <a:solidFill>
                  <a:srgbClr val="4A5568"/>
                </a:solidFill>
                <a:latin typeface="Montserrat" pitchFamily="34" charset="0"/>
                <a:ea typeface="Montserrat" pitchFamily="34" charset="-122"/>
                <a:cs typeface="Montserrat" pitchFamily="34" charset="-120"/>
              </a:rPr>
              <a:t>/mm/</a:t>
            </a:r>
            <a:r>
              <a:rPr lang="es-AR" sz="850" noProof="0" err="1">
                <a:solidFill>
                  <a:srgbClr val="4A5568"/>
                </a:solidFill>
                <a:latin typeface="Montserrat" pitchFamily="34" charset="0"/>
                <a:ea typeface="Montserrat" pitchFamily="34" charset="-122"/>
                <a:cs typeface="Montserrat" pitchFamily="34" charset="-120"/>
              </a:rPr>
              <a:t>aaaa</a:t>
            </a:r>
            <a:endParaRPr lang="es-AR" sz="850" noProof="0"/>
          </a:p>
        </p:txBody>
      </p:sp>
      <p:sp>
        <p:nvSpPr>
          <p:cNvPr id="43" name="Text 41"/>
          <p:cNvSpPr/>
          <p:nvPr/>
        </p:nvSpPr>
        <p:spPr>
          <a:xfrm>
            <a:off x="6141547" y="2706495"/>
            <a:ext cx="182880" cy="182880"/>
          </a:xfrm>
          <a:prstGeom prst="rect">
            <a:avLst/>
          </a:prstGeom>
          <a:noFill/>
          <a:ln/>
        </p:spPr>
        <p:txBody>
          <a:bodyPr wrap="square" lIns="0" tIns="0" rIns="0" bIns="0" rtlCol="0" anchor="ctr"/>
          <a:lstStyle/>
          <a:p>
            <a:pPr marL="0" indent="0" algn="ctr">
              <a:buNone/>
            </a:pPr>
            <a:endParaRPr lang="es-AR" sz="700" noProof="0" dirty="0"/>
          </a:p>
        </p:txBody>
      </p:sp>
      <p:sp>
        <p:nvSpPr>
          <p:cNvPr id="45" name="Text 43"/>
          <p:cNvSpPr/>
          <p:nvPr/>
        </p:nvSpPr>
        <p:spPr>
          <a:xfrm>
            <a:off x="6196411" y="2907663"/>
            <a:ext cx="155448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Archivos adjuntos</a:t>
            </a:r>
            <a:endParaRPr lang="es-AR" sz="700" noProof="0"/>
          </a:p>
        </p:txBody>
      </p:sp>
      <p:sp>
        <p:nvSpPr>
          <p:cNvPr id="46" name="Text 44"/>
          <p:cNvSpPr/>
          <p:nvPr/>
        </p:nvSpPr>
        <p:spPr>
          <a:xfrm>
            <a:off x="6196411" y="3072255"/>
            <a:ext cx="1554480" cy="256032"/>
          </a:xfrm>
          <a:prstGeom prst="rect">
            <a:avLst/>
          </a:prstGeom>
          <a:noFill/>
          <a:ln/>
        </p:spPr>
        <p:txBody>
          <a:bodyPr wrap="square" rtlCol="0" anchor="ctr"/>
          <a:lstStyle/>
          <a:p>
            <a:pPr marL="0" indent="0">
              <a:buNone/>
            </a:pPr>
            <a:r>
              <a:rPr lang="es-AR" sz="750" b="1" noProof="0">
                <a:solidFill>
                  <a:srgbClr val="0563C1"/>
                </a:solidFill>
                <a:latin typeface="Montserrat" pitchFamily="34" charset="0"/>
                <a:ea typeface="Montserrat" pitchFamily="34" charset="-122"/>
                <a:cs typeface="Montserrat" pitchFamily="34" charset="-120"/>
              </a:rPr>
              <a:t>Agregar: Archivo | </a:t>
            </a:r>
            <a:r>
              <a:rPr lang="es-AR" sz="750" b="1" noProof="0" err="1">
                <a:solidFill>
                  <a:srgbClr val="0563C1"/>
                </a:solidFill>
                <a:latin typeface="Montserrat" pitchFamily="34" charset="0"/>
                <a:ea typeface="Montserrat" pitchFamily="34" charset="-122"/>
                <a:cs typeface="Montserrat" pitchFamily="34" charset="-120"/>
              </a:rPr>
              <a:t>Url</a:t>
            </a:r>
            <a:r>
              <a:rPr lang="es-AR" sz="750" b="1" noProof="0">
                <a:solidFill>
                  <a:srgbClr val="0563C1"/>
                </a:solidFill>
                <a:latin typeface="Montserrat" pitchFamily="34" charset="0"/>
                <a:ea typeface="Montserrat" pitchFamily="34" charset="-122"/>
                <a:cs typeface="Montserrat" pitchFamily="34" charset="-120"/>
              </a:rPr>
              <a:t> | Texto</a:t>
            </a:r>
            <a:endParaRPr lang="es-AR" sz="750" noProof="0"/>
          </a:p>
        </p:txBody>
      </p:sp>
      <p:sp>
        <p:nvSpPr>
          <p:cNvPr id="47" name="Text 45"/>
          <p:cNvSpPr/>
          <p:nvPr/>
        </p:nvSpPr>
        <p:spPr>
          <a:xfrm>
            <a:off x="197947" y="3584319"/>
            <a:ext cx="91440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Multas</a:t>
            </a:r>
            <a:endParaRPr lang="es-AR" sz="700" noProof="0"/>
          </a:p>
        </p:txBody>
      </p:sp>
      <p:sp>
        <p:nvSpPr>
          <p:cNvPr id="48" name="Text 46"/>
          <p:cNvSpPr/>
          <p:nvPr/>
        </p:nvSpPr>
        <p:spPr>
          <a:xfrm>
            <a:off x="1176355" y="3584319"/>
            <a:ext cx="64008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Divisa</a:t>
            </a:r>
            <a:endParaRPr lang="es-AR" sz="700" noProof="0"/>
          </a:p>
        </p:txBody>
      </p:sp>
      <p:sp>
        <p:nvSpPr>
          <p:cNvPr id="49" name="Shape 47"/>
          <p:cNvSpPr/>
          <p:nvPr/>
        </p:nvSpPr>
        <p:spPr>
          <a:xfrm>
            <a:off x="197947" y="3730623"/>
            <a:ext cx="896112" cy="237744"/>
          </a:xfrm>
          <a:prstGeom prst="roundRect">
            <a:avLst>
              <a:gd name="adj" fmla="val 15385"/>
            </a:avLst>
          </a:prstGeom>
          <a:solidFill>
            <a:srgbClr val="F4F6FA"/>
          </a:solidFill>
          <a:ln w="12700">
            <a:solidFill>
              <a:srgbClr val="CBD5E0"/>
            </a:solidFill>
            <a:prstDash val="solid"/>
          </a:ln>
        </p:spPr>
        <p:txBody>
          <a:bodyPr/>
          <a:lstStyle/>
          <a:p>
            <a:endParaRPr lang="es-AR" noProof="0"/>
          </a:p>
        </p:txBody>
      </p:sp>
      <p:sp>
        <p:nvSpPr>
          <p:cNvPr id="50" name="Shape 48"/>
          <p:cNvSpPr/>
          <p:nvPr/>
        </p:nvSpPr>
        <p:spPr>
          <a:xfrm>
            <a:off x="1176355" y="3730623"/>
            <a:ext cx="594360" cy="237744"/>
          </a:xfrm>
          <a:prstGeom prst="roundRect">
            <a:avLst>
              <a:gd name="adj" fmla="val 15385"/>
            </a:avLst>
          </a:prstGeom>
          <a:solidFill>
            <a:srgbClr val="F4F6FA"/>
          </a:solidFill>
          <a:ln w="12700">
            <a:solidFill>
              <a:srgbClr val="CBD5E0"/>
            </a:solidFill>
            <a:prstDash val="solid"/>
          </a:ln>
        </p:spPr>
        <p:txBody>
          <a:bodyPr/>
          <a:lstStyle/>
          <a:p>
            <a:endParaRPr lang="es-AR" noProof="0"/>
          </a:p>
        </p:txBody>
      </p:sp>
      <p:sp>
        <p:nvSpPr>
          <p:cNvPr id="51" name="Text 49"/>
          <p:cNvSpPr/>
          <p:nvPr/>
        </p:nvSpPr>
        <p:spPr>
          <a:xfrm>
            <a:off x="1596979" y="3730623"/>
            <a:ext cx="164592" cy="237744"/>
          </a:xfrm>
          <a:prstGeom prst="rect">
            <a:avLst/>
          </a:prstGeom>
          <a:noFill/>
          <a:ln/>
        </p:spPr>
        <p:txBody>
          <a:bodyPr wrap="square" rtlCol="0" anchor="ctr"/>
          <a:lstStyle/>
          <a:p>
            <a:pPr marL="0" indent="0">
              <a:buNone/>
            </a:pPr>
            <a:r>
              <a:rPr lang="es-AR" sz="700" noProof="0">
                <a:solidFill>
                  <a:srgbClr val="4A5568"/>
                </a:solidFill>
                <a:latin typeface="Montserrat" pitchFamily="34" charset="0"/>
                <a:ea typeface="Montserrat" pitchFamily="34" charset="-122"/>
                <a:cs typeface="Montserrat" pitchFamily="34" charset="-120"/>
              </a:rPr>
              <a:t>∨</a:t>
            </a:r>
            <a:endParaRPr lang="es-AR" sz="700" noProof="0"/>
          </a:p>
        </p:txBody>
      </p:sp>
      <p:sp>
        <p:nvSpPr>
          <p:cNvPr id="52" name="Text 50"/>
          <p:cNvSpPr/>
          <p:nvPr/>
        </p:nvSpPr>
        <p:spPr>
          <a:xfrm>
            <a:off x="1907875" y="3584319"/>
            <a:ext cx="118872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Depósito de Garantías</a:t>
            </a:r>
            <a:endParaRPr lang="es-AR" sz="700" noProof="0"/>
          </a:p>
        </p:txBody>
      </p:sp>
      <p:sp>
        <p:nvSpPr>
          <p:cNvPr id="53" name="Text 51"/>
          <p:cNvSpPr/>
          <p:nvPr/>
        </p:nvSpPr>
        <p:spPr>
          <a:xfrm>
            <a:off x="3169747" y="3584319"/>
            <a:ext cx="64008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Divisa</a:t>
            </a:r>
            <a:endParaRPr lang="es-AR" sz="700" noProof="0"/>
          </a:p>
        </p:txBody>
      </p:sp>
      <p:sp>
        <p:nvSpPr>
          <p:cNvPr id="54" name="Shape 52"/>
          <p:cNvSpPr/>
          <p:nvPr/>
        </p:nvSpPr>
        <p:spPr>
          <a:xfrm>
            <a:off x="1907875" y="3730623"/>
            <a:ext cx="1170432" cy="237744"/>
          </a:xfrm>
          <a:prstGeom prst="roundRect">
            <a:avLst>
              <a:gd name="adj" fmla="val 15385"/>
            </a:avLst>
          </a:prstGeom>
          <a:solidFill>
            <a:srgbClr val="F4F6FA"/>
          </a:solidFill>
          <a:ln w="12700">
            <a:solidFill>
              <a:srgbClr val="CBD5E0"/>
            </a:solidFill>
            <a:prstDash val="solid"/>
          </a:ln>
        </p:spPr>
        <p:txBody>
          <a:bodyPr/>
          <a:lstStyle/>
          <a:p>
            <a:endParaRPr lang="es-AR" noProof="0"/>
          </a:p>
        </p:txBody>
      </p:sp>
      <p:sp>
        <p:nvSpPr>
          <p:cNvPr id="55" name="Shape 53"/>
          <p:cNvSpPr/>
          <p:nvPr/>
        </p:nvSpPr>
        <p:spPr>
          <a:xfrm>
            <a:off x="3169747" y="3730623"/>
            <a:ext cx="594360" cy="237744"/>
          </a:xfrm>
          <a:prstGeom prst="roundRect">
            <a:avLst>
              <a:gd name="adj" fmla="val 15385"/>
            </a:avLst>
          </a:prstGeom>
          <a:solidFill>
            <a:srgbClr val="F4F6FA"/>
          </a:solidFill>
          <a:ln w="12700">
            <a:solidFill>
              <a:srgbClr val="CBD5E0"/>
            </a:solidFill>
            <a:prstDash val="solid"/>
          </a:ln>
        </p:spPr>
        <p:txBody>
          <a:bodyPr/>
          <a:lstStyle/>
          <a:p>
            <a:endParaRPr lang="es-AR" noProof="0"/>
          </a:p>
        </p:txBody>
      </p:sp>
      <p:sp>
        <p:nvSpPr>
          <p:cNvPr id="56" name="Text 54"/>
          <p:cNvSpPr/>
          <p:nvPr/>
        </p:nvSpPr>
        <p:spPr>
          <a:xfrm>
            <a:off x="3599515" y="3730623"/>
            <a:ext cx="164592" cy="237744"/>
          </a:xfrm>
          <a:prstGeom prst="rect">
            <a:avLst/>
          </a:prstGeom>
          <a:noFill/>
          <a:ln/>
        </p:spPr>
        <p:txBody>
          <a:bodyPr wrap="square" rtlCol="0" anchor="ctr"/>
          <a:lstStyle/>
          <a:p>
            <a:pPr marL="0" indent="0">
              <a:buNone/>
            </a:pPr>
            <a:r>
              <a:rPr lang="es-AR" sz="700" noProof="0">
                <a:solidFill>
                  <a:srgbClr val="4A5568"/>
                </a:solidFill>
                <a:latin typeface="Montserrat" pitchFamily="34" charset="0"/>
                <a:ea typeface="Montserrat" pitchFamily="34" charset="-122"/>
                <a:cs typeface="Montserrat" pitchFamily="34" charset="-120"/>
              </a:rPr>
              <a:t>∨</a:t>
            </a:r>
            <a:endParaRPr lang="es-AR" sz="700" noProof="0"/>
          </a:p>
        </p:txBody>
      </p:sp>
      <p:sp>
        <p:nvSpPr>
          <p:cNvPr id="57" name="Text 55"/>
          <p:cNvSpPr/>
          <p:nvPr/>
        </p:nvSpPr>
        <p:spPr>
          <a:xfrm>
            <a:off x="3946987" y="3584319"/>
            <a:ext cx="109728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Otras Deducciones</a:t>
            </a:r>
            <a:endParaRPr lang="es-AR" sz="700" noProof="0"/>
          </a:p>
        </p:txBody>
      </p:sp>
      <p:sp>
        <p:nvSpPr>
          <p:cNvPr id="58" name="Text 56"/>
          <p:cNvSpPr/>
          <p:nvPr/>
        </p:nvSpPr>
        <p:spPr>
          <a:xfrm>
            <a:off x="5135707" y="3584319"/>
            <a:ext cx="640080" cy="155448"/>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Divisa</a:t>
            </a:r>
            <a:endParaRPr lang="es-AR" sz="700" noProof="0"/>
          </a:p>
        </p:txBody>
      </p:sp>
      <p:sp>
        <p:nvSpPr>
          <p:cNvPr id="59" name="Shape 57"/>
          <p:cNvSpPr/>
          <p:nvPr/>
        </p:nvSpPr>
        <p:spPr>
          <a:xfrm>
            <a:off x="3946987" y="3730623"/>
            <a:ext cx="1097280" cy="237744"/>
          </a:xfrm>
          <a:prstGeom prst="roundRect">
            <a:avLst>
              <a:gd name="adj" fmla="val 15385"/>
            </a:avLst>
          </a:prstGeom>
          <a:solidFill>
            <a:srgbClr val="F4F6FA"/>
          </a:solidFill>
          <a:ln w="12700">
            <a:solidFill>
              <a:srgbClr val="CBD5E0"/>
            </a:solidFill>
            <a:prstDash val="solid"/>
          </a:ln>
        </p:spPr>
        <p:txBody>
          <a:bodyPr/>
          <a:lstStyle/>
          <a:p>
            <a:endParaRPr lang="es-AR" noProof="0"/>
          </a:p>
        </p:txBody>
      </p:sp>
      <p:sp>
        <p:nvSpPr>
          <p:cNvPr id="60" name="Shape 58"/>
          <p:cNvSpPr/>
          <p:nvPr/>
        </p:nvSpPr>
        <p:spPr>
          <a:xfrm>
            <a:off x="5135707" y="3730623"/>
            <a:ext cx="594360" cy="237744"/>
          </a:xfrm>
          <a:prstGeom prst="roundRect">
            <a:avLst>
              <a:gd name="adj" fmla="val 15385"/>
            </a:avLst>
          </a:prstGeom>
          <a:solidFill>
            <a:srgbClr val="F4F6FA"/>
          </a:solidFill>
          <a:ln w="12700">
            <a:solidFill>
              <a:srgbClr val="CBD5E0"/>
            </a:solidFill>
            <a:prstDash val="solid"/>
          </a:ln>
        </p:spPr>
        <p:txBody>
          <a:bodyPr/>
          <a:lstStyle/>
          <a:p>
            <a:endParaRPr lang="es-AR" noProof="0"/>
          </a:p>
        </p:txBody>
      </p:sp>
      <p:sp>
        <p:nvSpPr>
          <p:cNvPr id="61" name="Text 59"/>
          <p:cNvSpPr/>
          <p:nvPr/>
        </p:nvSpPr>
        <p:spPr>
          <a:xfrm>
            <a:off x="5574619" y="3730623"/>
            <a:ext cx="164592" cy="237744"/>
          </a:xfrm>
          <a:prstGeom prst="rect">
            <a:avLst/>
          </a:prstGeom>
          <a:noFill/>
          <a:ln/>
        </p:spPr>
        <p:txBody>
          <a:bodyPr wrap="square" rtlCol="0" anchor="ctr"/>
          <a:lstStyle/>
          <a:p>
            <a:pPr marL="0" indent="0">
              <a:buNone/>
            </a:pPr>
            <a:r>
              <a:rPr lang="es-AR" sz="700" noProof="0">
                <a:solidFill>
                  <a:srgbClr val="4A5568"/>
                </a:solidFill>
                <a:latin typeface="Montserrat" pitchFamily="34" charset="0"/>
                <a:ea typeface="Montserrat" pitchFamily="34" charset="-122"/>
                <a:cs typeface="Montserrat" pitchFamily="34" charset="-120"/>
              </a:rPr>
              <a:t>∨</a:t>
            </a:r>
            <a:endParaRPr lang="es-AR" sz="700" noProof="0"/>
          </a:p>
        </p:txBody>
      </p:sp>
      <p:sp>
        <p:nvSpPr>
          <p:cNvPr id="62" name="Shape 60"/>
          <p:cNvSpPr/>
          <p:nvPr/>
        </p:nvSpPr>
        <p:spPr>
          <a:xfrm>
            <a:off x="197947" y="4078095"/>
            <a:ext cx="7498080" cy="0"/>
          </a:xfrm>
          <a:prstGeom prst="line">
            <a:avLst/>
          </a:prstGeom>
          <a:noFill/>
          <a:ln w="6350">
            <a:solidFill>
              <a:srgbClr val="CBD5E0"/>
            </a:solidFill>
            <a:prstDash val="solid"/>
          </a:ln>
        </p:spPr>
        <p:txBody>
          <a:bodyPr/>
          <a:lstStyle/>
          <a:p>
            <a:endParaRPr lang="es-AR" noProof="0"/>
          </a:p>
        </p:txBody>
      </p:sp>
      <p:sp>
        <p:nvSpPr>
          <p:cNvPr id="63" name="Shape 61"/>
          <p:cNvSpPr/>
          <p:nvPr/>
        </p:nvSpPr>
        <p:spPr>
          <a:xfrm>
            <a:off x="225379" y="4766181"/>
            <a:ext cx="182880" cy="182880"/>
          </a:xfrm>
          <a:prstGeom prst="ellipse">
            <a:avLst/>
          </a:prstGeom>
          <a:solidFill>
            <a:srgbClr val="FFC107"/>
          </a:solidFill>
          <a:ln w="12700">
            <a:solidFill>
              <a:srgbClr val="FFC107"/>
            </a:solidFill>
            <a:prstDash val="solid"/>
          </a:ln>
        </p:spPr>
        <p:txBody>
          <a:bodyPr/>
          <a:lstStyle/>
          <a:p>
            <a:endParaRPr lang="es-AR" noProof="0"/>
          </a:p>
        </p:txBody>
      </p:sp>
      <p:sp>
        <p:nvSpPr>
          <p:cNvPr id="64" name="Text 62"/>
          <p:cNvSpPr/>
          <p:nvPr/>
        </p:nvSpPr>
        <p:spPr>
          <a:xfrm>
            <a:off x="225379" y="4782183"/>
            <a:ext cx="182880" cy="182880"/>
          </a:xfrm>
          <a:prstGeom prst="rect">
            <a:avLst/>
          </a:prstGeom>
          <a:noFill/>
          <a:ln/>
        </p:spPr>
        <p:txBody>
          <a:bodyPr wrap="square" lIns="0" tIns="0" rIns="0" bIns="0" rtlCol="0" anchor="ctr"/>
          <a:lstStyle/>
          <a:p>
            <a:pPr marL="0" indent="0" algn="ctr">
              <a:buNone/>
            </a:pPr>
            <a:r>
              <a:rPr lang="es-AR" sz="700" b="1" dirty="0">
                <a:solidFill>
                  <a:srgbClr val="1A2B4A"/>
                </a:solidFill>
                <a:latin typeface="Montserrat" pitchFamily="34" charset="0"/>
              </a:rPr>
              <a:t>3</a:t>
            </a:r>
            <a:endParaRPr lang="es-AR" sz="700" noProof="0" dirty="0"/>
          </a:p>
        </p:txBody>
      </p:sp>
      <p:sp>
        <p:nvSpPr>
          <p:cNvPr id="65" name="Text 63"/>
          <p:cNvSpPr/>
          <p:nvPr/>
        </p:nvSpPr>
        <p:spPr>
          <a:xfrm>
            <a:off x="426547" y="4169535"/>
            <a:ext cx="128016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 Descripción</a:t>
            </a:r>
            <a:endParaRPr lang="es-AR" sz="700" noProof="0"/>
          </a:p>
        </p:txBody>
      </p:sp>
      <p:sp>
        <p:nvSpPr>
          <p:cNvPr id="66" name="Shape 64"/>
          <p:cNvSpPr/>
          <p:nvPr/>
        </p:nvSpPr>
        <p:spPr>
          <a:xfrm>
            <a:off x="426547" y="4324983"/>
            <a:ext cx="1417320" cy="640080"/>
          </a:xfrm>
          <a:prstGeom prst="roundRect">
            <a:avLst>
              <a:gd name="adj" fmla="val 7143"/>
            </a:avLst>
          </a:prstGeom>
          <a:solidFill>
            <a:srgbClr val="FFFFFF"/>
          </a:solidFill>
          <a:ln w="13970">
            <a:solidFill>
              <a:srgbClr val="F5C400"/>
            </a:solidFill>
            <a:prstDash val="solid"/>
          </a:ln>
        </p:spPr>
        <p:txBody>
          <a:bodyPr/>
          <a:lstStyle/>
          <a:p>
            <a:endParaRPr lang="es-AR" noProof="0"/>
          </a:p>
        </p:txBody>
      </p:sp>
      <p:sp>
        <p:nvSpPr>
          <p:cNvPr id="67" name="Text 65"/>
          <p:cNvSpPr/>
          <p:nvPr/>
        </p:nvSpPr>
        <p:spPr>
          <a:xfrm>
            <a:off x="1935307" y="4169535"/>
            <a:ext cx="1371600" cy="25603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Asignaciones del trabajador</a:t>
            </a:r>
            <a:endParaRPr lang="es-AR" sz="700" noProof="0"/>
          </a:p>
        </p:txBody>
      </p:sp>
      <p:sp>
        <p:nvSpPr>
          <p:cNvPr id="68" name="Shape 66"/>
          <p:cNvSpPr/>
          <p:nvPr/>
        </p:nvSpPr>
        <p:spPr>
          <a:xfrm>
            <a:off x="1935307" y="4416423"/>
            <a:ext cx="1417320" cy="292608"/>
          </a:xfrm>
          <a:prstGeom prst="roundRect">
            <a:avLst>
              <a:gd name="adj" fmla="val 12500"/>
            </a:avLst>
          </a:prstGeom>
          <a:solidFill>
            <a:srgbClr val="F4F6FA"/>
          </a:solidFill>
          <a:ln w="12700">
            <a:solidFill>
              <a:srgbClr val="CBD5E0"/>
            </a:solidFill>
            <a:prstDash val="solid"/>
          </a:ln>
        </p:spPr>
        <p:txBody>
          <a:bodyPr/>
          <a:lstStyle/>
          <a:p>
            <a:endParaRPr lang="es-AR" noProof="0"/>
          </a:p>
        </p:txBody>
      </p:sp>
      <p:sp>
        <p:nvSpPr>
          <p:cNvPr id="69" name="Text 67"/>
          <p:cNvSpPr/>
          <p:nvPr/>
        </p:nvSpPr>
        <p:spPr>
          <a:xfrm>
            <a:off x="1999315" y="4416423"/>
            <a:ext cx="1325880" cy="292608"/>
          </a:xfrm>
          <a:prstGeom prst="rect">
            <a:avLst/>
          </a:prstGeom>
          <a:noFill/>
          <a:ln/>
        </p:spPr>
        <p:txBody>
          <a:bodyPr wrap="square" rtlCol="0" anchor="ctr"/>
          <a:lstStyle/>
          <a:p>
            <a:pPr marL="0" indent="0">
              <a:buNone/>
            </a:pPr>
            <a:r>
              <a:rPr lang="es-AR" sz="700" noProof="0">
                <a:solidFill>
                  <a:srgbClr val="4A5568"/>
                </a:solidFill>
                <a:latin typeface="Montserrat" pitchFamily="34" charset="0"/>
                <a:ea typeface="Montserrat" pitchFamily="34" charset="-122"/>
                <a:cs typeface="Montserrat" pitchFamily="34" charset="-120"/>
              </a:rPr>
              <a:t>No hay trabajadores disp.</a:t>
            </a:r>
            <a:endParaRPr lang="es-AR" sz="700" noProof="0"/>
          </a:p>
        </p:txBody>
      </p:sp>
      <p:sp>
        <p:nvSpPr>
          <p:cNvPr id="70" name="Shape 68"/>
          <p:cNvSpPr/>
          <p:nvPr/>
        </p:nvSpPr>
        <p:spPr>
          <a:xfrm>
            <a:off x="3334339" y="4443855"/>
            <a:ext cx="201168" cy="201168"/>
          </a:xfrm>
          <a:prstGeom prst="ellipse">
            <a:avLst/>
          </a:prstGeom>
          <a:solidFill>
            <a:srgbClr val="F4F6FA"/>
          </a:solidFill>
          <a:ln w="12700">
            <a:solidFill>
              <a:srgbClr val="CBD5E0"/>
            </a:solidFill>
            <a:prstDash val="solid"/>
          </a:ln>
        </p:spPr>
        <p:txBody>
          <a:bodyPr/>
          <a:lstStyle/>
          <a:p>
            <a:endParaRPr lang="es-AR" noProof="0"/>
          </a:p>
        </p:txBody>
      </p:sp>
      <p:sp>
        <p:nvSpPr>
          <p:cNvPr id="71" name="Text 69"/>
          <p:cNvSpPr/>
          <p:nvPr/>
        </p:nvSpPr>
        <p:spPr>
          <a:xfrm>
            <a:off x="3334339" y="4443855"/>
            <a:ext cx="201168" cy="201168"/>
          </a:xfrm>
          <a:prstGeom prst="rect">
            <a:avLst/>
          </a:prstGeom>
          <a:noFill/>
          <a:ln/>
        </p:spPr>
        <p:txBody>
          <a:bodyPr wrap="square" rtlCol="0" anchor="ctr"/>
          <a:lstStyle/>
          <a:p>
            <a:pPr marL="0" indent="0" algn="ctr">
              <a:buNone/>
            </a:pPr>
            <a:r>
              <a:rPr lang="es-AR" sz="700" noProof="0">
                <a:solidFill>
                  <a:srgbClr val="4A5568"/>
                </a:solidFill>
                <a:latin typeface="Montserrat" pitchFamily="34" charset="0"/>
                <a:ea typeface="Montserrat" pitchFamily="34" charset="-122"/>
                <a:cs typeface="Montserrat" pitchFamily="34" charset="-120"/>
              </a:rPr>
              <a:t>🔍</a:t>
            </a:r>
            <a:endParaRPr lang="es-AR" sz="700" noProof="0"/>
          </a:p>
        </p:txBody>
      </p:sp>
      <p:sp>
        <p:nvSpPr>
          <p:cNvPr id="72" name="Shape 70"/>
          <p:cNvSpPr/>
          <p:nvPr/>
        </p:nvSpPr>
        <p:spPr>
          <a:xfrm>
            <a:off x="3626947" y="4169535"/>
            <a:ext cx="182880" cy="182880"/>
          </a:xfrm>
          <a:prstGeom prst="ellipse">
            <a:avLst/>
          </a:prstGeom>
          <a:solidFill>
            <a:srgbClr val="FFC107"/>
          </a:solidFill>
          <a:ln w="12700">
            <a:solidFill>
              <a:srgbClr val="FFC107"/>
            </a:solidFill>
            <a:prstDash val="solid"/>
          </a:ln>
        </p:spPr>
        <p:txBody>
          <a:bodyPr/>
          <a:lstStyle/>
          <a:p>
            <a:endParaRPr lang="es-AR" noProof="0"/>
          </a:p>
        </p:txBody>
      </p:sp>
      <p:sp>
        <p:nvSpPr>
          <p:cNvPr id="73" name="Text 71"/>
          <p:cNvSpPr/>
          <p:nvPr/>
        </p:nvSpPr>
        <p:spPr>
          <a:xfrm>
            <a:off x="3626947" y="4169535"/>
            <a:ext cx="182880" cy="182880"/>
          </a:xfrm>
          <a:prstGeom prst="rect">
            <a:avLst/>
          </a:prstGeom>
          <a:noFill/>
          <a:ln/>
        </p:spPr>
        <p:txBody>
          <a:bodyPr wrap="square" lIns="0" tIns="0" rIns="0" bIns="0" rtlCol="0" anchor="ctr"/>
          <a:lstStyle/>
          <a:p>
            <a:pPr marL="0" indent="0" algn="ctr">
              <a:buNone/>
            </a:pPr>
            <a:r>
              <a:rPr lang="es-AR" sz="700" b="1" noProof="0" dirty="0">
                <a:latin typeface="Montserrat" panose="00000500000000000000" pitchFamily="2" charset="0"/>
              </a:rPr>
              <a:t>4</a:t>
            </a:r>
          </a:p>
        </p:txBody>
      </p:sp>
      <p:sp>
        <p:nvSpPr>
          <p:cNvPr id="74" name="Text 72"/>
          <p:cNvSpPr/>
          <p:nvPr/>
        </p:nvSpPr>
        <p:spPr>
          <a:xfrm>
            <a:off x="3855547" y="4169535"/>
            <a:ext cx="128016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Tasa</a:t>
            </a:r>
            <a:endParaRPr lang="es-AR" sz="700" noProof="0"/>
          </a:p>
        </p:txBody>
      </p:sp>
      <p:sp>
        <p:nvSpPr>
          <p:cNvPr id="75" name="Shape 73"/>
          <p:cNvSpPr/>
          <p:nvPr/>
        </p:nvSpPr>
        <p:spPr>
          <a:xfrm>
            <a:off x="3855547" y="4324983"/>
            <a:ext cx="1463040" cy="292608"/>
          </a:xfrm>
          <a:prstGeom prst="roundRect">
            <a:avLst>
              <a:gd name="adj" fmla="val 15625"/>
            </a:avLst>
          </a:prstGeom>
          <a:solidFill>
            <a:srgbClr val="FFFBE6"/>
          </a:solidFill>
          <a:ln w="13970">
            <a:solidFill>
              <a:srgbClr val="F5C400"/>
            </a:solidFill>
            <a:prstDash val="solid"/>
          </a:ln>
        </p:spPr>
        <p:txBody>
          <a:bodyPr/>
          <a:lstStyle/>
          <a:p>
            <a:endParaRPr lang="es-AR" noProof="0"/>
          </a:p>
        </p:txBody>
      </p:sp>
      <p:sp>
        <p:nvSpPr>
          <p:cNvPr id="76" name="Text 74"/>
          <p:cNvSpPr/>
          <p:nvPr/>
        </p:nvSpPr>
        <p:spPr>
          <a:xfrm>
            <a:off x="3919555" y="4324983"/>
            <a:ext cx="1325880" cy="292608"/>
          </a:xfrm>
          <a:prstGeom prst="rect">
            <a:avLst/>
          </a:prstGeom>
          <a:noFill/>
          <a:ln/>
        </p:spPr>
        <p:txBody>
          <a:bodyPr wrap="square" rtlCol="0" anchor="ctr"/>
          <a:lstStyle/>
          <a:p>
            <a:pPr marL="0" indent="0">
              <a:buNone/>
            </a:pPr>
            <a:r>
              <a:rPr lang="es-AR" sz="750" noProof="0">
                <a:solidFill>
                  <a:srgbClr val="4A5568"/>
                </a:solidFill>
                <a:latin typeface="Montserrat" pitchFamily="34" charset="0"/>
                <a:ea typeface="Montserrat" pitchFamily="34" charset="-122"/>
                <a:cs typeface="Montserrat" pitchFamily="34" charset="-120"/>
              </a:rPr>
              <a:t>Seleccionar opción  ∨</a:t>
            </a:r>
            <a:endParaRPr lang="es-AR" sz="750" noProof="0"/>
          </a:p>
        </p:txBody>
      </p:sp>
      <p:sp>
        <p:nvSpPr>
          <p:cNvPr id="77" name="Shape 75"/>
          <p:cNvSpPr/>
          <p:nvPr/>
        </p:nvSpPr>
        <p:spPr>
          <a:xfrm>
            <a:off x="5346019" y="4352415"/>
            <a:ext cx="201168" cy="201168"/>
          </a:xfrm>
          <a:prstGeom prst="ellipse">
            <a:avLst/>
          </a:prstGeom>
          <a:solidFill>
            <a:srgbClr val="F4F6FA"/>
          </a:solidFill>
          <a:ln w="12700">
            <a:solidFill>
              <a:srgbClr val="CBD5E0"/>
            </a:solidFill>
            <a:prstDash val="solid"/>
          </a:ln>
        </p:spPr>
        <p:txBody>
          <a:bodyPr/>
          <a:lstStyle/>
          <a:p>
            <a:endParaRPr lang="es-AR" noProof="0"/>
          </a:p>
        </p:txBody>
      </p:sp>
      <p:sp>
        <p:nvSpPr>
          <p:cNvPr id="78" name="Text 76"/>
          <p:cNvSpPr/>
          <p:nvPr/>
        </p:nvSpPr>
        <p:spPr>
          <a:xfrm>
            <a:off x="5346019" y="4352415"/>
            <a:ext cx="201168" cy="201168"/>
          </a:xfrm>
          <a:prstGeom prst="rect">
            <a:avLst/>
          </a:prstGeom>
          <a:noFill/>
          <a:ln/>
        </p:spPr>
        <p:txBody>
          <a:bodyPr wrap="square" rtlCol="0" anchor="ctr"/>
          <a:lstStyle/>
          <a:p>
            <a:pPr marL="0" indent="0" algn="ctr">
              <a:buNone/>
            </a:pPr>
            <a:r>
              <a:rPr lang="es-AR" sz="700" noProof="0">
                <a:solidFill>
                  <a:srgbClr val="4A5568"/>
                </a:solidFill>
                <a:latin typeface="Montserrat" pitchFamily="34" charset="0"/>
                <a:ea typeface="Montserrat" pitchFamily="34" charset="-122"/>
                <a:cs typeface="Montserrat" pitchFamily="34" charset="-120"/>
              </a:rPr>
              <a:t>🔍</a:t>
            </a:r>
            <a:endParaRPr lang="es-AR" sz="700" noProof="0"/>
          </a:p>
        </p:txBody>
      </p:sp>
      <p:sp>
        <p:nvSpPr>
          <p:cNvPr id="79" name="Text 77"/>
          <p:cNvSpPr/>
          <p:nvPr/>
        </p:nvSpPr>
        <p:spPr>
          <a:xfrm>
            <a:off x="3855547" y="4663311"/>
            <a:ext cx="1463040" cy="182880"/>
          </a:xfrm>
          <a:prstGeom prst="rect">
            <a:avLst/>
          </a:prstGeom>
          <a:noFill/>
          <a:ln/>
        </p:spPr>
        <p:txBody>
          <a:bodyPr wrap="square" rtlCol="0" anchor="ctr"/>
          <a:lstStyle/>
          <a:p>
            <a:pPr marL="0" indent="0">
              <a:buNone/>
            </a:pPr>
            <a:r>
              <a:rPr lang="es-AR" sz="750" noProof="0">
                <a:solidFill>
                  <a:srgbClr val="0563C1"/>
                </a:solidFill>
                <a:latin typeface="Montserrat" pitchFamily="34" charset="0"/>
                <a:ea typeface="Montserrat" pitchFamily="34" charset="-122"/>
                <a:cs typeface="Montserrat" pitchFamily="34" charset="-120"/>
              </a:rPr>
              <a:t>Ver detalles</a:t>
            </a:r>
            <a:endParaRPr lang="es-AR" sz="750" noProof="0"/>
          </a:p>
        </p:txBody>
      </p:sp>
      <p:sp>
        <p:nvSpPr>
          <p:cNvPr id="80" name="Text 78"/>
          <p:cNvSpPr/>
          <p:nvPr/>
        </p:nvSpPr>
        <p:spPr>
          <a:xfrm>
            <a:off x="5656915" y="4169535"/>
            <a:ext cx="82296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Precio</a:t>
            </a:r>
            <a:endParaRPr lang="es-AR" sz="700" noProof="0"/>
          </a:p>
        </p:txBody>
      </p:sp>
      <p:sp>
        <p:nvSpPr>
          <p:cNvPr id="81" name="Shape 79"/>
          <p:cNvSpPr/>
          <p:nvPr/>
        </p:nvSpPr>
        <p:spPr>
          <a:xfrm>
            <a:off x="5656915" y="4324983"/>
            <a:ext cx="822960" cy="292608"/>
          </a:xfrm>
          <a:prstGeom prst="roundRect">
            <a:avLst>
              <a:gd name="adj" fmla="val 12500"/>
            </a:avLst>
          </a:prstGeom>
          <a:solidFill>
            <a:srgbClr val="F4F6FA"/>
          </a:solidFill>
          <a:ln w="12700">
            <a:solidFill>
              <a:srgbClr val="CBD5E0"/>
            </a:solidFill>
            <a:prstDash val="solid"/>
          </a:ln>
        </p:spPr>
        <p:txBody>
          <a:bodyPr/>
          <a:lstStyle/>
          <a:p>
            <a:endParaRPr lang="es-AR" noProof="0"/>
          </a:p>
        </p:txBody>
      </p:sp>
      <p:sp>
        <p:nvSpPr>
          <p:cNvPr id="82" name="Shape 80"/>
          <p:cNvSpPr/>
          <p:nvPr/>
        </p:nvSpPr>
        <p:spPr>
          <a:xfrm>
            <a:off x="6598747" y="4169535"/>
            <a:ext cx="182880" cy="182880"/>
          </a:xfrm>
          <a:prstGeom prst="ellipse">
            <a:avLst/>
          </a:prstGeom>
          <a:solidFill>
            <a:srgbClr val="FFC107"/>
          </a:solidFill>
          <a:ln w="12700">
            <a:solidFill>
              <a:srgbClr val="FFC107"/>
            </a:solidFill>
            <a:prstDash val="solid"/>
          </a:ln>
        </p:spPr>
        <p:txBody>
          <a:bodyPr/>
          <a:lstStyle/>
          <a:p>
            <a:endParaRPr lang="es-AR" noProof="0"/>
          </a:p>
        </p:txBody>
      </p:sp>
      <p:sp>
        <p:nvSpPr>
          <p:cNvPr id="83" name="Text 81"/>
          <p:cNvSpPr/>
          <p:nvPr/>
        </p:nvSpPr>
        <p:spPr>
          <a:xfrm>
            <a:off x="6598747" y="4169535"/>
            <a:ext cx="182880" cy="182880"/>
          </a:xfrm>
          <a:prstGeom prst="rect">
            <a:avLst/>
          </a:prstGeom>
          <a:noFill/>
          <a:ln/>
        </p:spPr>
        <p:txBody>
          <a:bodyPr wrap="square" lIns="0" tIns="0" rIns="0" bIns="0" rtlCol="0" anchor="ctr"/>
          <a:lstStyle/>
          <a:p>
            <a:pPr marL="0" indent="0" algn="ctr">
              <a:buNone/>
            </a:pPr>
            <a:r>
              <a:rPr lang="es-AR" sz="700" b="1" noProof="0" dirty="0">
                <a:latin typeface="Montserrat" panose="00000500000000000000" pitchFamily="2" charset="0"/>
              </a:rPr>
              <a:t>5</a:t>
            </a:r>
          </a:p>
        </p:txBody>
      </p:sp>
      <p:sp>
        <p:nvSpPr>
          <p:cNvPr id="84" name="Text 82"/>
          <p:cNvSpPr/>
          <p:nvPr/>
        </p:nvSpPr>
        <p:spPr>
          <a:xfrm>
            <a:off x="6827347" y="4169535"/>
            <a:ext cx="73152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Cantidad</a:t>
            </a:r>
            <a:endParaRPr lang="es-AR" sz="700" noProof="0"/>
          </a:p>
        </p:txBody>
      </p:sp>
      <p:sp>
        <p:nvSpPr>
          <p:cNvPr id="85" name="Shape 83"/>
          <p:cNvSpPr/>
          <p:nvPr/>
        </p:nvSpPr>
        <p:spPr>
          <a:xfrm>
            <a:off x="6827347" y="4324983"/>
            <a:ext cx="502920" cy="292608"/>
          </a:xfrm>
          <a:prstGeom prst="roundRect">
            <a:avLst>
              <a:gd name="adj" fmla="val 12500"/>
            </a:avLst>
          </a:prstGeom>
          <a:solidFill>
            <a:srgbClr val="FFFBE6"/>
          </a:solidFill>
          <a:ln w="13970">
            <a:solidFill>
              <a:srgbClr val="F5C400"/>
            </a:solidFill>
            <a:prstDash val="solid"/>
          </a:ln>
        </p:spPr>
        <p:txBody>
          <a:bodyPr/>
          <a:lstStyle/>
          <a:p>
            <a:endParaRPr lang="es-AR" noProof="0"/>
          </a:p>
        </p:txBody>
      </p:sp>
      <p:sp>
        <p:nvSpPr>
          <p:cNvPr id="86" name="Text 84"/>
          <p:cNvSpPr/>
          <p:nvPr/>
        </p:nvSpPr>
        <p:spPr>
          <a:xfrm>
            <a:off x="7375987" y="4169535"/>
            <a:ext cx="457200" cy="164592"/>
          </a:xfrm>
          <a:prstGeom prst="rect">
            <a:avLst/>
          </a:prstGeom>
          <a:noFill/>
          <a:ln/>
        </p:spPr>
        <p:txBody>
          <a:bodyPr wrap="square" rtlCol="0" anchor="ctr"/>
          <a:lstStyle/>
          <a:p>
            <a:pPr marL="0" indent="0">
              <a:buNone/>
            </a:pPr>
            <a:r>
              <a:rPr lang="es-AR" sz="700" noProof="0">
                <a:solidFill>
                  <a:srgbClr val="718096"/>
                </a:solidFill>
                <a:latin typeface="Montserrat" pitchFamily="34" charset="0"/>
                <a:ea typeface="Montserrat" pitchFamily="34" charset="-122"/>
                <a:cs typeface="Montserrat" pitchFamily="34" charset="-120"/>
              </a:rPr>
              <a:t>UDM</a:t>
            </a:r>
            <a:endParaRPr lang="es-AR" sz="700" noProof="0"/>
          </a:p>
        </p:txBody>
      </p:sp>
      <p:sp>
        <p:nvSpPr>
          <p:cNvPr id="87" name="Shape 85"/>
          <p:cNvSpPr/>
          <p:nvPr/>
        </p:nvSpPr>
        <p:spPr>
          <a:xfrm>
            <a:off x="7375987" y="4324983"/>
            <a:ext cx="411480" cy="292608"/>
          </a:xfrm>
          <a:prstGeom prst="roundRect">
            <a:avLst>
              <a:gd name="adj" fmla="val 12500"/>
            </a:avLst>
          </a:prstGeom>
          <a:solidFill>
            <a:srgbClr val="F4F6FA"/>
          </a:solidFill>
          <a:ln w="12700">
            <a:solidFill>
              <a:srgbClr val="CBD5E0"/>
            </a:solidFill>
            <a:prstDash val="solid"/>
          </a:ln>
        </p:spPr>
        <p:txBody>
          <a:bodyPr/>
          <a:lstStyle/>
          <a:p>
            <a:endParaRPr lang="es-AR" noProof="0"/>
          </a:p>
        </p:txBody>
      </p:sp>
      <p:sp>
        <p:nvSpPr>
          <p:cNvPr id="88" name="Text 86"/>
          <p:cNvSpPr/>
          <p:nvPr/>
        </p:nvSpPr>
        <p:spPr>
          <a:xfrm>
            <a:off x="7696027" y="4324983"/>
            <a:ext cx="137160" cy="292608"/>
          </a:xfrm>
          <a:prstGeom prst="rect">
            <a:avLst/>
          </a:prstGeom>
          <a:noFill/>
          <a:ln/>
        </p:spPr>
        <p:txBody>
          <a:bodyPr wrap="square" rtlCol="0" anchor="ctr"/>
          <a:lstStyle/>
          <a:p>
            <a:pPr marL="0" indent="0">
              <a:buNone/>
            </a:pPr>
            <a:endParaRPr lang="es-AR" sz="700" noProof="0"/>
          </a:p>
        </p:txBody>
      </p:sp>
      <p:sp>
        <p:nvSpPr>
          <p:cNvPr id="89" name="Text 87"/>
          <p:cNvSpPr/>
          <p:nvPr/>
        </p:nvSpPr>
        <p:spPr>
          <a:xfrm>
            <a:off x="7796611" y="4406460"/>
            <a:ext cx="685800" cy="155448"/>
          </a:xfrm>
          <a:prstGeom prst="rect">
            <a:avLst/>
          </a:prstGeom>
          <a:noFill/>
          <a:ln/>
        </p:spPr>
        <p:txBody>
          <a:bodyPr wrap="square" rtlCol="0" anchor="ctr"/>
          <a:lstStyle/>
          <a:p>
            <a:pPr marL="0" indent="0">
              <a:buNone/>
            </a:pPr>
            <a:r>
              <a:rPr lang="es-AR" sz="800" b="1" noProof="0">
                <a:solidFill>
                  <a:srgbClr val="1A2B4A"/>
                </a:solidFill>
                <a:latin typeface="Montserrat" pitchFamily="34" charset="0"/>
                <a:ea typeface="Montserrat" pitchFamily="34" charset="-122"/>
                <a:cs typeface="Montserrat" pitchFamily="34" charset="-120"/>
              </a:rPr>
              <a:t>0,00 COP</a:t>
            </a:r>
            <a:endParaRPr lang="es-AR" sz="800" noProof="0"/>
          </a:p>
        </p:txBody>
      </p:sp>
      <p:sp>
        <p:nvSpPr>
          <p:cNvPr id="90" name="Text 88"/>
          <p:cNvSpPr/>
          <p:nvPr/>
        </p:nvSpPr>
        <p:spPr>
          <a:xfrm>
            <a:off x="197947" y="5056503"/>
            <a:ext cx="2286000" cy="201168"/>
          </a:xfrm>
          <a:prstGeom prst="rect">
            <a:avLst/>
          </a:prstGeom>
          <a:noFill/>
          <a:ln/>
        </p:spPr>
        <p:txBody>
          <a:bodyPr wrap="square" rtlCol="0" anchor="ctr"/>
          <a:lstStyle/>
          <a:p>
            <a:pPr marL="0" indent="0">
              <a:buNone/>
            </a:pPr>
            <a:r>
              <a:rPr lang="es-AR" sz="800" noProof="0">
                <a:solidFill>
                  <a:srgbClr val="0563C1"/>
                </a:solidFill>
                <a:latin typeface="Montserrat" pitchFamily="34" charset="0"/>
                <a:ea typeface="Montserrat" pitchFamily="34" charset="-122"/>
                <a:cs typeface="Montserrat" pitchFamily="34" charset="-120"/>
              </a:rPr>
              <a:t>+ Agregar línea de detalle</a:t>
            </a:r>
            <a:endParaRPr lang="es-AR" sz="800" noProof="0"/>
          </a:p>
        </p:txBody>
      </p:sp>
      <p:sp>
        <p:nvSpPr>
          <p:cNvPr id="91" name="Shape 89"/>
          <p:cNvSpPr/>
          <p:nvPr/>
        </p:nvSpPr>
        <p:spPr>
          <a:xfrm>
            <a:off x="167294" y="5266816"/>
            <a:ext cx="7818120" cy="1490471"/>
          </a:xfrm>
          <a:prstGeom prst="roundRect">
            <a:avLst>
              <a:gd name="adj" fmla="val 18750"/>
            </a:avLst>
          </a:prstGeom>
          <a:solidFill>
            <a:schemeClr val="accent1">
              <a:lumMod val="20000"/>
              <a:lumOff val="80000"/>
            </a:schemeClr>
          </a:solidFill>
          <a:ln w="9525">
            <a:solidFill>
              <a:schemeClr val="accent4">
                <a:lumMod val="60000"/>
                <a:lumOff val="40000"/>
              </a:schemeClr>
            </a:solidFill>
            <a:prstDash val="solid"/>
          </a:ln>
        </p:spPr>
        <p:txBody>
          <a:bodyPr/>
          <a:lstStyle/>
          <a:p>
            <a:endParaRPr lang="es-AR" noProof="0"/>
          </a:p>
        </p:txBody>
      </p:sp>
      <p:sp>
        <p:nvSpPr>
          <p:cNvPr id="92" name="Text 90"/>
          <p:cNvSpPr/>
          <p:nvPr/>
        </p:nvSpPr>
        <p:spPr>
          <a:xfrm>
            <a:off x="237744" y="5280530"/>
            <a:ext cx="7589520" cy="292608"/>
          </a:xfrm>
          <a:prstGeom prst="rect">
            <a:avLst/>
          </a:prstGeom>
          <a:noFill/>
          <a:ln/>
        </p:spPr>
        <p:txBody>
          <a:bodyPr wrap="square" rtlCol="0" anchor="ctr"/>
          <a:lstStyle/>
          <a:p>
            <a:pPr marL="0" indent="0">
              <a:buNone/>
            </a:pPr>
            <a:r>
              <a:rPr lang="es-AR" sz="850" b="1" noProof="0" dirty="0">
                <a:solidFill>
                  <a:schemeClr val="bg2">
                    <a:lumMod val="25000"/>
                  </a:schemeClr>
                </a:solidFill>
                <a:latin typeface="Montserrat" pitchFamily="34" charset="0"/>
                <a:ea typeface="Montserrat" pitchFamily="34" charset="-122"/>
                <a:cs typeface="Montserrat" pitchFamily="34" charset="-120"/>
              </a:rPr>
              <a:t>ℹ  Nota: Los campos marcados con * son obligatorios.</a:t>
            </a:r>
            <a:endParaRPr lang="es-AR" sz="850" b="1" noProof="0" dirty="0">
              <a:solidFill>
                <a:schemeClr val="bg2">
                  <a:lumMod val="25000"/>
                </a:schemeClr>
              </a:solidFill>
            </a:endParaRPr>
          </a:p>
        </p:txBody>
      </p:sp>
      <p:sp>
        <p:nvSpPr>
          <p:cNvPr id="93" name="Shape 91"/>
          <p:cNvSpPr/>
          <p:nvPr/>
        </p:nvSpPr>
        <p:spPr>
          <a:xfrm>
            <a:off x="8564707" y="1090293"/>
            <a:ext cx="3611880" cy="5298947"/>
          </a:xfrm>
          <a:prstGeom prst="rect">
            <a:avLst/>
          </a:prstGeom>
          <a:solidFill>
            <a:schemeClr val="tx1"/>
          </a:solidFill>
          <a:ln w="12700">
            <a:solidFill>
              <a:srgbClr val="1A2B4A"/>
            </a:solidFill>
            <a:prstDash val="solid"/>
          </a:ln>
        </p:spPr>
        <p:txBody>
          <a:bodyPr/>
          <a:lstStyle/>
          <a:p>
            <a:endParaRPr lang="es-AR" noProof="0" dirty="0"/>
          </a:p>
        </p:txBody>
      </p:sp>
      <p:sp>
        <p:nvSpPr>
          <p:cNvPr id="94" name="Text 92"/>
          <p:cNvSpPr/>
          <p:nvPr/>
        </p:nvSpPr>
        <p:spPr>
          <a:xfrm>
            <a:off x="8622792" y="1179447"/>
            <a:ext cx="3611880" cy="365760"/>
          </a:xfrm>
          <a:prstGeom prst="rect">
            <a:avLst/>
          </a:prstGeom>
          <a:noFill/>
          <a:ln/>
        </p:spPr>
        <p:txBody>
          <a:bodyPr wrap="square" lIns="0" tIns="1524" rIns="0" bIns="0" rtlCol="0" anchor="ctr"/>
          <a:lstStyle/>
          <a:p>
            <a:pPr marL="0" indent="0">
              <a:buNone/>
            </a:pPr>
            <a:r>
              <a:rPr lang="es-AR" sz="1200" b="1" noProof="0">
                <a:solidFill>
                  <a:srgbClr val="FFFFFF"/>
                </a:solidFill>
                <a:latin typeface="Montserrat" pitchFamily="34" charset="0"/>
                <a:ea typeface="Montserrat" pitchFamily="34" charset="-122"/>
                <a:cs typeface="Montserrat" pitchFamily="34" charset="-120"/>
              </a:rPr>
              <a:t>Campos a completar</a:t>
            </a:r>
            <a:endParaRPr lang="es-AR" sz="1200" noProof="0"/>
          </a:p>
        </p:txBody>
      </p:sp>
      <p:sp>
        <p:nvSpPr>
          <p:cNvPr id="95" name="Shape 93"/>
          <p:cNvSpPr/>
          <p:nvPr/>
        </p:nvSpPr>
        <p:spPr>
          <a:xfrm>
            <a:off x="8714232" y="1609215"/>
            <a:ext cx="219456" cy="219456"/>
          </a:xfrm>
          <a:prstGeom prst="ellipse">
            <a:avLst/>
          </a:prstGeom>
          <a:solidFill>
            <a:srgbClr val="FFC107"/>
          </a:solidFill>
          <a:ln w="12700">
            <a:solidFill>
              <a:srgbClr val="FFC107"/>
            </a:solidFill>
            <a:prstDash val="solid"/>
          </a:ln>
        </p:spPr>
        <p:txBody>
          <a:bodyPr/>
          <a:lstStyle/>
          <a:p>
            <a:endParaRPr lang="es-AR" noProof="0"/>
          </a:p>
        </p:txBody>
      </p:sp>
      <p:sp>
        <p:nvSpPr>
          <p:cNvPr id="96" name="Text 94"/>
          <p:cNvSpPr/>
          <p:nvPr/>
        </p:nvSpPr>
        <p:spPr>
          <a:xfrm>
            <a:off x="8714232" y="1609215"/>
            <a:ext cx="219456" cy="219456"/>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1</a:t>
            </a:r>
            <a:endParaRPr lang="es-AR" sz="800" noProof="0"/>
          </a:p>
        </p:txBody>
      </p:sp>
      <p:sp>
        <p:nvSpPr>
          <p:cNvPr id="97" name="Text 95"/>
          <p:cNvSpPr/>
          <p:nvPr/>
        </p:nvSpPr>
        <p:spPr>
          <a:xfrm>
            <a:off x="8997696" y="1609215"/>
            <a:ext cx="3154680" cy="219456"/>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Fecha de inicio del servicio</a:t>
            </a:r>
            <a:endParaRPr lang="es-AR" sz="1000" noProof="0" dirty="0"/>
          </a:p>
        </p:txBody>
      </p:sp>
      <p:sp>
        <p:nvSpPr>
          <p:cNvPr id="98" name="Text 96"/>
          <p:cNvSpPr/>
          <p:nvPr/>
        </p:nvSpPr>
        <p:spPr>
          <a:xfrm>
            <a:off x="8997696" y="1810383"/>
            <a:ext cx="3154680" cy="347472"/>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Indique la fecha de inicio correspondiente al período del servicio ejecutado.</a:t>
            </a:r>
            <a:endParaRPr lang="es-AR" sz="900" noProof="0" dirty="0">
              <a:solidFill>
                <a:schemeClr val="bg1"/>
              </a:solidFill>
            </a:endParaRPr>
          </a:p>
        </p:txBody>
      </p:sp>
      <p:sp>
        <p:nvSpPr>
          <p:cNvPr id="99" name="Shape 97"/>
          <p:cNvSpPr/>
          <p:nvPr/>
        </p:nvSpPr>
        <p:spPr>
          <a:xfrm>
            <a:off x="8714232" y="2359023"/>
            <a:ext cx="219456" cy="219456"/>
          </a:xfrm>
          <a:prstGeom prst="ellipse">
            <a:avLst/>
          </a:prstGeom>
          <a:solidFill>
            <a:srgbClr val="FFC107"/>
          </a:solidFill>
          <a:ln w="12700">
            <a:solidFill>
              <a:srgbClr val="FFC107"/>
            </a:solidFill>
            <a:prstDash val="solid"/>
          </a:ln>
        </p:spPr>
        <p:txBody>
          <a:bodyPr/>
          <a:lstStyle/>
          <a:p>
            <a:endParaRPr lang="es-AR" noProof="0"/>
          </a:p>
        </p:txBody>
      </p:sp>
      <p:sp>
        <p:nvSpPr>
          <p:cNvPr id="100" name="Text 98"/>
          <p:cNvSpPr/>
          <p:nvPr/>
        </p:nvSpPr>
        <p:spPr>
          <a:xfrm>
            <a:off x="8714232" y="2359023"/>
            <a:ext cx="219456" cy="219456"/>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2</a:t>
            </a:r>
            <a:endParaRPr lang="es-AR" sz="800" noProof="0"/>
          </a:p>
        </p:txBody>
      </p:sp>
      <p:sp>
        <p:nvSpPr>
          <p:cNvPr id="101" name="Text 99"/>
          <p:cNvSpPr/>
          <p:nvPr/>
        </p:nvSpPr>
        <p:spPr>
          <a:xfrm>
            <a:off x="8997696" y="2359023"/>
            <a:ext cx="3154680" cy="219456"/>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Fecha de finalización</a:t>
            </a:r>
            <a:endParaRPr lang="es-AR" sz="1000" noProof="0" dirty="0"/>
          </a:p>
        </p:txBody>
      </p:sp>
      <p:sp>
        <p:nvSpPr>
          <p:cNvPr id="102" name="Text 100"/>
          <p:cNvSpPr/>
          <p:nvPr/>
        </p:nvSpPr>
        <p:spPr>
          <a:xfrm>
            <a:off x="8997696" y="2560191"/>
            <a:ext cx="3154680" cy="347472"/>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Indique la fecha de finalización correspondiente al período del servicio ejecutado.</a:t>
            </a:r>
            <a:endParaRPr lang="es-AR" sz="900" noProof="0" dirty="0">
              <a:solidFill>
                <a:schemeClr val="bg1"/>
              </a:solidFill>
            </a:endParaRPr>
          </a:p>
        </p:txBody>
      </p:sp>
      <p:sp>
        <p:nvSpPr>
          <p:cNvPr id="103" name="Shape 101"/>
          <p:cNvSpPr/>
          <p:nvPr/>
        </p:nvSpPr>
        <p:spPr>
          <a:xfrm>
            <a:off x="8714232" y="3108831"/>
            <a:ext cx="219456" cy="219456"/>
          </a:xfrm>
          <a:prstGeom prst="ellipse">
            <a:avLst/>
          </a:prstGeom>
          <a:solidFill>
            <a:srgbClr val="FFC107"/>
          </a:solidFill>
          <a:ln w="12700">
            <a:solidFill>
              <a:srgbClr val="FFC107"/>
            </a:solidFill>
            <a:prstDash val="solid"/>
          </a:ln>
        </p:spPr>
        <p:txBody>
          <a:bodyPr/>
          <a:lstStyle/>
          <a:p>
            <a:endParaRPr lang="es-AR" noProof="0"/>
          </a:p>
        </p:txBody>
      </p:sp>
      <p:sp>
        <p:nvSpPr>
          <p:cNvPr id="104" name="Text 102"/>
          <p:cNvSpPr/>
          <p:nvPr/>
        </p:nvSpPr>
        <p:spPr>
          <a:xfrm>
            <a:off x="8714232" y="3108831"/>
            <a:ext cx="219456" cy="219456"/>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3</a:t>
            </a:r>
            <a:endParaRPr lang="es-AR" sz="800" noProof="0"/>
          </a:p>
        </p:txBody>
      </p:sp>
      <p:sp>
        <p:nvSpPr>
          <p:cNvPr id="107" name="Shape 105"/>
          <p:cNvSpPr/>
          <p:nvPr/>
        </p:nvSpPr>
        <p:spPr>
          <a:xfrm>
            <a:off x="8714232" y="3858639"/>
            <a:ext cx="219456" cy="219456"/>
          </a:xfrm>
          <a:prstGeom prst="ellipse">
            <a:avLst/>
          </a:prstGeom>
          <a:solidFill>
            <a:srgbClr val="FFC107"/>
          </a:solidFill>
          <a:ln w="12700">
            <a:solidFill>
              <a:srgbClr val="FFC107"/>
            </a:solidFill>
            <a:prstDash val="solid"/>
          </a:ln>
        </p:spPr>
        <p:txBody>
          <a:bodyPr/>
          <a:lstStyle/>
          <a:p>
            <a:endParaRPr lang="es-AR" noProof="0"/>
          </a:p>
        </p:txBody>
      </p:sp>
      <p:sp>
        <p:nvSpPr>
          <p:cNvPr id="108" name="Text 106"/>
          <p:cNvSpPr/>
          <p:nvPr/>
        </p:nvSpPr>
        <p:spPr>
          <a:xfrm>
            <a:off x="8714232" y="3858639"/>
            <a:ext cx="219456" cy="219456"/>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4</a:t>
            </a:r>
            <a:endParaRPr lang="es-AR" sz="800" noProof="0"/>
          </a:p>
        </p:txBody>
      </p:sp>
      <p:sp>
        <p:nvSpPr>
          <p:cNvPr id="109" name="Text 107"/>
          <p:cNvSpPr/>
          <p:nvPr/>
        </p:nvSpPr>
        <p:spPr>
          <a:xfrm>
            <a:off x="9006840" y="3131691"/>
            <a:ext cx="3154680" cy="219456"/>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Descripción</a:t>
            </a:r>
            <a:endParaRPr lang="es-AR" sz="1000" noProof="0" dirty="0"/>
          </a:p>
        </p:txBody>
      </p:sp>
      <p:sp>
        <p:nvSpPr>
          <p:cNvPr id="110" name="Text 108"/>
          <p:cNvSpPr/>
          <p:nvPr/>
        </p:nvSpPr>
        <p:spPr>
          <a:xfrm>
            <a:off x="9006840" y="3392295"/>
            <a:ext cx="3154680" cy="347472"/>
          </a:xfrm>
          <a:prstGeom prst="rect">
            <a:avLst/>
          </a:prstGeom>
          <a:noFill/>
          <a:ln/>
        </p:spPr>
        <p:txBody>
          <a:bodyPr wrap="square" rtlCol="0" anchor="ctr"/>
          <a:lstStyle/>
          <a:p>
            <a:pPr marL="0" indent="0">
              <a:buNone/>
            </a:pPr>
            <a:r>
              <a:rPr lang="es-AR" sz="900" noProof="0" dirty="0">
                <a:solidFill>
                  <a:srgbClr val="CADCFC"/>
                </a:solidFill>
                <a:latin typeface="Montserrat" pitchFamily="34" charset="0"/>
                <a:ea typeface="Montserrat" pitchFamily="34" charset="-122"/>
                <a:cs typeface="Montserrat" pitchFamily="34" charset="-120"/>
              </a:rPr>
              <a:t>I</a:t>
            </a:r>
            <a:r>
              <a:rPr lang="es-AR" sz="900" noProof="0" dirty="0">
                <a:solidFill>
                  <a:schemeClr val="bg1"/>
                </a:solidFill>
                <a:latin typeface="Montserrat" pitchFamily="34" charset="0"/>
                <a:ea typeface="Montserrat" pitchFamily="34" charset="-122"/>
                <a:cs typeface="Montserrat" pitchFamily="34" charset="-120"/>
              </a:rPr>
              <a:t>ngrese  la descripción del servicio ejecutado, alineado  con la información que se relaciona en tasa.</a:t>
            </a:r>
            <a:endParaRPr lang="es-AR" sz="900" noProof="0" dirty="0">
              <a:solidFill>
                <a:schemeClr val="bg1"/>
              </a:solidFill>
            </a:endParaRPr>
          </a:p>
        </p:txBody>
      </p:sp>
      <p:sp>
        <p:nvSpPr>
          <p:cNvPr id="111" name="Shape 109"/>
          <p:cNvSpPr/>
          <p:nvPr/>
        </p:nvSpPr>
        <p:spPr>
          <a:xfrm>
            <a:off x="8714232" y="4608447"/>
            <a:ext cx="219456" cy="219456"/>
          </a:xfrm>
          <a:prstGeom prst="ellipse">
            <a:avLst/>
          </a:prstGeom>
          <a:solidFill>
            <a:srgbClr val="FFC107"/>
          </a:solidFill>
          <a:ln w="12700">
            <a:solidFill>
              <a:srgbClr val="FFC107"/>
            </a:solidFill>
            <a:prstDash val="solid"/>
          </a:ln>
        </p:spPr>
        <p:txBody>
          <a:bodyPr/>
          <a:lstStyle/>
          <a:p>
            <a:endParaRPr lang="es-AR" noProof="0"/>
          </a:p>
        </p:txBody>
      </p:sp>
      <p:sp>
        <p:nvSpPr>
          <p:cNvPr id="112" name="Text 110"/>
          <p:cNvSpPr/>
          <p:nvPr/>
        </p:nvSpPr>
        <p:spPr>
          <a:xfrm>
            <a:off x="8714232" y="4608447"/>
            <a:ext cx="219456" cy="219456"/>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5</a:t>
            </a:r>
            <a:endParaRPr lang="es-AR" sz="800" noProof="0"/>
          </a:p>
        </p:txBody>
      </p:sp>
      <p:sp>
        <p:nvSpPr>
          <p:cNvPr id="113" name="Text 111"/>
          <p:cNvSpPr/>
          <p:nvPr/>
        </p:nvSpPr>
        <p:spPr>
          <a:xfrm>
            <a:off x="9025128" y="3849495"/>
            <a:ext cx="3154680" cy="219456"/>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Tasa</a:t>
            </a:r>
            <a:endParaRPr lang="es-AR" sz="1000" noProof="0" dirty="0"/>
          </a:p>
        </p:txBody>
      </p:sp>
      <p:sp>
        <p:nvSpPr>
          <p:cNvPr id="114" name="Text 112"/>
          <p:cNvSpPr/>
          <p:nvPr/>
        </p:nvSpPr>
        <p:spPr>
          <a:xfrm>
            <a:off x="9025128" y="4059678"/>
            <a:ext cx="3154680" cy="347472"/>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Seleccione la tasa (tarifa) correspondiente definida en la Orden de Servicio.</a:t>
            </a:r>
            <a:endParaRPr lang="es-AR" sz="900" noProof="0" dirty="0">
              <a:solidFill>
                <a:schemeClr val="bg1"/>
              </a:solidFill>
            </a:endParaRPr>
          </a:p>
        </p:txBody>
      </p:sp>
      <p:sp>
        <p:nvSpPr>
          <p:cNvPr id="117" name="Text 115"/>
          <p:cNvSpPr/>
          <p:nvPr/>
        </p:nvSpPr>
        <p:spPr>
          <a:xfrm>
            <a:off x="9061704" y="4535295"/>
            <a:ext cx="3154680" cy="219456"/>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Cantidad</a:t>
            </a:r>
            <a:endParaRPr lang="es-AR" sz="1000" noProof="0" dirty="0"/>
          </a:p>
        </p:txBody>
      </p:sp>
      <p:sp>
        <p:nvSpPr>
          <p:cNvPr id="118" name="Text 116"/>
          <p:cNvSpPr/>
          <p:nvPr/>
        </p:nvSpPr>
        <p:spPr>
          <a:xfrm>
            <a:off x="9070848" y="4699887"/>
            <a:ext cx="3154680" cy="347472"/>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Ingrese la cantidad ejecutada para la tasa seleccionada.</a:t>
            </a:r>
            <a:endParaRPr lang="es-AR" sz="900" noProof="0" dirty="0">
              <a:solidFill>
                <a:schemeClr val="bg1"/>
              </a:solidFill>
            </a:endParaRPr>
          </a:p>
        </p:txBody>
      </p:sp>
      <p:pic>
        <p:nvPicPr>
          <p:cNvPr id="120" name="Picture 119">
            <a:extLst>
              <a:ext uri="{FF2B5EF4-FFF2-40B4-BE49-F238E27FC236}">
                <a16:creationId xmlns:a16="http://schemas.microsoft.com/office/drawing/2014/main" id="{5AE47664-8359-3D4C-2D0A-0A778CC4099C}"/>
              </a:ext>
            </a:extLst>
          </p:cNvPr>
          <p:cNvPicPr>
            <a:picLocks noChangeAspect="1"/>
          </p:cNvPicPr>
          <p:nvPr/>
        </p:nvPicPr>
        <p:blipFill>
          <a:blip r:embed="rId3"/>
          <a:stretch>
            <a:fillRect/>
          </a:stretch>
        </p:blipFill>
        <p:spPr>
          <a:xfrm>
            <a:off x="241366" y="4057490"/>
            <a:ext cx="150905" cy="335344"/>
          </a:xfrm>
          <a:prstGeom prst="rect">
            <a:avLst/>
          </a:prstGeom>
        </p:spPr>
      </p:pic>
      <p:sp>
        <p:nvSpPr>
          <p:cNvPr id="119" name="Text 90">
            <a:extLst>
              <a:ext uri="{FF2B5EF4-FFF2-40B4-BE49-F238E27FC236}">
                <a16:creationId xmlns:a16="http://schemas.microsoft.com/office/drawing/2014/main" id="{33AA4AB1-9A5D-DC84-281E-53E0DF1FB4A8}"/>
              </a:ext>
            </a:extLst>
          </p:cNvPr>
          <p:cNvSpPr/>
          <p:nvPr/>
        </p:nvSpPr>
        <p:spPr>
          <a:xfrm>
            <a:off x="203870" y="5870190"/>
            <a:ext cx="7589520" cy="292608"/>
          </a:xfrm>
          <a:prstGeom prst="rect">
            <a:avLst/>
          </a:prstGeom>
          <a:noFill/>
          <a:ln/>
        </p:spPr>
        <p:txBody>
          <a:bodyPr wrap="square" rtlCol="0" anchor="ctr"/>
          <a:lstStyle/>
          <a:p>
            <a:r>
              <a:rPr lang="es-AR" sz="850" noProof="0">
                <a:solidFill>
                  <a:srgbClr val="2B6CB0"/>
                </a:solidFill>
                <a:latin typeface="Montserrat" pitchFamily="34" charset="0"/>
                <a:ea typeface="Montserrat" pitchFamily="34" charset="-122"/>
                <a:cs typeface="Montserrat" pitchFamily="34" charset="-120"/>
              </a:rPr>
              <a:t>.</a:t>
            </a:r>
            <a:endParaRPr lang="es-AR" sz="850" noProof="0"/>
          </a:p>
        </p:txBody>
      </p:sp>
      <p:sp>
        <p:nvSpPr>
          <p:cNvPr id="121" name="Text 90">
            <a:extLst>
              <a:ext uri="{FF2B5EF4-FFF2-40B4-BE49-F238E27FC236}">
                <a16:creationId xmlns:a16="http://schemas.microsoft.com/office/drawing/2014/main" id="{22AC8D38-D106-856F-82CE-615B5242D1A2}"/>
              </a:ext>
            </a:extLst>
          </p:cNvPr>
          <p:cNvSpPr/>
          <p:nvPr/>
        </p:nvSpPr>
        <p:spPr>
          <a:xfrm>
            <a:off x="197947" y="5586726"/>
            <a:ext cx="7589520" cy="292608"/>
          </a:xfrm>
          <a:prstGeom prst="rect">
            <a:avLst/>
          </a:prstGeom>
          <a:noFill/>
          <a:ln/>
        </p:spPr>
        <p:txBody>
          <a:bodyPr wrap="square" rtlCol="0" anchor="ctr"/>
          <a:lstStyle/>
          <a:p>
            <a:r>
              <a:rPr lang="es-AR" sz="850" b="1" noProof="0" dirty="0">
                <a:latin typeface="Montserrat" pitchFamily="34" charset="0"/>
              </a:rPr>
              <a:t>⚠️ </a:t>
            </a:r>
            <a:r>
              <a:rPr lang="es-AR" sz="900" noProof="0" dirty="0">
                <a:latin typeface="Montserrat" pitchFamily="34" charset="0"/>
              </a:rPr>
              <a:t>Utilice la opción de búsqueda (lupa) para localizar la tarifa correspondiente</a:t>
            </a:r>
            <a:r>
              <a:rPr lang="es-AR" sz="900" noProof="0" dirty="0">
                <a:latin typeface="Montserrat" panose="00000500000000000000" pitchFamily="2" charset="0"/>
              </a:rPr>
              <a:t>.</a:t>
            </a:r>
            <a:r>
              <a:rPr lang="es-AR" sz="900" noProof="0" dirty="0">
                <a:solidFill>
                  <a:srgbClr val="2B6CB0"/>
                </a:solidFill>
                <a:latin typeface="Montserrat" panose="00000500000000000000" pitchFamily="2" charset="0"/>
                <a:ea typeface="Montserrat" pitchFamily="34" charset="-122"/>
                <a:cs typeface="Montserrat" pitchFamily="34" charset="-120"/>
              </a:rPr>
              <a:t>.</a:t>
            </a:r>
            <a:endParaRPr lang="es-AR" sz="900" noProof="0" dirty="0">
              <a:latin typeface="Montserrat" panose="00000500000000000000" pitchFamily="2" charset="0"/>
            </a:endParaRPr>
          </a:p>
          <a:p>
            <a:pPr marL="0" indent="0">
              <a:buNone/>
            </a:pPr>
            <a:r>
              <a:rPr lang="es-AR" sz="900" noProof="0" dirty="0">
                <a:solidFill>
                  <a:srgbClr val="2B6CB0"/>
                </a:solidFill>
                <a:latin typeface="Montserrat" pitchFamily="34" charset="0"/>
                <a:ea typeface="Montserrat" pitchFamily="34" charset="-122"/>
                <a:cs typeface="Montserrat" pitchFamily="34" charset="-120"/>
              </a:rPr>
              <a:t>.</a:t>
            </a:r>
            <a:endParaRPr lang="es-AR" sz="900" noProof="0" dirty="0"/>
          </a:p>
        </p:txBody>
      </p:sp>
      <p:sp>
        <p:nvSpPr>
          <p:cNvPr id="122" name="Text 90">
            <a:extLst>
              <a:ext uri="{FF2B5EF4-FFF2-40B4-BE49-F238E27FC236}">
                <a16:creationId xmlns:a16="http://schemas.microsoft.com/office/drawing/2014/main" id="{F1E31413-81AE-C9DB-43D5-A5B7576E6576}"/>
              </a:ext>
            </a:extLst>
          </p:cNvPr>
          <p:cNvSpPr/>
          <p:nvPr/>
        </p:nvSpPr>
        <p:spPr>
          <a:xfrm>
            <a:off x="194726" y="6144639"/>
            <a:ext cx="7589520" cy="292608"/>
          </a:xfrm>
          <a:prstGeom prst="rect">
            <a:avLst/>
          </a:prstGeom>
          <a:noFill/>
          <a:ln/>
        </p:spPr>
        <p:txBody>
          <a:bodyPr wrap="square" rtlCol="0" anchor="ctr"/>
          <a:lstStyle/>
          <a:p>
            <a:r>
              <a:rPr lang="en-US" sz="850" b="1" dirty="0">
                <a:solidFill>
                  <a:srgbClr val="2B6CB0"/>
                </a:solidFill>
                <a:latin typeface="Montserrat" pitchFamily="34" charset="0"/>
              </a:rPr>
              <a:t>⚠️</a:t>
            </a:r>
            <a:r>
              <a:rPr lang="en-US" sz="900" dirty="0">
                <a:solidFill>
                  <a:schemeClr val="bg2">
                    <a:lumMod val="25000"/>
                  </a:schemeClr>
                </a:solidFill>
                <a:latin typeface="Montserrat" pitchFamily="34" charset="0"/>
              </a:rPr>
              <a:t> </a:t>
            </a:r>
            <a:r>
              <a:rPr lang="es-CO" sz="900" dirty="0">
                <a:solidFill>
                  <a:schemeClr val="bg2">
                    <a:lumMod val="25000"/>
                  </a:schemeClr>
                </a:solidFill>
                <a:latin typeface="Montserrat" pitchFamily="34" charset="0"/>
              </a:rPr>
              <a:t>Si necesita registrar más de 50 tarifas, cree tantas HES como sean necesarias. (Ver opción de carga masiva mediante plantilla)</a:t>
            </a:r>
            <a:endParaRPr lang="es-AR" sz="900" noProof="0" dirty="0">
              <a:solidFill>
                <a:schemeClr val="bg2">
                  <a:lumMod val="25000"/>
                </a:schemeClr>
              </a:solidFill>
              <a:latin typeface="Montserrat" panose="00000500000000000000" pitchFamily="2" charset="0"/>
            </a:endParaRPr>
          </a:p>
          <a:p>
            <a:pPr marL="0" indent="0">
              <a:buNone/>
            </a:pPr>
            <a:r>
              <a:rPr lang="es-AR" sz="900" noProof="0" dirty="0">
                <a:solidFill>
                  <a:schemeClr val="bg2">
                    <a:lumMod val="25000"/>
                  </a:schemeClr>
                </a:solidFill>
                <a:latin typeface="Montserrat" pitchFamily="34" charset="0"/>
                <a:ea typeface="Montserrat" pitchFamily="34" charset="-122"/>
                <a:cs typeface="Montserrat" pitchFamily="34" charset="-120"/>
              </a:rPr>
              <a:t>.</a:t>
            </a:r>
            <a:endParaRPr lang="es-AR" sz="900" noProof="0" dirty="0">
              <a:solidFill>
                <a:schemeClr val="bg2">
                  <a:lumMod val="25000"/>
                </a:schemeClr>
              </a:solidFill>
            </a:endParaRPr>
          </a:p>
        </p:txBody>
      </p:sp>
      <p:sp>
        <p:nvSpPr>
          <p:cNvPr id="42" name="Text 90">
            <a:extLst>
              <a:ext uri="{FF2B5EF4-FFF2-40B4-BE49-F238E27FC236}">
                <a16:creationId xmlns:a16="http://schemas.microsoft.com/office/drawing/2014/main" id="{A983FC64-0177-7835-5633-3F059EFE76F5}"/>
              </a:ext>
            </a:extLst>
          </p:cNvPr>
          <p:cNvSpPr/>
          <p:nvPr/>
        </p:nvSpPr>
        <p:spPr>
          <a:xfrm>
            <a:off x="194899" y="5793990"/>
            <a:ext cx="7589520" cy="292608"/>
          </a:xfrm>
          <a:prstGeom prst="rect">
            <a:avLst/>
          </a:prstGeom>
          <a:noFill/>
          <a:ln/>
        </p:spPr>
        <p:txBody>
          <a:bodyPr wrap="square" rtlCol="0" anchor="ctr"/>
          <a:lstStyle/>
          <a:p>
            <a:r>
              <a:rPr lang="en-US" sz="900" dirty="0"/>
              <a:t>⚠️</a:t>
            </a:r>
            <a:r>
              <a:rPr lang="en-US" sz="900" dirty="0">
                <a:solidFill>
                  <a:srgbClr val="2B6CB0"/>
                </a:solidFill>
                <a:latin typeface="Montserrat" pitchFamily="34" charset="0"/>
              </a:rPr>
              <a:t> </a:t>
            </a:r>
            <a:r>
              <a:rPr lang="en-US" sz="900" dirty="0">
                <a:latin typeface="Montserrat" pitchFamily="34" charset="0"/>
              </a:rPr>
              <a:t>Cada Hoja de Entrada de Servicio (HES) permite registrar un máximo de 50 tarifas (Rates).</a:t>
            </a:r>
          </a:p>
        </p:txBody>
      </p:sp>
      <p:sp>
        <p:nvSpPr>
          <p:cNvPr id="44" name="Text 90">
            <a:extLst>
              <a:ext uri="{FF2B5EF4-FFF2-40B4-BE49-F238E27FC236}">
                <a16:creationId xmlns:a16="http://schemas.microsoft.com/office/drawing/2014/main" id="{BE30380E-0333-984A-D208-A01C71689613}"/>
              </a:ext>
            </a:extLst>
          </p:cNvPr>
          <p:cNvSpPr/>
          <p:nvPr/>
        </p:nvSpPr>
        <p:spPr>
          <a:xfrm>
            <a:off x="200822" y="6388479"/>
            <a:ext cx="7589520" cy="292608"/>
          </a:xfrm>
          <a:prstGeom prst="rect">
            <a:avLst/>
          </a:prstGeom>
          <a:noFill/>
          <a:ln/>
        </p:spPr>
        <p:txBody>
          <a:bodyPr wrap="square" rtlCol="0" anchor="ctr"/>
          <a:lstStyle/>
          <a:p>
            <a:r>
              <a:rPr lang="en-US" sz="850" b="1" dirty="0">
                <a:latin typeface="Montserrat" pitchFamily="34" charset="0"/>
              </a:rPr>
              <a:t>⚠️ </a:t>
            </a:r>
            <a:r>
              <a:rPr lang="es-CO" sz="900" dirty="0">
                <a:latin typeface="Montserrat" pitchFamily="34" charset="0"/>
              </a:rPr>
              <a:t>La HES se genera en la misma moneda de la orden de compra, que deberá ser la moneda de pago al proveedor. Si las tarifas están en una moneda diferente, Coupa las convertirá usando la TRM vigente de la fecha de creación de la HES.</a:t>
            </a:r>
            <a:endParaRPr lang="es-AR" sz="900" noProof="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12161520" cy="594360"/>
          </a:xfrm>
          <a:prstGeom prst="rect">
            <a:avLst/>
          </a:prstGeom>
          <a:solidFill>
            <a:schemeClr val="tx1"/>
          </a:solidFill>
          <a:ln w="12700">
            <a:solidFill>
              <a:srgbClr val="1A2B4A"/>
            </a:solidFill>
            <a:prstDash val="solid"/>
          </a:ln>
        </p:spPr>
        <p:txBody>
          <a:bodyPr/>
          <a:lstStyle/>
          <a:p>
            <a:endParaRPr lang="es-AR" noProof="0"/>
          </a:p>
        </p:txBody>
      </p:sp>
      <p:sp>
        <p:nvSpPr>
          <p:cNvPr id="3" name="Text 1"/>
          <p:cNvSpPr/>
          <p:nvPr/>
        </p:nvSpPr>
        <p:spPr>
          <a:xfrm>
            <a:off x="274320" y="0"/>
            <a:ext cx="11612880" cy="594360"/>
          </a:xfrm>
          <a:prstGeom prst="rect">
            <a:avLst/>
          </a:prstGeom>
          <a:noFill/>
          <a:ln/>
        </p:spPr>
        <p:txBody>
          <a:bodyPr wrap="square" rtlCol="0" anchor="ctr"/>
          <a:lstStyle/>
          <a:p>
            <a:pPr marL="0" indent="0">
              <a:buNone/>
            </a:pPr>
            <a:r>
              <a:rPr lang="es-AR" sz="1450" b="1" noProof="0">
                <a:solidFill>
                  <a:srgbClr val="FFFFFF"/>
                </a:solidFill>
                <a:latin typeface="Montserrat" pitchFamily="34" charset="0"/>
                <a:ea typeface="Montserrat" pitchFamily="34" charset="-122"/>
                <a:cs typeface="Montserrat" pitchFamily="34" charset="-120"/>
              </a:rPr>
              <a:t>Crear Hoja de Entrada de Servicio – Paso 2: Comentarios y documentación de respaldo</a:t>
            </a:r>
            <a:endParaRPr lang="es-AR" sz="1450" noProof="0"/>
          </a:p>
        </p:txBody>
      </p:sp>
      <p:sp>
        <p:nvSpPr>
          <p:cNvPr id="4" name="Shape 2"/>
          <p:cNvSpPr/>
          <p:nvPr/>
        </p:nvSpPr>
        <p:spPr>
          <a:xfrm>
            <a:off x="274320" y="749808"/>
            <a:ext cx="7818120" cy="658368"/>
          </a:xfrm>
          <a:prstGeom prst="roundRect">
            <a:avLst>
              <a:gd name="adj" fmla="val 9722"/>
            </a:avLst>
          </a:prstGeom>
          <a:solidFill>
            <a:schemeClr val="bg2"/>
          </a:solidFill>
          <a:ln w="9525">
            <a:solidFill>
              <a:schemeClr val="accent3"/>
            </a:solidFill>
            <a:prstDash val="solid"/>
          </a:ln>
        </p:spPr>
        <p:txBody>
          <a:bodyPr/>
          <a:lstStyle/>
          <a:p>
            <a:endParaRPr lang="es-AR" noProof="0"/>
          </a:p>
        </p:txBody>
      </p:sp>
      <p:sp>
        <p:nvSpPr>
          <p:cNvPr id="5" name="Shape 3"/>
          <p:cNvSpPr/>
          <p:nvPr/>
        </p:nvSpPr>
        <p:spPr>
          <a:xfrm>
            <a:off x="420624" y="877824"/>
            <a:ext cx="256032" cy="256032"/>
          </a:xfrm>
          <a:prstGeom prst="ellipse">
            <a:avLst/>
          </a:prstGeom>
          <a:solidFill>
            <a:schemeClr val="tx1"/>
          </a:solidFill>
          <a:ln w="12700">
            <a:solidFill>
              <a:srgbClr val="3182CE"/>
            </a:solidFill>
            <a:prstDash val="solid"/>
          </a:ln>
        </p:spPr>
        <p:txBody>
          <a:bodyPr/>
          <a:lstStyle/>
          <a:p>
            <a:endParaRPr lang="es-AR" noProof="0"/>
          </a:p>
        </p:txBody>
      </p:sp>
      <p:sp>
        <p:nvSpPr>
          <p:cNvPr id="6" name="Text 4"/>
          <p:cNvSpPr/>
          <p:nvPr/>
        </p:nvSpPr>
        <p:spPr>
          <a:xfrm>
            <a:off x="420624" y="877824"/>
            <a:ext cx="256032" cy="256032"/>
          </a:xfrm>
          <a:prstGeom prst="rect">
            <a:avLst/>
          </a:prstGeom>
          <a:noFill/>
          <a:ln/>
        </p:spPr>
        <p:txBody>
          <a:bodyPr wrap="square" lIns="0" tIns="0" rIns="0" bIns="0" rtlCol="0" anchor="ctr"/>
          <a:lstStyle/>
          <a:p>
            <a:pPr marL="0" indent="0" algn="ctr">
              <a:buNone/>
            </a:pPr>
            <a:r>
              <a:rPr lang="es-AR" sz="900" b="1" noProof="0">
                <a:solidFill>
                  <a:srgbClr val="FFFFFF"/>
                </a:solidFill>
                <a:latin typeface="Montserrat" pitchFamily="34" charset="0"/>
                <a:ea typeface="Montserrat" pitchFamily="34" charset="-122"/>
                <a:cs typeface="Montserrat" pitchFamily="34" charset="-120"/>
              </a:rPr>
              <a:t>i</a:t>
            </a:r>
            <a:endParaRPr lang="es-AR" sz="900" noProof="0"/>
          </a:p>
        </p:txBody>
      </p:sp>
      <p:sp>
        <p:nvSpPr>
          <p:cNvPr id="7" name="Text 5"/>
          <p:cNvSpPr/>
          <p:nvPr/>
        </p:nvSpPr>
        <p:spPr>
          <a:xfrm>
            <a:off x="749808" y="777240"/>
            <a:ext cx="7223760" cy="603504"/>
          </a:xfrm>
          <a:prstGeom prst="rect">
            <a:avLst/>
          </a:prstGeom>
          <a:noFill/>
          <a:ln/>
        </p:spPr>
        <p:txBody>
          <a:bodyPr wrap="square" rtlCol="0" anchor="ctr"/>
          <a:lstStyle/>
          <a:p>
            <a:pPr marL="0" indent="0">
              <a:buNone/>
            </a:pPr>
            <a:r>
              <a:rPr lang="es-AR" sz="900" b="1" noProof="0" dirty="0">
                <a:latin typeface="Montserrat" pitchFamily="34" charset="0"/>
                <a:ea typeface="Montserrat" pitchFamily="34" charset="-122"/>
                <a:cs typeface="Montserrat" pitchFamily="34" charset="-120"/>
              </a:rPr>
              <a:t>Instrucción: </a:t>
            </a:r>
          </a:p>
          <a:p>
            <a:pPr marL="0" indent="0">
              <a:buNone/>
            </a:pPr>
            <a:r>
              <a:rPr lang="es-AR" sz="900" noProof="0" dirty="0">
                <a:latin typeface="Montserrat" pitchFamily="34" charset="0"/>
                <a:ea typeface="Montserrat" pitchFamily="34" charset="-122"/>
                <a:cs typeface="Montserrat" pitchFamily="34" charset="-120"/>
              </a:rPr>
              <a:t>En la sección </a:t>
            </a:r>
            <a:r>
              <a:rPr lang="es-AR" sz="900" b="1" noProof="0" dirty="0">
                <a:latin typeface="Montserrat" pitchFamily="34" charset="0"/>
                <a:ea typeface="Montserrat" pitchFamily="34" charset="-122"/>
                <a:cs typeface="Montserrat" pitchFamily="34" charset="-120"/>
              </a:rPr>
              <a:t>Comentarios</a:t>
            </a:r>
            <a:r>
              <a:rPr lang="es-AR" sz="900" noProof="0" dirty="0">
                <a:latin typeface="Montserrat" pitchFamily="34" charset="0"/>
                <a:ea typeface="Montserrat" pitchFamily="34" charset="-122"/>
                <a:cs typeface="Montserrat" pitchFamily="34" charset="-120"/>
              </a:rPr>
              <a:t>, incluya un mensaje para el Administrador de Contrato y adjunte el acta de conciliación y los soportes pertinentes.</a:t>
            </a:r>
            <a:endParaRPr lang="es-AR" sz="900" noProof="0" dirty="0"/>
          </a:p>
        </p:txBody>
      </p:sp>
      <p:sp>
        <p:nvSpPr>
          <p:cNvPr id="8" name="Shape 6"/>
          <p:cNvSpPr/>
          <p:nvPr/>
        </p:nvSpPr>
        <p:spPr>
          <a:xfrm>
            <a:off x="274320" y="1536192"/>
            <a:ext cx="7818120" cy="3931920"/>
          </a:xfrm>
          <a:prstGeom prst="roundRect">
            <a:avLst>
              <a:gd name="adj" fmla="val 1860"/>
            </a:avLst>
          </a:prstGeom>
          <a:solidFill>
            <a:srgbClr val="FFFFFF"/>
          </a:solidFill>
          <a:ln w="9525">
            <a:solidFill>
              <a:srgbClr val="CBD5E0"/>
            </a:solidFill>
            <a:prstDash val="solid"/>
          </a:ln>
          <a:effectLst>
            <a:outerShdw blurRad="50800" dist="12700" dir="2700000" algn="bl" rotWithShape="0">
              <a:srgbClr val="000000">
                <a:alpha val="9000"/>
              </a:srgbClr>
            </a:outerShdw>
          </a:effectLst>
        </p:spPr>
        <p:txBody>
          <a:bodyPr/>
          <a:lstStyle/>
          <a:p>
            <a:endParaRPr lang="es-AR" noProof="0"/>
          </a:p>
        </p:txBody>
      </p:sp>
      <p:sp>
        <p:nvSpPr>
          <p:cNvPr id="9" name="Text 7"/>
          <p:cNvSpPr/>
          <p:nvPr/>
        </p:nvSpPr>
        <p:spPr>
          <a:xfrm>
            <a:off x="502920" y="1627632"/>
            <a:ext cx="3657600" cy="274320"/>
          </a:xfrm>
          <a:prstGeom prst="rect">
            <a:avLst/>
          </a:prstGeom>
          <a:noFill/>
          <a:ln/>
        </p:spPr>
        <p:txBody>
          <a:bodyPr wrap="square" rtlCol="0" anchor="ctr"/>
          <a:lstStyle/>
          <a:p>
            <a:pPr marL="0" indent="0">
              <a:buNone/>
            </a:pPr>
            <a:r>
              <a:rPr lang="es-AR" sz="1100" b="1" noProof="0">
                <a:solidFill>
                  <a:srgbClr val="1A2B4A"/>
                </a:solidFill>
                <a:latin typeface="Montserrat" pitchFamily="34" charset="0"/>
                <a:ea typeface="Montserrat" pitchFamily="34" charset="-122"/>
                <a:cs typeface="Montserrat" pitchFamily="34" charset="-120"/>
              </a:rPr>
              <a:t>Comentarios</a:t>
            </a:r>
            <a:endParaRPr lang="es-AR" sz="1100" noProof="0"/>
          </a:p>
        </p:txBody>
      </p:sp>
      <p:sp>
        <p:nvSpPr>
          <p:cNvPr id="10" name="Text 8"/>
          <p:cNvSpPr/>
          <p:nvPr/>
        </p:nvSpPr>
        <p:spPr>
          <a:xfrm>
            <a:off x="5760720" y="1627632"/>
            <a:ext cx="2011680" cy="274320"/>
          </a:xfrm>
          <a:prstGeom prst="rect">
            <a:avLst/>
          </a:prstGeom>
          <a:noFill/>
          <a:ln/>
        </p:spPr>
        <p:txBody>
          <a:bodyPr wrap="square" rtlCol="0" anchor="ctr"/>
          <a:lstStyle/>
          <a:p>
            <a:pPr marL="0" indent="0" algn="r">
              <a:buNone/>
            </a:pPr>
            <a:r>
              <a:rPr lang="es-AR" sz="900" noProof="0" dirty="0">
                <a:solidFill>
                  <a:srgbClr val="0563C1"/>
                </a:solidFill>
                <a:latin typeface="Montserrat" pitchFamily="34" charset="0"/>
                <a:ea typeface="Montserrat" pitchFamily="34" charset="-122"/>
                <a:cs typeface="Montserrat" pitchFamily="34" charset="-120"/>
              </a:rPr>
              <a:t>Silenciar comentarios  ∨</a:t>
            </a:r>
            <a:endParaRPr lang="es-AR" sz="900" noProof="0" dirty="0"/>
          </a:p>
        </p:txBody>
      </p:sp>
      <p:sp>
        <p:nvSpPr>
          <p:cNvPr id="11" name="Text 9"/>
          <p:cNvSpPr/>
          <p:nvPr/>
        </p:nvSpPr>
        <p:spPr>
          <a:xfrm>
            <a:off x="502920" y="1993392"/>
            <a:ext cx="2743200" cy="201168"/>
          </a:xfrm>
          <a:prstGeom prst="rect">
            <a:avLst/>
          </a:prstGeom>
          <a:noFill/>
          <a:ln/>
        </p:spPr>
        <p:txBody>
          <a:bodyPr wrap="square" rtlCol="0" anchor="ctr"/>
          <a:lstStyle/>
          <a:p>
            <a:pPr marL="0" indent="0">
              <a:buNone/>
            </a:pPr>
            <a:r>
              <a:rPr lang="es-AR" sz="850" b="1" noProof="0">
                <a:solidFill>
                  <a:srgbClr val="1A2B4A"/>
                </a:solidFill>
                <a:latin typeface="Montserrat" pitchFamily="34" charset="0"/>
                <a:ea typeface="Montserrat" pitchFamily="34" charset="-122"/>
                <a:cs typeface="Montserrat" pitchFamily="34" charset="-120"/>
              </a:rPr>
              <a:t>Ingresar comentario</a:t>
            </a:r>
            <a:endParaRPr lang="es-AR" sz="850" noProof="0"/>
          </a:p>
        </p:txBody>
      </p:sp>
      <p:sp>
        <p:nvSpPr>
          <p:cNvPr id="12" name="Shape 10"/>
          <p:cNvSpPr/>
          <p:nvPr/>
        </p:nvSpPr>
        <p:spPr>
          <a:xfrm>
            <a:off x="347472" y="1993392"/>
            <a:ext cx="201168" cy="201168"/>
          </a:xfrm>
          <a:prstGeom prst="ellipse">
            <a:avLst/>
          </a:prstGeom>
          <a:solidFill>
            <a:srgbClr val="FFC107"/>
          </a:solidFill>
          <a:ln w="12700">
            <a:solidFill>
              <a:srgbClr val="FFC107"/>
            </a:solidFill>
            <a:prstDash val="solid"/>
          </a:ln>
        </p:spPr>
        <p:txBody>
          <a:bodyPr/>
          <a:lstStyle/>
          <a:p>
            <a:endParaRPr lang="es-AR" noProof="0"/>
          </a:p>
        </p:txBody>
      </p:sp>
      <p:sp>
        <p:nvSpPr>
          <p:cNvPr id="13" name="Text 11"/>
          <p:cNvSpPr/>
          <p:nvPr/>
        </p:nvSpPr>
        <p:spPr>
          <a:xfrm>
            <a:off x="347472" y="1993392"/>
            <a:ext cx="201168" cy="201168"/>
          </a:xfrm>
          <a:prstGeom prst="rect">
            <a:avLst/>
          </a:prstGeom>
          <a:noFill/>
          <a:ln/>
        </p:spPr>
        <p:txBody>
          <a:bodyPr wrap="square" lIns="0" tIns="0" rIns="0" bIns="0" rtlCol="0" anchor="ctr"/>
          <a:lstStyle/>
          <a:p>
            <a:pPr marL="0" indent="0" algn="ctr">
              <a:buNone/>
            </a:pPr>
            <a:r>
              <a:rPr lang="es-AR" sz="750" b="1" noProof="0">
                <a:solidFill>
                  <a:srgbClr val="1A2B4A"/>
                </a:solidFill>
                <a:latin typeface="Montserrat" pitchFamily="34" charset="0"/>
                <a:ea typeface="Montserrat" pitchFamily="34" charset="-122"/>
                <a:cs typeface="Montserrat" pitchFamily="34" charset="-120"/>
              </a:rPr>
              <a:t>1</a:t>
            </a:r>
            <a:endParaRPr lang="es-AR" sz="750" noProof="0"/>
          </a:p>
        </p:txBody>
      </p:sp>
      <p:sp>
        <p:nvSpPr>
          <p:cNvPr id="14" name="Shape 12"/>
          <p:cNvSpPr/>
          <p:nvPr/>
        </p:nvSpPr>
        <p:spPr>
          <a:xfrm>
            <a:off x="502920" y="2221992"/>
            <a:ext cx="7223760" cy="1005840"/>
          </a:xfrm>
          <a:prstGeom prst="roundRect">
            <a:avLst>
              <a:gd name="adj" fmla="val 5455"/>
            </a:avLst>
          </a:prstGeom>
          <a:solidFill>
            <a:srgbClr val="FFFFFF"/>
          </a:solidFill>
          <a:ln w="15240">
            <a:solidFill>
              <a:srgbClr val="F5C400"/>
            </a:solidFill>
            <a:prstDash val="solid"/>
          </a:ln>
        </p:spPr>
        <p:txBody>
          <a:bodyPr/>
          <a:lstStyle/>
          <a:p>
            <a:endParaRPr lang="es-AR" noProof="0"/>
          </a:p>
        </p:txBody>
      </p:sp>
      <p:sp>
        <p:nvSpPr>
          <p:cNvPr id="15" name="Text 13"/>
          <p:cNvSpPr/>
          <p:nvPr/>
        </p:nvSpPr>
        <p:spPr>
          <a:xfrm>
            <a:off x="621792" y="2304288"/>
            <a:ext cx="6949440" cy="320040"/>
          </a:xfrm>
          <a:prstGeom prst="rect">
            <a:avLst/>
          </a:prstGeom>
          <a:noFill/>
          <a:ln/>
        </p:spPr>
        <p:txBody>
          <a:bodyPr wrap="square" rtlCol="0" anchor="ctr"/>
          <a:lstStyle/>
          <a:p>
            <a:pPr marL="0" indent="0">
              <a:buNone/>
            </a:pPr>
            <a:r>
              <a:rPr lang="es-AR" sz="900" i="1" noProof="0">
                <a:solidFill>
                  <a:srgbClr val="A0AEC0"/>
                </a:solidFill>
                <a:latin typeface="Montserrat" pitchFamily="34" charset="0"/>
                <a:ea typeface="Montserrat" pitchFamily="34" charset="-122"/>
                <a:cs typeface="Montserrat" pitchFamily="34" charset="-120"/>
              </a:rPr>
              <a:t>Escriba aquí su mensaje para el Administrador de Contrato...</a:t>
            </a:r>
            <a:endParaRPr lang="es-AR" sz="900" noProof="0"/>
          </a:p>
        </p:txBody>
      </p:sp>
      <p:sp>
        <p:nvSpPr>
          <p:cNvPr id="16" name="Text 14"/>
          <p:cNvSpPr/>
          <p:nvPr/>
        </p:nvSpPr>
        <p:spPr>
          <a:xfrm>
            <a:off x="7516368" y="3044952"/>
            <a:ext cx="201168" cy="164592"/>
          </a:xfrm>
          <a:prstGeom prst="rect">
            <a:avLst/>
          </a:prstGeom>
          <a:noFill/>
          <a:ln/>
        </p:spPr>
        <p:txBody>
          <a:bodyPr wrap="square" rtlCol="0" anchor="ctr"/>
          <a:lstStyle/>
          <a:p>
            <a:pPr marL="0" indent="0">
              <a:buNone/>
            </a:pPr>
            <a:r>
              <a:rPr lang="es-AR" sz="900" noProof="0">
                <a:solidFill>
                  <a:srgbClr val="A0AEC0"/>
                </a:solidFill>
                <a:latin typeface="Montserrat" pitchFamily="34" charset="0"/>
                <a:ea typeface="Montserrat" pitchFamily="34" charset="-122"/>
                <a:cs typeface="Montserrat" pitchFamily="34" charset="-120"/>
              </a:rPr>
              <a:t>✎</a:t>
            </a:r>
            <a:endParaRPr lang="es-AR" sz="900" noProof="0"/>
          </a:p>
        </p:txBody>
      </p:sp>
      <p:sp>
        <p:nvSpPr>
          <p:cNvPr id="17" name="Text 15"/>
          <p:cNvSpPr/>
          <p:nvPr/>
        </p:nvSpPr>
        <p:spPr>
          <a:xfrm>
            <a:off x="502920" y="3291840"/>
            <a:ext cx="2743200" cy="201168"/>
          </a:xfrm>
          <a:prstGeom prst="rect">
            <a:avLst/>
          </a:prstGeom>
          <a:noFill/>
          <a:ln/>
        </p:spPr>
        <p:txBody>
          <a:bodyPr wrap="square" rtlCol="0" anchor="ctr"/>
          <a:lstStyle/>
          <a:p>
            <a:pPr marL="0" indent="0">
              <a:buNone/>
            </a:pPr>
            <a:r>
              <a:rPr lang="es-AR" sz="850" noProof="0">
                <a:solidFill>
                  <a:srgbClr val="718096"/>
                </a:solidFill>
                <a:latin typeface="Montserrat" pitchFamily="34" charset="0"/>
                <a:ea typeface="Montserrat" pitchFamily="34" charset="-122"/>
                <a:cs typeface="Montserrat" pitchFamily="34" charset="-120"/>
              </a:rPr>
              <a:t>Agregar </a:t>
            </a:r>
            <a:r>
              <a:rPr lang="es-AR" sz="850" noProof="0">
                <a:solidFill>
                  <a:srgbClr val="0563C1"/>
                </a:solidFill>
                <a:latin typeface="Montserrat" pitchFamily="34" charset="0"/>
                <a:ea typeface="Montserrat" pitchFamily="34" charset="-122"/>
                <a:cs typeface="Montserrat" pitchFamily="34" charset="-120"/>
              </a:rPr>
              <a:t>Archivo</a:t>
            </a:r>
            <a:r>
              <a:rPr lang="es-AR" sz="850" noProof="0">
                <a:solidFill>
                  <a:srgbClr val="718096"/>
                </a:solidFill>
                <a:latin typeface="Montserrat" pitchFamily="34" charset="0"/>
                <a:ea typeface="Montserrat" pitchFamily="34" charset="-122"/>
                <a:cs typeface="Montserrat" pitchFamily="34" charset="-120"/>
              </a:rPr>
              <a:t> | </a:t>
            </a:r>
            <a:r>
              <a:rPr lang="es-AR" sz="850" noProof="0" err="1">
                <a:solidFill>
                  <a:srgbClr val="0563C1"/>
                </a:solidFill>
                <a:latin typeface="Montserrat" pitchFamily="34" charset="0"/>
                <a:ea typeface="Montserrat" pitchFamily="34" charset="-122"/>
                <a:cs typeface="Montserrat" pitchFamily="34" charset="-120"/>
              </a:rPr>
              <a:t>Url</a:t>
            </a:r>
            <a:endParaRPr lang="es-AR" sz="850" noProof="0"/>
          </a:p>
        </p:txBody>
      </p:sp>
      <p:sp>
        <p:nvSpPr>
          <p:cNvPr id="18" name="Shape 16"/>
          <p:cNvSpPr/>
          <p:nvPr/>
        </p:nvSpPr>
        <p:spPr>
          <a:xfrm>
            <a:off x="299250" y="3496804"/>
            <a:ext cx="201168" cy="201168"/>
          </a:xfrm>
          <a:prstGeom prst="ellipse">
            <a:avLst/>
          </a:prstGeom>
          <a:solidFill>
            <a:srgbClr val="FFC107"/>
          </a:solidFill>
          <a:ln w="12700">
            <a:solidFill>
              <a:srgbClr val="FFC107"/>
            </a:solidFill>
            <a:prstDash val="solid"/>
          </a:ln>
        </p:spPr>
        <p:txBody>
          <a:bodyPr/>
          <a:lstStyle/>
          <a:p>
            <a:endParaRPr lang="es-AR" noProof="0"/>
          </a:p>
        </p:txBody>
      </p:sp>
      <p:sp>
        <p:nvSpPr>
          <p:cNvPr id="19" name="Text 17"/>
          <p:cNvSpPr/>
          <p:nvPr/>
        </p:nvSpPr>
        <p:spPr>
          <a:xfrm>
            <a:off x="321593" y="3511296"/>
            <a:ext cx="201168" cy="201168"/>
          </a:xfrm>
          <a:prstGeom prst="rect">
            <a:avLst/>
          </a:prstGeom>
          <a:noFill/>
          <a:ln/>
        </p:spPr>
        <p:txBody>
          <a:bodyPr wrap="square" lIns="0" tIns="0" rIns="0" bIns="0" rtlCol="0" anchor="ctr"/>
          <a:lstStyle/>
          <a:p>
            <a:pPr marL="0" indent="0" algn="ctr">
              <a:buNone/>
            </a:pPr>
            <a:r>
              <a:rPr lang="es-AR" sz="750" b="1" noProof="0">
                <a:solidFill>
                  <a:srgbClr val="1A2B4A"/>
                </a:solidFill>
                <a:latin typeface="Montserrat" pitchFamily="34" charset="0"/>
                <a:ea typeface="Montserrat" pitchFamily="34" charset="-122"/>
                <a:cs typeface="Montserrat" pitchFamily="34" charset="-120"/>
              </a:rPr>
              <a:t>2</a:t>
            </a:r>
            <a:endParaRPr lang="es-AR" sz="750" noProof="0"/>
          </a:p>
        </p:txBody>
      </p:sp>
      <p:sp>
        <p:nvSpPr>
          <p:cNvPr id="20" name="Shape 18"/>
          <p:cNvSpPr/>
          <p:nvPr/>
        </p:nvSpPr>
        <p:spPr>
          <a:xfrm>
            <a:off x="502920" y="3538728"/>
            <a:ext cx="7223760" cy="347472"/>
          </a:xfrm>
          <a:prstGeom prst="roundRect">
            <a:avLst>
              <a:gd name="adj" fmla="val 13158"/>
            </a:avLst>
          </a:prstGeom>
          <a:solidFill>
            <a:srgbClr val="F4F6FA"/>
          </a:solidFill>
          <a:ln w="9525">
            <a:solidFill>
              <a:srgbClr val="CBD5E0"/>
            </a:solidFill>
            <a:prstDash val="dash"/>
          </a:ln>
        </p:spPr>
        <p:txBody>
          <a:bodyPr/>
          <a:lstStyle/>
          <a:p>
            <a:endParaRPr lang="es-AR" noProof="0"/>
          </a:p>
        </p:txBody>
      </p:sp>
      <p:sp>
        <p:nvSpPr>
          <p:cNvPr id="21" name="Text 19"/>
          <p:cNvSpPr/>
          <p:nvPr/>
        </p:nvSpPr>
        <p:spPr>
          <a:xfrm>
            <a:off x="640080" y="3538728"/>
            <a:ext cx="6949440" cy="347472"/>
          </a:xfrm>
          <a:prstGeom prst="rect">
            <a:avLst/>
          </a:prstGeom>
          <a:noFill/>
          <a:ln/>
        </p:spPr>
        <p:txBody>
          <a:bodyPr wrap="square" rtlCol="0" anchor="ctr"/>
          <a:lstStyle/>
          <a:p>
            <a:pPr marL="0" indent="0">
              <a:buNone/>
            </a:pPr>
            <a:r>
              <a:rPr lang="es-AR" sz="850" noProof="0">
                <a:solidFill>
                  <a:srgbClr val="718096"/>
                </a:solidFill>
                <a:latin typeface="Montserrat" pitchFamily="34" charset="0"/>
                <a:ea typeface="Montserrat" pitchFamily="34" charset="-122"/>
                <a:cs typeface="Montserrat" pitchFamily="34" charset="-120"/>
              </a:rPr>
              <a:t>📎  Arrastre el archivo aquí o búsquelo en su dispositivo</a:t>
            </a:r>
            <a:endParaRPr lang="es-AR" sz="850" noProof="0"/>
          </a:p>
        </p:txBody>
      </p:sp>
      <p:sp>
        <p:nvSpPr>
          <p:cNvPr id="22" name="Text 20"/>
          <p:cNvSpPr/>
          <p:nvPr/>
        </p:nvSpPr>
        <p:spPr>
          <a:xfrm>
            <a:off x="502920" y="3950208"/>
            <a:ext cx="6858000" cy="201168"/>
          </a:xfrm>
          <a:prstGeom prst="rect">
            <a:avLst/>
          </a:prstGeom>
          <a:noFill/>
          <a:ln/>
        </p:spPr>
        <p:txBody>
          <a:bodyPr wrap="square" rtlCol="0" anchor="ctr"/>
          <a:lstStyle/>
          <a:p>
            <a:pPr marL="0" indent="0">
              <a:buNone/>
            </a:pPr>
            <a:r>
              <a:rPr lang="es-AR" sz="750" noProof="0">
                <a:solidFill>
                  <a:srgbClr val="A0AEC0"/>
                </a:solidFill>
                <a:latin typeface="Montserrat" pitchFamily="34" charset="0"/>
                <a:ea typeface="Montserrat" pitchFamily="34" charset="-122"/>
                <a:cs typeface="Montserrat" pitchFamily="34" charset="-120"/>
              </a:rPr>
              <a:t>Enviar notificación de comentario a un usuario ingresando @nombre (ejemplo: @JohnSmith)</a:t>
            </a:r>
            <a:endParaRPr lang="es-AR" sz="750" noProof="0"/>
          </a:p>
        </p:txBody>
      </p:sp>
      <p:sp>
        <p:nvSpPr>
          <p:cNvPr id="23" name="Shape 21"/>
          <p:cNvSpPr/>
          <p:nvPr/>
        </p:nvSpPr>
        <p:spPr>
          <a:xfrm>
            <a:off x="4800600" y="4224528"/>
            <a:ext cx="1078992" cy="329184"/>
          </a:xfrm>
          <a:prstGeom prst="roundRect">
            <a:avLst>
              <a:gd name="adj" fmla="val 16667"/>
            </a:avLst>
          </a:prstGeom>
          <a:solidFill>
            <a:srgbClr val="FFFFFF"/>
          </a:solidFill>
          <a:ln w="9525">
            <a:solidFill>
              <a:srgbClr val="CBD5E0"/>
            </a:solidFill>
            <a:prstDash val="solid"/>
          </a:ln>
        </p:spPr>
        <p:txBody>
          <a:bodyPr/>
          <a:lstStyle/>
          <a:p>
            <a:endParaRPr lang="es-AR" noProof="0"/>
          </a:p>
        </p:txBody>
      </p:sp>
      <p:sp>
        <p:nvSpPr>
          <p:cNvPr id="24" name="Text 22"/>
          <p:cNvSpPr/>
          <p:nvPr/>
        </p:nvSpPr>
        <p:spPr>
          <a:xfrm>
            <a:off x="4800600" y="4224528"/>
            <a:ext cx="1078992" cy="329184"/>
          </a:xfrm>
          <a:prstGeom prst="rect">
            <a:avLst/>
          </a:prstGeom>
          <a:noFill/>
          <a:ln/>
        </p:spPr>
        <p:txBody>
          <a:bodyPr wrap="square" rtlCol="0" anchor="ctr"/>
          <a:lstStyle/>
          <a:p>
            <a:pPr marL="0" indent="0" algn="ctr">
              <a:buNone/>
            </a:pPr>
            <a:r>
              <a:rPr lang="es-AR" sz="900" noProof="0">
                <a:solidFill>
                  <a:srgbClr val="1A2B4A"/>
                </a:solidFill>
                <a:latin typeface="Montserrat" pitchFamily="34" charset="0"/>
                <a:ea typeface="Montserrat" pitchFamily="34" charset="-122"/>
                <a:cs typeface="Montserrat" pitchFamily="34" charset="-120"/>
              </a:rPr>
              <a:t>Cancelar</a:t>
            </a:r>
            <a:endParaRPr lang="es-AR" sz="900" noProof="0"/>
          </a:p>
        </p:txBody>
      </p:sp>
      <p:sp>
        <p:nvSpPr>
          <p:cNvPr id="25" name="Shape 23"/>
          <p:cNvSpPr/>
          <p:nvPr/>
        </p:nvSpPr>
        <p:spPr>
          <a:xfrm>
            <a:off x="5989320" y="4224528"/>
            <a:ext cx="914400" cy="329184"/>
          </a:xfrm>
          <a:prstGeom prst="roundRect">
            <a:avLst>
              <a:gd name="adj" fmla="val 16667"/>
            </a:avLst>
          </a:prstGeom>
          <a:solidFill>
            <a:srgbClr val="FFFFFF"/>
          </a:solidFill>
          <a:ln w="9525">
            <a:solidFill>
              <a:srgbClr val="CBD5E0"/>
            </a:solidFill>
            <a:prstDash val="solid"/>
          </a:ln>
        </p:spPr>
        <p:txBody>
          <a:bodyPr/>
          <a:lstStyle/>
          <a:p>
            <a:endParaRPr lang="es-AR" noProof="0"/>
          </a:p>
        </p:txBody>
      </p:sp>
      <p:sp>
        <p:nvSpPr>
          <p:cNvPr id="26" name="Text 24"/>
          <p:cNvSpPr/>
          <p:nvPr/>
        </p:nvSpPr>
        <p:spPr>
          <a:xfrm>
            <a:off x="5989320" y="4224528"/>
            <a:ext cx="914400" cy="329184"/>
          </a:xfrm>
          <a:prstGeom prst="rect">
            <a:avLst/>
          </a:prstGeom>
          <a:noFill/>
          <a:ln/>
        </p:spPr>
        <p:txBody>
          <a:bodyPr wrap="square" rtlCol="0" anchor="ctr"/>
          <a:lstStyle/>
          <a:p>
            <a:pPr marL="0" indent="0" algn="ctr">
              <a:buNone/>
            </a:pPr>
            <a:r>
              <a:rPr lang="es-AR" sz="900" noProof="0">
                <a:solidFill>
                  <a:srgbClr val="1A2B4A"/>
                </a:solidFill>
                <a:latin typeface="Montserrat" pitchFamily="34" charset="0"/>
                <a:ea typeface="Montserrat" pitchFamily="34" charset="-122"/>
                <a:cs typeface="Montserrat" pitchFamily="34" charset="-120"/>
              </a:rPr>
              <a:t>Guardar</a:t>
            </a:r>
            <a:endParaRPr lang="es-AR" sz="900" noProof="0"/>
          </a:p>
        </p:txBody>
      </p:sp>
      <p:sp>
        <p:nvSpPr>
          <p:cNvPr id="27" name="Shape 25"/>
          <p:cNvSpPr/>
          <p:nvPr/>
        </p:nvSpPr>
        <p:spPr>
          <a:xfrm>
            <a:off x="7415741" y="3977640"/>
            <a:ext cx="201168" cy="201168"/>
          </a:xfrm>
          <a:prstGeom prst="ellipse">
            <a:avLst/>
          </a:prstGeom>
          <a:solidFill>
            <a:srgbClr val="FFC107"/>
          </a:solidFill>
          <a:ln w="12700">
            <a:solidFill>
              <a:srgbClr val="FFC107"/>
            </a:solidFill>
            <a:prstDash val="solid"/>
          </a:ln>
        </p:spPr>
        <p:txBody>
          <a:bodyPr/>
          <a:lstStyle/>
          <a:p>
            <a:endParaRPr lang="es-AR" noProof="0"/>
          </a:p>
        </p:txBody>
      </p:sp>
      <p:sp>
        <p:nvSpPr>
          <p:cNvPr id="28" name="Text 26"/>
          <p:cNvSpPr/>
          <p:nvPr/>
        </p:nvSpPr>
        <p:spPr>
          <a:xfrm>
            <a:off x="7388352" y="4169664"/>
            <a:ext cx="201168" cy="201168"/>
          </a:xfrm>
          <a:prstGeom prst="rect">
            <a:avLst/>
          </a:prstGeom>
          <a:noFill/>
          <a:ln/>
        </p:spPr>
        <p:txBody>
          <a:bodyPr wrap="square" lIns="0" tIns="0" rIns="0" bIns="0" rtlCol="0" anchor="ctr"/>
          <a:lstStyle/>
          <a:p>
            <a:pPr marL="0" indent="0" algn="ctr">
              <a:buNone/>
            </a:pPr>
            <a:r>
              <a:rPr lang="es-AR" sz="750" b="1" noProof="0">
                <a:solidFill>
                  <a:srgbClr val="1A2B4A"/>
                </a:solidFill>
                <a:latin typeface="Montserrat" pitchFamily="34" charset="0"/>
                <a:ea typeface="Montserrat" pitchFamily="34" charset="-122"/>
                <a:cs typeface="Montserrat" pitchFamily="34" charset="-120"/>
              </a:rPr>
              <a:t>3</a:t>
            </a:r>
            <a:endParaRPr lang="es-AR" sz="750" noProof="0"/>
          </a:p>
        </p:txBody>
      </p:sp>
      <p:sp>
        <p:nvSpPr>
          <p:cNvPr id="29" name="Shape 27"/>
          <p:cNvSpPr/>
          <p:nvPr/>
        </p:nvSpPr>
        <p:spPr>
          <a:xfrm>
            <a:off x="6995160" y="4224528"/>
            <a:ext cx="822960" cy="329184"/>
          </a:xfrm>
          <a:prstGeom prst="roundRect">
            <a:avLst>
              <a:gd name="adj" fmla="val 16667"/>
            </a:avLst>
          </a:prstGeom>
          <a:solidFill>
            <a:srgbClr val="2563EB"/>
          </a:solidFill>
          <a:ln w="12700">
            <a:solidFill>
              <a:srgbClr val="2563EB"/>
            </a:solidFill>
            <a:prstDash val="solid"/>
          </a:ln>
        </p:spPr>
        <p:txBody>
          <a:bodyPr/>
          <a:lstStyle/>
          <a:p>
            <a:endParaRPr lang="es-AR" noProof="0"/>
          </a:p>
        </p:txBody>
      </p:sp>
      <p:sp>
        <p:nvSpPr>
          <p:cNvPr id="30" name="Text 28"/>
          <p:cNvSpPr/>
          <p:nvPr/>
        </p:nvSpPr>
        <p:spPr>
          <a:xfrm>
            <a:off x="6995160" y="4224528"/>
            <a:ext cx="822960" cy="329184"/>
          </a:xfrm>
          <a:prstGeom prst="rect">
            <a:avLst/>
          </a:prstGeom>
          <a:noFill/>
          <a:ln/>
        </p:spPr>
        <p:txBody>
          <a:bodyPr wrap="square" rtlCol="0" anchor="ctr"/>
          <a:lstStyle/>
          <a:p>
            <a:pPr marL="0" indent="0" algn="ctr">
              <a:buNone/>
            </a:pPr>
            <a:r>
              <a:rPr lang="es-AR" sz="950" b="1" noProof="0">
                <a:solidFill>
                  <a:srgbClr val="FFFFFF"/>
                </a:solidFill>
                <a:latin typeface="Montserrat" pitchFamily="34" charset="0"/>
                <a:ea typeface="Montserrat" pitchFamily="34" charset="-122"/>
                <a:cs typeface="Montserrat" pitchFamily="34" charset="-120"/>
              </a:rPr>
              <a:t>Enviar</a:t>
            </a:r>
            <a:endParaRPr lang="es-AR" sz="950" noProof="0"/>
          </a:p>
        </p:txBody>
      </p:sp>
      <p:sp>
        <p:nvSpPr>
          <p:cNvPr id="33" name="Text 31"/>
          <p:cNvSpPr/>
          <p:nvPr/>
        </p:nvSpPr>
        <p:spPr>
          <a:xfrm>
            <a:off x="524256" y="5788152"/>
            <a:ext cx="329184" cy="713232"/>
          </a:xfrm>
          <a:prstGeom prst="rect">
            <a:avLst/>
          </a:prstGeom>
          <a:noFill/>
          <a:ln/>
        </p:spPr>
        <p:txBody>
          <a:bodyPr wrap="square" lIns="0" tIns="0" rIns="0" bIns="0" rtlCol="0" anchor="ctr"/>
          <a:lstStyle/>
          <a:p>
            <a:pPr marL="0" indent="0" algn="ctr">
              <a:buNone/>
            </a:pPr>
            <a:r>
              <a:rPr lang="es-AR" sz="2000" noProof="0" dirty="0">
                <a:solidFill>
                  <a:srgbClr val="FFFFFF"/>
                </a:solidFill>
                <a:latin typeface="Montserrat" pitchFamily="34" charset="0"/>
                <a:ea typeface="Montserrat" pitchFamily="34" charset="-122"/>
                <a:cs typeface="Montserrat" pitchFamily="34" charset="-120"/>
              </a:rPr>
              <a:t>⚠</a:t>
            </a:r>
            <a:endParaRPr lang="es-AR" sz="2000" noProof="0" dirty="0"/>
          </a:p>
        </p:txBody>
      </p:sp>
      <p:sp>
        <p:nvSpPr>
          <p:cNvPr id="36" name="Shape 34"/>
          <p:cNvSpPr/>
          <p:nvPr/>
        </p:nvSpPr>
        <p:spPr>
          <a:xfrm>
            <a:off x="8238744" y="1536192"/>
            <a:ext cx="3611880" cy="3931920"/>
          </a:xfrm>
          <a:prstGeom prst="rect">
            <a:avLst/>
          </a:prstGeom>
          <a:solidFill>
            <a:schemeClr val="tx1"/>
          </a:solidFill>
          <a:ln w="12700">
            <a:solidFill>
              <a:srgbClr val="1A2B4A"/>
            </a:solidFill>
            <a:prstDash val="solid"/>
          </a:ln>
        </p:spPr>
        <p:txBody>
          <a:bodyPr/>
          <a:lstStyle/>
          <a:p>
            <a:endParaRPr lang="es-AR" noProof="0"/>
          </a:p>
        </p:txBody>
      </p:sp>
      <p:sp>
        <p:nvSpPr>
          <p:cNvPr id="37" name="Text 35"/>
          <p:cNvSpPr/>
          <p:nvPr/>
        </p:nvSpPr>
        <p:spPr>
          <a:xfrm>
            <a:off x="8537994" y="1837944"/>
            <a:ext cx="3611880" cy="365760"/>
          </a:xfrm>
          <a:prstGeom prst="rect">
            <a:avLst/>
          </a:prstGeom>
          <a:noFill/>
          <a:ln/>
        </p:spPr>
        <p:txBody>
          <a:bodyPr wrap="square" lIns="0" tIns="1524" rIns="0" bIns="0" rtlCol="0" anchor="ctr"/>
          <a:lstStyle/>
          <a:p>
            <a:pPr marL="0" indent="0">
              <a:buNone/>
            </a:pPr>
            <a:r>
              <a:rPr lang="es-AR" sz="1200" b="1" noProof="0">
                <a:solidFill>
                  <a:srgbClr val="FFFFFF"/>
                </a:solidFill>
                <a:latin typeface="Montserrat" pitchFamily="34" charset="0"/>
                <a:ea typeface="Montserrat" pitchFamily="34" charset="-122"/>
                <a:cs typeface="Montserrat" pitchFamily="34" charset="-120"/>
              </a:rPr>
              <a:t>Campos de referencia</a:t>
            </a:r>
            <a:endParaRPr lang="es-AR" sz="1200" noProof="0"/>
          </a:p>
        </p:txBody>
      </p:sp>
      <p:sp>
        <p:nvSpPr>
          <p:cNvPr id="38" name="Shape 36"/>
          <p:cNvSpPr/>
          <p:nvPr/>
        </p:nvSpPr>
        <p:spPr>
          <a:xfrm>
            <a:off x="8629434" y="2295144"/>
            <a:ext cx="237744" cy="237744"/>
          </a:xfrm>
          <a:prstGeom prst="ellipse">
            <a:avLst/>
          </a:prstGeom>
          <a:solidFill>
            <a:srgbClr val="FFC107"/>
          </a:solidFill>
          <a:ln w="12700">
            <a:solidFill>
              <a:srgbClr val="FFC107"/>
            </a:solidFill>
            <a:prstDash val="solid"/>
          </a:ln>
        </p:spPr>
        <p:txBody>
          <a:bodyPr/>
          <a:lstStyle/>
          <a:p>
            <a:endParaRPr lang="es-AR" noProof="0"/>
          </a:p>
        </p:txBody>
      </p:sp>
      <p:sp>
        <p:nvSpPr>
          <p:cNvPr id="39" name="Text 37"/>
          <p:cNvSpPr/>
          <p:nvPr/>
        </p:nvSpPr>
        <p:spPr>
          <a:xfrm>
            <a:off x="8629434" y="2295144"/>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1</a:t>
            </a:r>
            <a:endParaRPr lang="es-AR" sz="850" noProof="0"/>
          </a:p>
        </p:txBody>
      </p:sp>
      <p:sp>
        <p:nvSpPr>
          <p:cNvPr id="40" name="Text 38"/>
          <p:cNvSpPr/>
          <p:nvPr/>
        </p:nvSpPr>
        <p:spPr>
          <a:xfrm>
            <a:off x="8931186" y="2295144"/>
            <a:ext cx="3127248" cy="256032"/>
          </a:xfrm>
          <a:prstGeom prst="rect">
            <a:avLst/>
          </a:prstGeom>
          <a:noFill/>
          <a:ln/>
        </p:spPr>
        <p:txBody>
          <a:bodyPr wrap="square" rtlCol="0" anchor="ctr"/>
          <a:lstStyle/>
          <a:p>
            <a:pPr marL="0" indent="0">
              <a:buNone/>
            </a:pPr>
            <a:r>
              <a:rPr lang="es-AR" sz="1100" b="1" noProof="0" dirty="0">
                <a:solidFill>
                  <a:srgbClr val="FFFFFF"/>
                </a:solidFill>
                <a:latin typeface="Montserrat" pitchFamily="34" charset="0"/>
                <a:ea typeface="Montserrat" pitchFamily="34" charset="-122"/>
                <a:cs typeface="Montserrat" pitchFamily="34" charset="-120"/>
              </a:rPr>
              <a:t>Comentarios</a:t>
            </a:r>
            <a:endParaRPr lang="es-AR" sz="1100" noProof="0" dirty="0"/>
          </a:p>
        </p:txBody>
      </p:sp>
      <p:sp>
        <p:nvSpPr>
          <p:cNvPr id="41" name="Text 39"/>
          <p:cNvSpPr/>
          <p:nvPr/>
        </p:nvSpPr>
        <p:spPr>
          <a:xfrm>
            <a:off x="8931186" y="2551176"/>
            <a:ext cx="3127248" cy="457200"/>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Ingrese el mensaje que acompañará la Hoja de Entrada de Servicio.</a:t>
            </a:r>
            <a:endParaRPr lang="es-AR" sz="900" noProof="0" dirty="0">
              <a:solidFill>
                <a:schemeClr val="bg1"/>
              </a:solidFill>
            </a:endParaRPr>
          </a:p>
        </p:txBody>
      </p:sp>
      <p:sp>
        <p:nvSpPr>
          <p:cNvPr id="42" name="Shape 40"/>
          <p:cNvSpPr/>
          <p:nvPr/>
        </p:nvSpPr>
        <p:spPr>
          <a:xfrm>
            <a:off x="8629434" y="3255264"/>
            <a:ext cx="237744" cy="237744"/>
          </a:xfrm>
          <a:prstGeom prst="ellipse">
            <a:avLst/>
          </a:prstGeom>
          <a:solidFill>
            <a:srgbClr val="FFC107"/>
          </a:solidFill>
          <a:ln w="12700">
            <a:solidFill>
              <a:srgbClr val="FFC107"/>
            </a:solidFill>
            <a:prstDash val="solid"/>
          </a:ln>
        </p:spPr>
        <p:txBody>
          <a:bodyPr/>
          <a:lstStyle/>
          <a:p>
            <a:endParaRPr lang="es-AR" noProof="0"/>
          </a:p>
        </p:txBody>
      </p:sp>
      <p:sp>
        <p:nvSpPr>
          <p:cNvPr id="43" name="Text 41"/>
          <p:cNvSpPr/>
          <p:nvPr/>
        </p:nvSpPr>
        <p:spPr>
          <a:xfrm>
            <a:off x="8629434" y="3255264"/>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2</a:t>
            </a:r>
            <a:endParaRPr lang="es-AR" sz="850" noProof="0"/>
          </a:p>
        </p:txBody>
      </p:sp>
      <p:sp>
        <p:nvSpPr>
          <p:cNvPr id="44" name="Text 42"/>
          <p:cNvSpPr/>
          <p:nvPr/>
        </p:nvSpPr>
        <p:spPr>
          <a:xfrm>
            <a:off x="8931186" y="3255264"/>
            <a:ext cx="3127248" cy="256032"/>
          </a:xfrm>
          <a:prstGeom prst="rect">
            <a:avLst/>
          </a:prstGeom>
          <a:noFill/>
          <a:ln/>
        </p:spPr>
        <p:txBody>
          <a:bodyPr wrap="square" rtlCol="0" anchor="ctr"/>
          <a:lstStyle/>
          <a:p>
            <a:pPr marL="0" indent="0">
              <a:buNone/>
            </a:pPr>
            <a:r>
              <a:rPr lang="es-AR" sz="1100" b="1" noProof="0" dirty="0">
                <a:solidFill>
                  <a:srgbClr val="FFFFFF"/>
                </a:solidFill>
                <a:latin typeface="Montserrat" pitchFamily="34" charset="0"/>
                <a:ea typeface="Montserrat" pitchFamily="34" charset="-122"/>
                <a:cs typeface="Montserrat" pitchFamily="34" charset="-120"/>
              </a:rPr>
              <a:t>Archivo</a:t>
            </a:r>
            <a:endParaRPr lang="es-AR" sz="1100" noProof="0" dirty="0"/>
          </a:p>
        </p:txBody>
      </p:sp>
      <p:sp>
        <p:nvSpPr>
          <p:cNvPr id="45" name="Text 43"/>
          <p:cNvSpPr/>
          <p:nvPr/>
        </p:nvSpPr>
        <p:spPr>
          <a:xfrm>
            <a:off x="8931186" y="3511296"/>
            <a:ext cx="3127248" cy="457200"/>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Adjunte el Acta de Conciliación y los soportes correspondientes.</a:t>
            </a:r>
            <a:endParaRPr lang="es-AR" sz="900" noProof="0" dirty="0">
              <a:solidFill>
                <a:schemeClr val="bg1"/>
              </a:solidFill>
            </a:endParaRPr>
          </a:p>
        </p:txBody>
      </p:sp>
      <p:sp>
        <p:nvSpPr>
          <p:cNvPr id="46" name="Shape 44"/>
          <p:cNvSpPr/>
          <p:nvPr/>
        </p:nvSpPr>
        <p:spPr>
          <a:xfrm>
            <a:off x="8629434" y="4215384"/>
            <a:ext cx="237744" cy="237744"/>
          </a:xfrm>
          <a:prstGeom prst="ellipse">
            <a:avLst/>
          </a:prstGeom>
          <a:solidFill>
            <a:srgbClr val="FFC107"/>
          </a:solidFill>
          <a:ln w="12700">
            <a:solidFill>
              <a:srgbClr val="FFC107"/>
            </a:solidFill>
            <a:prstDash val="solid"/>
          </a:ln>
        </p:spPr>
        <p:txBody>
          <a:bodyPr/>
          <a:lstStyle/>
          <a:p>
            <a:endParaRPr lang="es-AR" noProof="0"/>
          </a:p>
        </p:txBody>
      </p:sp>
      <p:sp>
        <p:nvSpPr>
          <p:cNvPr id="47" name="Text 45"/>
          <p:cNvSpPr/>
          <p:nvPr/>
        </p:nvSpPr>
        <p:spPr>
          <a:xfrm>
            <a:off x="8629434" y="4215384"/>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3</a:t>
            </a:r>
            <a:endParaRPr lang="es-AR" sz="850" noProof="0"/>
          </a:p>
        </p:txBody>
      </p:sp>
      <p:sp>
        <p:nvSpPr>
          <p:cNvPr id="48" name="Text 46"/>
          <p:cNvSpPr/>
          <p:nvPr/>
        </p:nvSpPr>
        <p:spPr>
          <a:xfrm>
            <a:off x="8931186" y="4215384"/>
            <a:ext cx="3127248" cy="256032"/>
          </a:xfrm>
          <a:prstGeom prst="rect">
            <a:avLst/>
          </a:prstGeom>
          <a:noFill/>
          <a:ln/>
        </p:spPr>
        <p:txBody>
          <a:bodyPr wrap="square" rtlCol="0" anchor="ctr"/>
          <a:lstStyle/>
          <a:p>
            <a:pPr marL="0" indent="0">
              <a:buNone/>
            </a:pPr>
            <a:r>
              <a:rPr lang="es-AR" sz="1100" b="1" noProof="0">
                <a:solidFill>
                  <a:srgbClr val="FFFFFF"/>
                </a:solidFill>
                <a:latin typeface="Montserrat" pitchFamily="34" charset="0"/>
                <a:ea typeface="Montserrat" pitchFamily="34" charset="-122"/>
                <a:cs typeface="Montserrat" pitchFamily="34" charset="-120"/>
              </a:rPr>
              <a:t>Enviar</a:t>
            </a:r>
            <a:endParaRPr lang="es-AR" sz="1100" noProof="0"/>
          </a:p>
        </p:txBody>
      </p:sp>
      <p:sp>
        <p:nvSpPr>
          <p:cNvPr id="49" name="Text 47"/>
          <p:cNvSpPr/>
          <p:nvPr/>
        </p:nvSpPr>
        <p:spPr>
          <a:xfrm>
            <a:off x="8931186" y="4471416"/>
            <a:ext cx="2851239" cy="457200"/>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Una vez validada la información, seleccione Enviar para remitir la HES a aprobación del administrador del contrato.</a:t>
            </a:r>
            <a:endParaRPr lang="es-AR" sz="900" noProof="0" dirty="0">
              <a:solidFill>
                <a:schemeClr val="bg1"/>
              </a:solidFill>
            </a:endParaRPr>
          </a:p>
        </p:txBody>
      </p:sp>
      <p:sp>
        <p:nvSpPr>
          <p:cNvPr id="50" name="Text 45">
            <a:extLst>
              <a:ext uri="{FF2B5EF4-FFF2-40B4-BE49-F238E27FC236}">
                <a16:creationId xmlns:a16="http://schemas.microsoft.com/office/drawing/2014/main" id="{2C883CDE-AF2E-CAE7-9DC2-2895435B1AF0}"/>
              </a:ext>
            </a:extLst>
          </p:cNvPr>
          <p:cNvSpPr/>
          <p:nvPr/>
        </p:nvSpPr>
        <p:spPr>
          <a:xfrm>
            <a:off x="7387101" y="3968496"/>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3</a:t>
            </a:r>
            <a:endParaRPr lang="es-AR" sz="850" noProof="0"/>
          </a:p>
        </p:txBody>
      </p:sp>
      <p:sp>
        <p:nvSpPr>
          <p:cNvPr id="56" name="Rectangle: Rounded Corners 55">
            <a:extLst>
              <a:ext uri="{FF2B5EF4-FFF2-40B4-BE49-F238E27FC236}">
                <a16:creationId xmlns:a16="http://schemas.microsoft.com/office/drawing/2014/main" id="{5D0D0F68-DB85-028C-4198-4635838EA9C0}"/>
              </a:ext>
            </a:extLst>
          </p:cNvPr>
          <p:cNvSpPr/>
          <p:nvPr/>
        </p:nvSpPr>
        <p:spPr>
          <a:xfrm>
            <a:off x="317816" y="4140345"/>
            <a:ext cx="4396905" cy="1321235"/>
          </a:xfrm>
          <a:prstGeom prst="roundRect">
            <a:avLst/>
          </a:prstGeom>
          <a:solidFill>
            <a:schemeClr val="bg1"/>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s-AR" noProof="0"/>
          </a:p>
        </p:txBody>
      </p:sp>
      <p:sp>
        <p:nvSpPr>
          <p:cNvPr id="57" name="Text 42">
            <a:extLst>
              <a:ext uri="{FF2B5EF4-FFF2-40B4-BE49-F238E27FC236}">
                <a16:creationId xmlns:a16="http://schemas.microsoft.com/office/drawing/2014/main" id="{00D7BD95-C2D6-802D-C4E1-0A6800E1F396}"/>
              </a:ext>
            </a:extLst>
          </p:cNvPr>
          <p:cNvSpPr/>
          <p:nvPr/>
        </p:nvSpPr>
        <p:spPr>
          <a:xfrm>
            <a:off x="676656" y="4750308"/>
            <a:ext cx="3127248" cy="256032"/>
          </a:xfrm>
          <a:prstGeom prst="rect">
            <a:avLst/>
          </a:prstGeom>
          <a:noFill/>
          <a:ln/>
        </p:spPr>
        <p:txBody>
          <a:bodyPr wrap="square" rtlCol="0" anchor="ctr"/>
          <a:lstStyle/>
          <a:p>
            <a:pPr marL="0" indent="0">
              <a:buNone/>
            </a:pPr>
            <a:r>
              <a:rPr lang="es-AR" sz="1100" b="1" noProof="0">
                <a:solidFill>
                  <a:srgbClr val="FFFFFF"/>
                </a:solidFill>
                <a:latin typeface="Montserrat" pitchFamily="34" charset="0"/>
                <a:ea typeface="Montserrat" pitchFamily="34" charset="-122"/>
                <a:cs typeface="Montserrat" pitchFamily="34" charset="-120"/>
              </a:rPr>
              <a:t>Adjuntos</a:t>
            </a:r>
            <a:endParaRPr lang="es-AR" sz="1100" noProof="0"/>
          </a:p>
        </p:txBody>
      </p:sp>
      <p:sp>
        <p:nvSpPr>
          <p:cNvPr id="58" name="TextBox 57">
            <a:extLst>
              <a:ext uri="{FF2B5EF4-FFF2-40B4-BE49-F238E27FC236}">
                <a16:creationId xmlns:a16="http://schemas.microsoft.com/office/drawing/2014/main" id="{620329C8-6D2D-88EB-2B6E-8EB427E454A9}"/>
              </a:ext>
            </a:extLst>
          </p:cNvPr>
          <p:cNvSpPr txBox="1"/>
          <p:nvPr/>
        </p:nvSpPr>
        <p:spPr>
          <a:xfrm>
            <a:off x="441960" y="4286298"/>
            <a:ext cx="4157472" cy="1015663"/>
          </a:xfrm>
          <a:prstGeom prst="rect">
            <a:avLst/>
          </a:prstGeom>
          <a:noFill/>
        </p:spPr>
        <p:txBody>
          <a:bodyPr wrap="square">
            <a:spAutoFit/>
          </a:bodyPr>
          <a:lstStyle/>
          <a:p>
            <a:pPr>
              <a:buNone/>
            </a:pPr>
            <a:r>
              <a:rPr lang="es-AR" sz="1000" b="1" noProof="0" dirty="0">
                <a:latin typeface="Montserrat" panose="00000500000000000000" pitchFamily="2" charset="0"/>
              </a:rPr>
              <a:t>Nota: Adjuntos</a:t>
            </a:r>
            <a:br>
              <a:rPr lang="es-AR" sz="1000" b="1" noProof="0" dirty="0">
                <a:latin typeface="Montserrat" panose="00000500000000000000" pitchFamily="2" charset="0"/>
              </a:rPr>
            </a:br>
            <a:endParaRPr lang="es-AR" sz="1000" b="1" noProof="0" dirty="0">
              <a:latin typeface="Montserrat" panose="00000500000000000000" pitchFamily="2" charset="0"/>
            </a:endParaRPr>
          </a:p>
          <a:p>
            <a:pPr>
              <a:buNone/>
            </a:pPr>
            <a:r>
              <a:rPr lang="es-AR" sz="1000" noProof="0" dirty="0">
                <a:latin typeface="Montserrat" panose="00000500000000000000" pitchFamily="2" charset="0"/>
              </a:rPr>
              <a:t> Antes de enviar la HES, asegúrese de adjuntar el Acta de Conciliación debidamente diligenciada junto con los soportes correspondientes. </a:t>
            </a:r>
            <a:r>
              <a:rPr lang="es-AR" sz="1000" b="1" noProof="0" dirty="0">
                <a:solidFill>
                  <a:schemeClr val="accent4"/>
                </a:solidFill>
                <a:latin typeface="Montserrat" panose="00000500000000000000" pitchFamily="2" charset="0"/>
              </a:rPr>
              <a:t>Acta de Conciliación aquí -&gt;</a:t>
            </a:r>
          </a:p>
          <a:p>
            <a:pPr>
              <a:buNone/>
            </a:pPr>
            <a:r>
              <a:rPr lang="es-AR" sz="1000" b="1" noProof="0" dirty="0">
                <a:solidFill>
                  <a:schemeClr val="accent4"/>
                </a:solidFill>
                <a:latin typeface="Montserrat" panose="00000500000000000000" pitchFamily="2" charset="0"/>
              </a:rPr>
              <a:t>Esta plantilla viene precargada para su referencia</a:t>
            </a:r>
            <a:endParaRPr lang="es-AR" sz="1000" noProof="0" dirty="0">
              <a:solidFill>
                <a:schemeClr val="accent4"/>
              </a:solidFill>
              <a:latin typeface="Montserrat" panose="00000500000000000000" pitchFamily="2" charset="0"/>
            </a:endParaRPr>
          </a:p>
        </p:txBody>
      </p:sp>
      <p:cxnSp>
        <p:nvCxnSpPr>
          <p:cNvPr id="62" name="Straight Arrow Connector 61">
            <a:extLst>
              <a:ext uri="{FF2B5EF4-FFF2-40B4-BE49-F238E27FC236}">
                <a16:creationId xmlns:a16="http://schemas.microsoft.com/office/drawing/2014/main" id="{D6FB9101-C978-291B-C34D-89A33575F5CD}"/>
              </a:ext>
            </a:extLst>
          </p:cNvPr>
          <p:cNvCxnSpPr/>
          <p:nvPr/>
        </p:nvCxnSpPr>
        <p:spPr>
          <a:xfrm>
            <a:off x="427881" y="3768065"/>
            <a:ext cx="26417" cy="318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2" name="Object 31">
            <a:extLst>
              <a:ext uri="{FF2B5EF4-FFF2-40B4-BE49-F238E27FC236}">
                <a16:creationId xmlns:a16="http://schemas.microsoft.com/office/drawing/2014/main" id="{09B3608A-B788-B6AE-A88A-D8EEFD9840AB}"/>
              </a:ext>
            </a:extLst>
          </p:cNvPr>
          <p:cNvGraphicFramePr>
            <a:graphicFrameLocks noChangeAspect="1"/>
          </p:cNvGraphicFramePr>
          <p:nvPr>
            <p:extLst>
              <p:ext uri="{D42A27DB-BD31-4B8C-83A1-F6EECF244321}">
                <p14:modId xmlns:p14="http://schemas.microsoft.com/office/powerpoint/2010/main" val="2951413366"/>
              </p:ext>
            </p:extLst>
          </p:nvPr>
        </p:nvGraphicFramePr>
        <p:xfrm>
          <a:off x="4072952" y="4945227"/>
          <a:ext cx="569976" cy="502687"/>
        </p:xfrm>
        <a:graphic>
          <a:graphicData uri="http://schemas.openxmlformats.org/presentationml/2006/ole">
            <mc:AlternateContent xmlns:mc="http://schemas.openxmlformats.org/markup-compatibility/2006">
              <mc:Choice xmlns:v="urn:schemas-microsoft-com:vml" Requires="v">
                <p:oleObj name="Worksheet" showAsIcon="1" r:id="rId3" imgW="914400" imgH="806585" progId="Excel.Sheet.12">
                  <p:embed/>
                </p:oleObj>
              </mc:Choice>
              <mc:Fallback>
                <p:oleObj name="Worksheet" showAsIcon="1" r:id="rId3" imgW="914400" imgH="806585" progId="Excel.Sheet.12">
                  <p:embed/>
                  <p:pic>
                    <p:nvPicPr>
                      <p:cNvPr id="32" name="Object 31">
                        <a:extLst>
                          <a:ext uri="{FF2B5EF4-FFF2-40B4-BE49-F238E27FC236}">
                            <a16:creationId xmlns:a16="http://schemas.microsoft.com/office/drawing/2014/main" id="{09B3608A-B788-B6AE-A88A-D8EEFD9840AB}"/>
                          </a:ext>
                        </a:extLst>
                      </p:cNvPr>
                      <p:cNvPicPr/>
                      <p:nvPr/>
                    </p:nvPicPr>
                    <p:blipFill>
                      <a:blip r:embed="rId4"/>
                      <a:stretch>
                        <a:fillRect/>
                      </a:stretch>
                    </p:blipFill>
                    <p:spPr>
                      <a:xfrm>
                        <a:off x="4072952" y="4945227"/>
                        <a:ext cx="569976" cy="502687"/>
                      </a:xfrm>
                      <a:prstGeom prst="rect">
                        <a:avLst/>
                      </a:prstGeom>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
    <p:bg>
      <p:bgPr>
        <a:solidFill>
          <a:srgbClr val="FFFFFF"/>
        </a:solidFill>
        <a:effectLst/>
      </p:bgPr>
    </p:bg>
    <p:spTree>
      <p:nvGrpSpPr>
        <p:cNvPr id="1" name=""/>
        <p:cNvGrpSpPr/>
        <p:nvPr/>
      </p:nvGrpSpPr>
      <p:grpSpPr>
        <a:xfrm>
          <a:off x="0" y="0"/>
          <a:ext cx="0" cy="0"/>
          <a:chOff x="0" y="0"/>
          <a:chExt cx="0" cy="0"/>
        </a:xfrm>
      </p:grpSpPr>
      <p:sp>
        <p:nvSpPr>
          <p:cNvPr id="38" name="Shape 3">
            <a:extLst>
              <a:ext uri="{FF2B5EF4-FFF2-40B4-BE49-F238E27FC236}">
                <a16:creationId xmlns:a16="http://schemas.microsoft.com/office/drawing/2014/main" id="{DC90082A-7E1C-F448-1018-87EFA352A720}"/>
              </a:ext>
            </a:extLst>
          </p:cNvPr>
          <p:cNvSpPr/>
          <p:nvPr/>
        </p:nvSpPr>
        <p:spPr>
          <a:xfrm>
            <a:off x="124395" y="1459410"/>
            <a:ext cx="3024197" cy="4446161"/>
          </a:xfrm>
          <a:prstGeom prst="roundRect">
            <a:avLst>
              <a:gd name="adj" fmla="val 2151"/>
            </a:avLst>
          </a:prstGeom>
          <a:solidFill>
            <a:schemeClr val="tx1"/>
          </a:solidFill>
          <a:ln w="12700">
            <a:solidFill>
              <a:srgbClr val="1A2B4A"/>
            </a:solidFill>
            <a:prstDash val="solid"/>
          </a:ln>
        </p:spPr>
        <p:txBody>
          <a:bodyPr/>
          <a:lstStyle/>
          <a:p>
            <a:endParaRPr lang="es-AR" noProof="0"/>
          </a:p>
        </p:txBody>
      </p:sp>
      <p:sp>
        <p:nvSpPr>
          <p:cNvPr id="3" name="Text 1"/>
          <p:cNvSpPr/>
          <p:nvPr/>
        </p:nvSpPr>
        <p:spPr>
          <a:xfrm>
            <a:off x="308574" y="582022"/>
            <a:ext cx="11430000" cy="594360"/>
          </a:xfrm>
          <a:prstGeom prst="rect">
            <a:avLst/>
          </a:prstGeom>
          <a:noFill/>
          <a:ln/>
        </p:spPr>
        <p:txBody>
          <a:bodyPr wrap="square" lIns="0" tIns="0" rIns="0" bIns="0" rtlCol="0" anchor="ctr"/>
          <a:lstStyle/>
          <a:p>
            <a:pPr marL="0" indent="0">
              <a:buNone/>
            </a:pPr>
            <a:r>
              <a:rPr lang="en-US" sz="1200" dirty="0">
                <a:solidFill>
                  <a:srgbClr val="1A1A1A"/>
                </a:solidFill>
                <a:latin typeface="Montserrat"/>
                <a:ea typeface="Arial" pitchFamily="34" charset="-122"/>
                <a:cs typeface="Arial"/>
              </a:rPr>
              <a:t>¿</a:t>
            </a:r>
            <a:r>
              <a:rPr lang="en-US" sz="1200" dirty="0" err="1">
                <a:solidFill>
                  <a:srgbClr val="1A1A1A"/>
                </a:solidFill>
                <a:latin typeface="Montserrat"/>
                <a:ea typeface="Arial" pitchFamily="34" charset="-122"/>
                <a:cs typeface="Arial"/>
              </a:rPr>
              <a:t>Cómo</a:t>
            </a:r>
            <a:r>
              <a:rPr lang="en-US" sz="1200" dirty="0">
                <a:solidFill>
                  <a:srgbClr val="1A1A1A"/>
                </a:solidFill>
                <a:latin typeface="Montserrat"/>
                <a:ea typeface="Arial" pitchFamily="34" charset="-122"/>
                <a:cs typeface="Arial"/>
              </a:rPr>
              <a:t> acceder a la </a:t>
            </a:r>
            <a:r>
              <a:rPr lang="en-US" sz="1200" dirty="0" err="1">
                <a:solidFill>
                  <a:srgbClr val="1A1A1A"/>
                </a:solidFill>
                <a:latin typeface="Montserrat"/>
                <a:ea typeface="Arial" pitchFamily="34" charset="-122"/>
                <a:cs typeface="Arial"/>
              </a:rPr>
              <a:t>opción</a:t>
            </a:r>
            <a:r>
              <a:rPr lang="en-US" sz="1200" dirty="0">
                <a:solidFill>
                  <a:srgbClr val="1A1A1A"/>
                </a:solidFill>
                <a:latin typeface="Montserrat"/>
                <a:ea typeface="Arial" pitchFamily="34" charset="-122"/>
                <a:cs typeface="Arial"/>
              </a:rPr>
              <a:t> de carga </a:t>
            </a:r>
            <a:r>
              <a:rPr lang="en-US" sz="1200" dirty="0" err="1">
                <a:solidFill>
                  <a:srgbClr val="1A1A1A"/>
                </a:solidFill>
                <a:latin typeface="Montserrat"/>
                <a:ea typeface="Arial" pitchFamily="34" charset="-122"/>
                <a:cs typeface="Arial"/>
              </a:rPr>
              <a:t>masiva</a:t>
            </a:r>
            <a:r>
              <a:rPr lang="en-US" sz="1200" dirty="0">
                <a:solidFill>
                  <a:srgbClr val="1A1A1A"/>
                </a:solidFill>
                <a:latin typeface="Montserrat"/>
                <a:ea typeface="Arial" pitchFamily="34" charset="-122"/>
                <a:cs typeface="Arial"/>
              </a:rPr>
              <a:t> de Hojas de Servicio?</a:t>
            </a:r>
            <a:endParaRPr lang="en-US" sz="1200" dirty="0">
              <a:latin typeface="Montserrat"/>
              <a:cs typeface="Arial"/>
            </a:endParaRPr>
          </a:p>
        </p:txBody>
      </p:sp>
      <p:sp>
        <p:nvSpPr>
          <p:cNvPr id="7" name="Shape 5"/>
          <p:cNvSpPr/>
          <p:nvPr/>
        </p:nvSpPr>
        <p:spPr>
          <a:xfrm>
            <a:off x="238905" y="2875860"/>
            <a:ext cx="292608" cy="292608"/>
          </a:xfrm>
          <a:prstGeom prst="ellipse">
            <a:avLst/>
          </a:prstGeom>
          <a:solidFill>
            <a:srgbClr val="F5C400"/>
          </a:solidFill>
          <a:ln w="12700">
            <a:solidFill>
              <a:srgbClr val="F5C400"/>
            </a:solidFill>
            <a:prstDash val="solid"/>
          </a:ln>
        </p:spPr>
        <p:txBody>
          <a:bodyPr/>
          <a:lstStyle/>
          <a:p>
            <a:endParaRPr lang="en-US"/>
          </a:p>
        </p:txBody>
      </p:sp>
      <p:sp>
        <p:nvSpPr>
          <p:cNvPr id="8" name="Text 6"/>
          <p:cNvSpPr/>
          <p:nvPr/>
        </p:nvSpPr>
        <p:spPr>
          <a:xfrm>
            <a:off x="238905" y="2875860"/>
            <a:ext cx="292608" cy="292608"/>
          </a:xfrm>
          <a:prstGeom prst="rect">
            <a:avLst/>
          </a:prstGeom>
          <a:noFill/>
          <a:ln/>
        </p:spPr>
        <p:txBody>
          <a:bodyPr wrap="square" lIns="0" tIns="0" rIns="0" bIns="0" rtlCol="0" anchor="ctr"/>
          <a:lstStyle/>
          <a:p>
            <a:pPr marL="0" indent="0" algn="ctr">
              <a:buNone/>
            </a:pPr>
            <a:r>
              <a:rPr lang="en-US" sz="1000" b="1" dirty="0">
                <a:solidFill>
                  <a:srgbClr val="1A1A1A"/>
                </a:solidFill>
                <a:latin typeface="Arial" pitchFamily="34" charset="0"/>
                <a:ea typeface="Arial" pitchFamily="34" charset="-122"/>
                <a:cs typeface="Arial" pitchFamily="34" charset="-120"/>
              </a:rPr>
              <a:t>1</a:t>
            </a:r>
            <a:endParaRPr lang="en-US" sz="1000" dirty="0"/>
          </a:p>
        </p:txBody>
      </p:sp>
      <p:sp>
        <p:nvSpPr>
          <p:cNvPr id="9" name="Text 7"/>
          <p:cNvSpPr/>
          <p:nvPr/>
        </p:nvSpPr>
        <p:spPr>
          <a:xfrm>
            <a:off x="622953" y="2875860"/>
            <a:ext cx="2331720" cy="201168"/>
          </a:xfrm>
          <a:prstGeom prst="rect">
            <a:avLst/>
          </a:prstGeom>
          <a:noFill/>
          <a:ln/>
        </p:spPr>
        <p:txBody>
          <a:bodyPr wrap="square" lIns="0" tIns="0" rIns="0" bIns="0" rtlCol="0" anchor="t"/>
          <a:lstStyle/>
          <a:p>
            <a:pPr marL="0" indent="0">
              <a:buNone/>
            </a:pPr>
            <a:r>
              <a:rPr lang="en-US" sz="1000" b="1" dirty="0" err="1">
                <a:solidFill>
                  <a:srgbClr val="FFFFFF"/>
                </a:solidFill>
                <a:latin typeface="Montserrat"/>
                <a:ea typeface="Arial" pitchFamily="34" charset="-122"/>
                <a:cs typeface="Arial" pitchFamily="34" charset="-120"/>
              </a:rPr>
              <a:t>Ingresar</a:t>
            </a:r>
            <a:r>
              <a:rPr lang="en-US" sz="1000" b="1" dirty="0">
                <a:solidFill>
                  <a:srgbClr val="FFFFFF"/>
                </a:solidFill>
                <a:latin typeface="Montserrat"/>
                <a:ea typeface="Arial" pitchFamily="34" charset="-122"/>
                <a:cs typeface="Arial" pitchFamily="34" charset="-120"/>
              </a:rPr>
              <a:t> al portal</a:t>
            </a:r>
            <a:endParaRPr lang="en-US" sz="1000" dirty="0">
              <a:latin typeface="Montserrat"/>
            </a:endParaRPr>
          </a:p>
        </p:txBody>
      </p:sp>
      <p:sp>
        <p:nvSpPr>
          <p:cNvPr id="10" name="Text 8"/>
          <p:cNvSpPr/>
          <p:nvPr/>
        </p:nvSpPr>
        <p:spPr>
          <a:xfrm>
            <a:off x="622953" y="3086172"/>
            <a:ext cx="2331720" cy="475488"/>
          </a:xfrm>
          <a:prstGeom prst="rect">
            <a:avLst/>
          </a:prstGeom>
          <a:noFill/>
          <a:ln/>
        </p:spPr>
        <p:txBody>
          <a:bodyPr wrap="square" lIns="0" tIns="0" rIns="0" bIns="0" rtlCol="0" anchor="t"/>
          <a:lstStyle/>
          <a:p>
            <a:pPr marL="0" indent="0">
              <a:buNone/>
            </a:pPr>
            <a:r>
              <a:rPr lang="en-US" sz="900" dirty="0" err="1">
                <a:solidFill>
                  <a:schemeClr val="bg1"/>
                </a:solidFill>
                <a:latin typeface="Montserrat"/>
                <a:ea typeface="Arial" pitchFamily="34" charset="-122"/>
                <a:cs typeface="Arial" pitchFamily="34" charset="-120"/>
              </a:rPr>
              <a:t>Accedé</a:t>
            </a:r>
            <a:r>
              <a:rPr lang="en-US" sz="900" dirty="0">
                <a:solidFill>
                  <a:schemeClr val="bg1"/>
                </a:solidFill>
                <a:latin typeface="Montserrat"/>
                <a:ea typeface="Arial" pitchFamily="34" charset="-122"/>
                <a:cs typeface="Arial" pitchFamily="34" charset="-120"/>
              </a:rPr>
              <a:t> al Coupa Supplier Portal </a:t>
            </a:r>
            <a:r>
              <a:rPr lang="en-US" sz="900" dirty="0" err="1">
                <a:solidFill>
                  <a:schemeClr val="bg1"/>
                </a:solidFill>
                <a:latin typeface="Montserrat"/>
                <a:ea typeface="Arial" pitchFamily="34" charset="-122"/>
                <a:cs typeface="Arial" pitchFamily="34" charset="-120"/>
              </a:rPr>
              <a:t>desde</a:t>
            </a:r>
            <a:r>
              <a:rPr lang="en-US" sz="900" dirty="0">
                <a:solidFill>
                  <a:schemeClr val="bg1"/>
                </a:solidFill>
                <a:latin typeface="Montserrat"/>
                <a:ea typeface="Arial" pitchFamily="34" charset="-122"/>
                <a:cs typeface="Arial" pitchFamily="34" charset="-120"/>
              </a:rPr>
              <a:t> </a:t>
            </a:r>
            <a:r>
              <a:rPr lang="en-US" sz="900" dirty="0" err="1">
                <a:solidFill>
                  <a:schemeClr val="bg1"/>
                </a:solidFill>
                <a:latin typeface="Montserrat"/>
                <a:ea typeface="Arial" pitchFamily="34" charset="-122"/>
                <a:cs typeface="Arial" pitchFamily="34" charset="-120"/>
              </a:rPr>
              <a:t>tu</a:t>
            </a:r>
            <a:r>
              <a:rPr lang="en-US" sz="900" dirty="0">
                <a:solidFill>
                  <a:schemeClr val="bg1"/>
                </a:solidFill>
                <a:latin typeface="Montserrat"/>
                <a:ea typeface="Arial" pitchFamily="34" charset="-122"/>
                <a:cs typeface="Arial" pitchFamily="34" charset="-120"/>
              </a:rPr>
              <a:t> </a:t>
            </a:r>
            <a:r>
              <a:rPr lang="en-US" sz="900" dirty="0" err="1">
                <a:solidFill>
                  <a:schemeClr val="bg1"/>
                </a:solidFill>
                <a:latin typeface="Montserrat"/>
                <a:ea typeface="Arial" pitchFamily="34" charset="-122"/>
                <a:cs typeface="Arial" pitchFamily="34" charset="-120"/>
              </a:rPr>
              <a:t>navegador</a:t>
            </a:r>
            <a:r>
              <a:rPr lang="en-US" sz="900" dirty="0">
                <a:solidFill>
                  <a:schemeClr val="bg1"/>
                </a:solidFill>
                <a:latin typeface="Montserrat"/>
                <a:ea typeface="Arial" pitchFamily="34" charset="-122"/>
                <a:cs typeface="Arial" pitchFamily="34" charset="-120"/>
              </a:rPr>
              <a:t>.</a:t>
            </a:r>
            <a:endParaRPr lang="en-US" sz="900" dirty="0">
              <a:solidFill>
                <a:schemeClr val="bg1"/>
              </a:solidFill>
              <a:latin typeface="Montserrat"/>
            </a:endParaRPr>
          </a:p>
        </p:txBody>
      </p:sp>
      <p:sp>
        <p:nvSpPr>
          <p:cNvPr id="11" name="Shape 9"/>
          <p:cNvSpPr/>
          <p:nvPr/>
        </p:nvSpPr>
        <p:spPr>
          <a:xfrm>
            <a:off x="238905" y="3671388"/>
            <a:ext cx="292608" cy="292608"/>
          </a:xfrm>
          <a:prstGeom prst="ellipse">
            <a:avLst/>
          </a:prstGeom>
          <a:solidFill>
            <a:srgbClr val="F5C400"/>
          </a:solidFill>
          <a:ln w="12700">
            <a:solidFill>
              <a:srgbClr val="F5C400"/>
            </a:solidFill>
            <a:prstDash val="solid"/>
          </a:ln>
        </p:spPr>
        <p:txBody>
          <a:bodyPr/>
          <a:lstStyle/>
          <a:p>
            <a:endParaRPr lang="en-US"/>
          </a:p>
        </p:txBody>
      </p:sp>
      <p:sp>
        <p:nvSpPr>
          <p:cNvPr id="12" name="Text 10"/>
          <p:cNvSpPr/>
          <p:nvPr/>
        </p:nvSpPr>
        <p:spPr>
          <a:xfrm>
            <a:off x="238905" y="3671388"/>
            <a:ext cx="292608" cy="292608"/>
          </a:xfrm>
          <a:prstGeom prst="rect">
            <a:avLst/>
          </a:prstGeom>
          <a:noFill/>
          <a:ln/>
        </p:spPr>
        <p:txBody>
          <a:bodyPr wrap="square" lIns="0" tIns="0" rIns="0" bIns="0" rtlCol="0" anchor="ctr"/>
          <a:lstStyle/>
          <a:p>
            <a:pPr marL="0" indent="0" algn="ctr">
              <a:buNone/>
            </a:pPr>
            <a:r>
              <a:rPr lang="en-US" sz="1000" b="1" dirty="0">
                <a:solidFill>
                  <a:srgbClr val="1A1A1A"/>
                </a:solidFill>
                <a:latin typeface="Arial" pitchFamily="34" charset="0"/>
                <a:ea typeface="Arial" pitchFamily="34" charset="-122"/>
                <a:cs typeface="Arial" pitchFamily="34" charset="-120"/>
              </a:rPr>
              <a:t>2</a:t>
            </a:r>
            <a:endParaRPr lang="en-US" sz="1000" dirty="0"/>
          </a:p>
        </p:txBody>
      </p:sp>
      <p:sp>
        <p:nvSpPr>
          <p:cNvPr id="13" name="Text 11"/>
          <p:cNvSpPr/>
          <p:nvPr/>
        </p:nvSpPr>
        <p:spPr>
          <a:xfrm>
            <a:off x="637467" y="3664131"/>
            <a:ext cx="2331720" cy="208425"/>
          </a:xfrm>
          <a:prstGeom prst="rect">
            <a:avLst/>
          </a:prstGeom>
          <a:noFill/>
          <a:ln/>
        </p:spPr>
        <p:txBody>
          <a:bodyPr wrap="square" lIns="0" tIns="0" rIns="0" bIns="0" rtlCol="0" anchor="t"/>
          <a:lstStyle/>
          <a:p>
            <a:pPr marL="0" indent="0">
              <a:buNone/>
            </a:pPr>
            <a:r>
              <a:rPr lang="en-US" sz="1000" b="1" dirty="0" err="1">
                <a:solidFill>
                  <a:srgbClr val="FFFFFF"/>
                </a:solidFill>
                <a:latin typeface="Montserrat"/>
                <a:ea typeface="Arial" pitchFamily="34" charset="-122"/>
                <a:cs typeface="Arial" pitchFamily="34" charset="-120"/>
              </a:rPr>
              <a:t>Ir</a:t>
            </a:r>
            <a:r>
              <a:rPr lang="en-US" sz="1000" b="1" dirty="0">
                <a:solidFill>
                  <a:srgbClr val="FFFFFF"/>
                </a:solidFill>
                <a:latin typeface="Montserrat"/>
                <a:ea typeface="Arial" pitchFamily="34" charset="-122"/>
                <a:cs typeface="Arial" pitchFamily="34" charset="-120"/>
              </a:rPr>
              <a:t> a Hoja de Entrada de </a:t>
            </a:r>
            <a:r>
              <a:rPr lang="en-US" sz="1000" b="1" dirty="0" err="1">
                <a:solidFill>
                  <a:srgbClr val="FFFFFF"/>
                </a:solidFill>
                <a:latin typeface="Montserrat"/>
                <a:ea typeface="Arial" pitchFamily="34" charset="-122"/>
                <a:cs typeface="Arial" pitchFamily="34" charset="-120"/>
              </a:rPr>
              <a:t>Servicios</a:t>
            </a:r>
            <a:endParaRPr lang="en-US" sz="1000" dirty="0">
              <a:latin typeface="Montserrat"/>
            </a:endParaRPr>
          </a:p>
        </p:txBody>
      </p:sp>
      <p:sp>
        <p:nvSpPr>
          <p:cNvPr id="14" name="Text 12"/>
          <p:cNvSpPr/>
          <p:nvPr/>
        </p:nvSpPr>
        <p:spPr>
          <a:xfrm>
            <a:off x="622953" y="3881700"/>
            <a:ext cx="2331720" cy="475488"/>
          </a:xfrm>
          <a:prstGeom prst="rect">
            <a:avLst/>
          </a:prstGeom>
          <a:noFill/>
          <a:ln/>
        </p:spPr>
        <p:txBody>
          <a:bodyPr wrap="square" lIns="0" tIns="0" rIns="0" bIns="0" rtlCol="0" anchor="t"/>
          <a:lstStyle/>
          <a:p>
            <a:pPr marL="0" indent="0">
              <a:buNone/>
            </a:pPr>
            <a:r>
              <a:rPr lang="en-US" sz="900" dirty="0">
                <a:solidFill>
                  <a:schemeClr val="bg1"/>
                </a:solidFill>
                <a:latin typeface="Montserrat"/>
                <a:ea typeface="Arial" pitchFamily="34" charset="-122"/>
                <a:cs typeface="Arial" pitchFamily="34" charset="-120"/>
              </a:rPr>
              <a:t>Hacer </a:t>
            </a:r>
            <a:r>
              <a:rPr lang="en-US" sz="900" dirty="0" err="1">
                <a:solidFill>
                  <a:schemeClr val="bg1"/>
                </a:solidFill>
                <a:latin typeface="Montserrat"/>
                <a:ea typeface="Arial" pitchFamily="34" charset="-122"/>
                <a:cs typeface="Arial" pitchFamily="34" charset="-120"/>
              </a:rPr>
              <a:t>clic</a:t>
            </a:r>
            <a:r>
              <a:rPr lang="en-US" sz="900" dirty="0">
                <a:solidFill>
                  <a:schemeClr val="bg1"/>
                </a:solidFill>
                <a:latin typeface="Montserrat"/>
                <a:ea typeface="Arial" pitchFamily="34" charset="-122"/>
                <a:cs typeface="Arial" pitchFamily="34" charset="-120"/>
              </a:rPr>
              <a:t> </a:t>
            </a:r>
            <a:r>
              <a:rPr lang="en-US" sz="900" dirty="0" err="1">
                <a:solidFill>
                  <a:schemeClr val="bg1"/>
                </a:solidFill>
                <a:latin typeface="Montserrat"/>
                <a:ea typeface="Arial" pitchFamily="34" charset="-122"/>
                <a:cs typeface="Arial" pitchFamily="34" charset="-120"/>
              </a:rPr>
              <a:t>en</a:t>
            </a:r>
            <a:r>
              <a:rPr lang="en-US" sz="900" dirty="0">
                <a:solidFill>
                  <a:schemeClr val="bg1"/>
                </a:solidFill>
                <a:latin typeface="Montserrat"/>
                <a:ea typeface="Arial" pitchFamily="34" charset="-122"/>
                <a:cs typeface="Arial" pitchFamily="34" charset="-120"/>
              </a:rPr>
              <a:t> el </a:t>
            </a:r>
            <a:r>
              <a:rPr lang="en-US" sz="900" dirty="0" err="1">
                <a:solidFill>
                  <a:schemeClr val="bg1"/>
                </a:solidFill>
                <a:latin typeface="Montserrat"/>
                <a:ea typeface="Arial" pitchFamily="34" charset="-122"/>
                <a:cs typeface="Arial" pitchFamily="34" charset="-120"/>
              </a:rPr>
              <a:t>menú</a:t>
            </a:r>
            <a:r>
              <a:rPr lang="en-US" sz="900" dirty="0">
                <a:solidFill>
                  <a:schemeClr val="bg1"/>
                </a:solidFill>
                <a:latin typeface="Montserrat"/>
                <a:ea typeface="Arial" pitchFamily="34" charset="-122"/>
                <a:cs typeface="Arial" pitchFamily="34" charset="-120"/>
              </a:rPr>
              <a:t> “Hojas de Servicio" </a:t>
            </a:r>
            <a:r>
              <a:rPr lang="en-US" sz="900" dirty="0" err="1">
                <a:solidFill>
                  <a:schemeClr val="bg1"/>
                </a:solidFill>
                <a:latin typeface="Montserrat"/>
                <a:ea typeface="Arial" pitchFamily="34" charset="-122"/>
                <a:cs typeface="Arial" pitchFamily="34" charset="-120"/>
              </a:rPr>
              <a:t>en</a:t>
            </a:r>
            <a:r>
              <a:rPr lang="en-US" sz="900" dirty="0">
                <a:solidFill>
                  <a:schemeClr val="bg1"/>
                </a:solidFill>
                <a:latin typeface="Montserrat"/>
                <a:ea typeface="Arial" pitchFamily="34" charset="-122"/>
                <a:cs typeface="Arial" pitchFamily="34" charset="-120"/>
              </a:rPr>
              <a:t> la barra de </a:t>
            </a:r>
            <a:r>
              <a:rPr lang="en-US" sz="900" dirty="0" err="1">
                <a:solidFill>
                  <a:schemeClr val="bg1"/>
                </a:solidFill>
                <a:latin typeface="Montserrat"/>
                <a:ea typeface="Arial" pitchFamily="34" charset="-122"/>
                <a:cs typeface="Arial" pitchFamily="34" charset="-120"/>
              </a:rPr>
              <a:t>navegación</a:t>
            </a:r>
            <a:r>
              <a:rPr lang="en-US" sz="900" dirty="0">
                <a:solidFill>
                  <a:schemeClr val="bg1"/>
                </a:solidFill>
                <a:latin typeface="Montserrat"/>
                <a:ea typeface="Arial" pitchFamily="34" charset="-122"/>
                <a:cs typeface="Arial" pitchFamily="34" charset="-120"/>
              </a:rPr>
              <a:t> superior.</a:t>
            </a:r>
            <a:endParaRPr lang="en-US" sz="900" dirty="0">
              <a:solidFill>
                <a:schemeClr val="bg1"/>
              </a:solidFill>
              <a:latin typeface="Montserrat"/>
            </a:endParaRPr>
          </a:p>
        </p:txBody>
      </p:sp>
      <p:sp>
        <p:nvSpPr>
          <p:cNvPr id="15" name="Shape 13"/>
          <p:cNvSpPr/>
          <p:nvPr/>
        </p:nvSpPr>
        <p:spPr>
          <a:xfrm>
            <a:off x="238905" y="4494348"/>
            <a:ext cx="292608" cy="292608"/>
          </a:xfrm>
          <a:prstGeom prst="ellipse">
            <a:avLst/>
          </a:prstGeom>
          <a:solidFill>
            <a:srgbClr val="F5C400"/>
          </a:solidFill>
          <a:ln w="12700">
            <a:solidFill>
              <a:srgbClr val="F5C400"/>
            </a:solidFill>
            <a:prstDash val="solid"/>
          </a:ln>
        </p:spPr>
        <p:txBody>
          <a:bodyPr/>
          <a:lstStyle/>
          <a:p>
            <a:endParaRPr lang="en-US"/>
          </a:p>
        </p:txBody>
      </p:sp>
      <p:sp>
        <p:nvSpPr>
          <p:cNvPr id="16" name="Text 14"/>
          <p:cNvSpPr/>
          <p:nvPr/>
        </p:nvSpPr>
        <p:spPr>
          <a:xfrm>
            <a:off x="238905" y="4494348"/>
            <a:ext cx="292608" cy="292608"/>
          </a:xfrm>
          <a:prstGeom prst="rect">
            <a:avLst/>
          </a:prstGeom>
          <a:noFill/>
          <a:ln/>
        </p:spPr>
        <p:txBody>
          <a:bodyPr wrap="square" lIns="0" tIns="0" rIns="0" bIns="0" rtlCol="0" anchor="ctr"/>
          <a:lstStyle/>
          <a:p>
            <a:pPr marL="0" indent="0" algn="ctr">
              <a:buNone/>
            </a:pPr>
            <a:r>
              <a:rPr lang="en-US" sz="1000" b="1" dirty="0">
                <a:solidFill>
                  <a:srgbClr val="1A1A1A"/>
                </a:solidFill>
                <a:latin typeface="Arial" pitchFamily="34" charset="0"/>
                <a:ea typeface="Arial" pitchFamily="34" charset="-122"/>
                <a:cs typeface="Arial" pitchFamily="34" charset="-120"/>
              </a:rPr>
              <a:t>3</a:t>
            </a:r>
            <a:endParaRPr lang="en-US" sz="1000" dirty="0"/>
          </a:p>
        </p:txBody>
      </p:sp>
      <p:sp>
        <p:nvSpPr>
          <p:cNvPr id="17" name="Text 15"/>
          <p:cNvSpPr/>
          <p:nvPr/>
        </p:nvSpPr>
        <p:spPr>
          <a:xfrm>
            <a:off x="622953" y="4494348"/>
            <a:ext cx="2331720" cy="201168"/>
          </a:xfrm>
          <a:prstGeom prst="rect">
            <a:avLst/>
          </a:prstGeom>
          <a:noFill/>
          <a:ln/>
        </p:spPr>
        <p:txBody>
          <a:bodyPr wrap="square" lIns="0" tIns="0" rIns="0" bIns="0" rtlCol="0" anchor="t"/>
          <a:lstStyle/>
          <a:p>
            <a:pPr marL="0" indent="0">
              <a:buNone/>
            </a:pPr>
            <a:r>
              <a:rPr lang="en-US" sz="1000" b="1" dirty="0" err="1">
                <a:solidFill>
                  <a:srgbClr val="FFFFFF"/>
                </a:solidFill>
                <a:latin typeface="Montserrat"/>
                <a:ea typeface="Arial" pitchFamily="34" charset="-122"/>
                <a:cs typeface="Arial" pitchFamily="34" charset="-120"/>
              </a:rPr>
              <a:t>Seleccionar</a:t>
            </a:r>
            <a:r>
              <a:rPr lang="en-US" sz="1000" b="1" dirty="0">
                <a:solidFill>
                  <a:srgbClr val="FFFFFF"/>
                </a:solidFill>
                <a:latin typeface="Montserrat"/>
                <a:ea typeface="Arial" pitchFamily="34" charset="-122"/>
                <a:cs typeface="Arial" pitchFamily="34" charset="-120"/>
              </a:rPr>
              <a:t> “Carga </a:t>
            </a:r>
            <a:r>
              <a:rPr lang="en-US" sz="1000" b="1" dirty="0" err="1">
                <a:solidFill>
                  <a:srgbClr val="FFFFFF"/>
                </a:solidFill>
                <a:latin typeface="Montserrat"/>
                <a:ea typeface="Arial" pitchFamily="34" charset="-122"/>
                <a:cs typeface="Arial" pitchFamily="34" charset="-120"/>
              </a:rPr>
              <a:t>desde</a:t>
            </a:r>
            <a:r>
              <a:rPr lang="en-US" sz="1000" b="1" dirty="0">
                <a:solidFill>
                  <a:srgbClr val="FFFFFF"/>
                </a:solidFill>
                <a:latin typeface="Montserrat"/>
                <a:ea typeface="Arial" pitchFamily="34" charset="-122"/>
                <a:cs typeface="Arial" pitchFamily="34" charset="-120"/>
              </a:rPr>
              <a:t> </a:t>
            </a:r>
            <a:r>
              <a:rPr lang="en-US" sz="1000" b="1" dirty="0" err="1">
                <a:solidFill>
                  <a:srgbClr val="FFFFFF"/>
                </a:solidFill>
                <a:latin typeface="Montserrat"/>
                <a:ea typeface="Arial" pitchFamily="34" charset="-122"/>
                <a:cs typeface="Arial" pitchFamily="34" charset="-120"/>
              </a:rPr>
              <a:t>archivo</a:t>
            </a:r>
            <a:r>
              <a:rPr lang="en-US" sz="1000" b="1" dirty="0">
                <a:solidFill>
                  <a:srgbClr val="FFFFFF"/>
                </a:solidFill>
                <a:latin typeface="Montserrat"/>
                <a:ea typeface="Arial" pitchFamily="34" charset="-122"/>
                <a:cs typeface="Arial" pitchFamily="34" charset="-120"/>
              </a:rPr>
              <a:t>"</a:t>
            </a:r>
            <a:endParaRPr lang="en-US" sz="1000" dirty="0">
              <a:latin typeface="Montserrat"/>
            </a:endParaRPr>
          </a:p>
        </p:txBody>
      </p:sp>
      <p:sp>
        <p:nvSpPr>
          <p:cNvPr id="18" name="Text 16"/>
          <p:cNvSpPr/>
          <p:nvPr/>
        </p:nvSpPr>
        <p:spPr>
          <a:xfrm>
            <a:off x="622953" y="4704660"/>
            <a:ext cx="2331720" cy="475488"/>
          </a:xfrm>
          <a:prstGeom prst="rect">
            <a:avLst/>
          </a:prstGeom>
          <a:noFill/>
          <a:ln/>
        </p:spPr>
        <p:txBody>
          <a:bodyPr wrap="square" lIns="0" tIns="0" rIns="0" bIns="0" rtlCol="0" anchor="t"/>
          <a:lstStyle/>
          <a:p>
            <a:pPr marL="0" indent="0">
              <a:buNone/>
            </a:pPr>
            <a:r>
              <a:rPr lang="en-US" sz="900" dirty="0">
                <a:solidFill>
                  <a:schemeClr val="bg1"/>
                </a:solidFill>
                <a:latin typeface="Montserrat"/>
                <a:ea typeface="Arial" pitchFamily="34" charset="-122"/>
                <a:cs typeface="Arial" pitchFamily="34" charset="-120"/>
              </a:rPr>
              <a:t>Hacer </a:t>
            </a:r>
            <a:r>
              <a:rPr lang="en-US" sz="900" dirty="0" err="1">
                <a:solidFill>
                  <a:schemeClr val="bg1"/>
                </a:solidFill>
                <a:latin typeface="Montserrat"/>
                <a:ea typeface="Arial" pitchFamily="34" charset="-122"/>
                <a:cs typeface="Arial" pitchFamily="34" charset="-120"/>
              </a:rPr>
              <a:t>clic</a:t>
            </a:r>
            <a:r>
              <a:rPr lang="en-US" sz="900" dirty="0">
                <a:solidFill>
                  <a:schemeClr val="bg1"/>
                </a:solidFill>
                <a:latin typeface="Montserrat"/>
                <a:ea typeface="Arial" pitchFamily="34" charset="-122"/>
                <a:cs typeface="Arial" pitchFamily="34" charset="-120"/>
              </a:rPr>
              <a:t> </a:t>
            </a:r>
            <a:r>
              <a:rPr lang="en-US" sz="900" dirty="0" err="1">
                <a:solidFill>
                  <a:schemeClr val="bg1"/>
                </a:solidFill>
                <a:latin typeface="Montserrat"/>
                <a:ea typeface="Arial" pitchFamily="34" charset="-122"/>
                <a:cs typeface="Arial" pitchFamily="34" charset="-120"/>
              </a:rPr>
              <a:t>en</a:t>
            </a:r>
            <a:r>
              <a:rPr lang="en-US" sz="900" dirty="0">
                <a:solidFill>
                  <a:schemeClr val="bg1"/>
                </a:solidFill>
                <a:latin typeface="Montserrat"/>
                <a:ea typeface="Arial" pitchFamily="34" charset="-122"/>
                <a:cs typeface="Arial" pitchFamily="34" charset="-120"/>
              </a:rPr>
              <a:t> la </a:t>
            </a:r>
            <a:r>
              <a:rPr lang="en-US" sz="900" dirty="0" err="1">
                <a:solidFill>
                  <a:schemeClr val="bg1"/>
                </a:solidFill>
                <a:latin typeface="Montserrat"/>
                <a:ea typeface="Arial" pitchFamily="34" charset="-122"/>
                <a:cs typeface="Arial" pitchFamily="34" charset="-120"/>
              </a:rPr>
              <a:t>opción</a:t>
            </a:r>
            <a:r>
              <a:rPr lang="en-US" sz="900" dirty="0">
                <a:solidFill>
                  <a:schemeClr val="bg1"/>
                </a:solidFill>
                <a:latin typeface="Montserrat"/>
                <a:ea typeface="Arial" pitchFamily="34" charset="-122"/>
                <a:cs typeface="Arial" pitchFamily="34" charset="-120"/>
              </a:rPr>
              <a:t> “</a:t>
            </a:r>
            <a:r>
              <a:rPr lang="en-US" sz="900" dirty="0" err="1">
                <a:solidFill>
                  <a:schemeClr val="bg1"/>
                </a:solidFill>
                <a:latin typeface="Montserrat"/>
                <a:ea typeface="Arial" pitchFamily="34" charset="-122"/>
                <a:cs typeface="Arial" pitchFamily="34" charset="-120"/>
              </a:rPr>
              <a:t>Cargar</a:t>
            </a:r>
            <a:r>
              <a:rPr lang="en-US" sz="900" dirty="0">
                <a:solidFill>
                  <a:schemeClr val="bg1"/>
                </a:solidFill>
                <a:latin typeface="Montserrat"/>
                <a:ea typeface="Arial" pitchFamily="34" charset="-122"/>
                <a:cs typeface="Arial" pitchFamily="34" charset="-120"/>
              </a:rPr>
              <a:t> desde </a:t>
            </a:r>
            <a:r>
              <a:rPr lang="en-US" sz="900" dirty="0" err="1">
                <a:solidFill>
                  <a:schemeClr val="bg1"/>
                </a:solidFill>
                <a:latin typeface="Montserrat"/>
                <a:ea typeface="Arial" pitchFamily="34" charset="-122"/>
                <a:cs typeface="Arial" pitchFamily="34" charset="-120"/>
              </a:rPr>
              <a:t>archivo</a:t>
            </a:r>
            <a:r>
              <a:rPr lang="en-US" sz="900" dirty="0">
                <a:solidFill>
                  <a:schemeClr val="bg1"/>
                </a:solidFill>
                <a:latin typeface="Montserrat"/>
                <a:ea typeface="Arial" pitchFamily="34" charset="-122"/>
                <a:cs typeface="Arial" pitchFamily="34" charset="-120"/>
              </a:rPr>
              <a:t>”</a:t>
            </a:r>
            <a:endParaRPr lang="en-US" sz="900" dirty="0">
              <a:solidFill>
                <a:schemeClr val="bg1"/>
              </a:solidFill>
              <a:latin typeface="Montserrat"/>
            </a:endParaRPr>
          </a:p>
        </p:txBody>
      </p:sp>
      <p:sp>
        <p:nvSpPr>
          <p:cNvPr id="23" name="Shape 21"/>
          <p:cNvSpPr/>
          <p:nvPr/>
        </p:nvSpPr>
        <p:spPr>
          <a:xfrm>
            <a:off x="3337560" y="1460717"/>
            <a:ext cx="8794786" cy="387531"/>
          </a:xfrm>
          <a:prstGeom prst="rect">
            <a:avLst/>
          </a:prstGeom>
          <a:solidFill>
            <a:srgbClr val="1A1A1A"/>
          </a:solidFill>
          <a:ln w="12700">
            <a:solidFill>
              <a:srgbClr val="1A1A1A"/>
            </a:solidFill>
            <a:prstDash val="solid"/>
          </a:ln>
        </p:spPr>
        <p:txBody>
          <a:bodyPr/>
          <a:lstStyle/>
          <a:p>
            <a:endParaRPr lang="en-US"/>
          </a:p>
        </p:txBody>
      </p:sp>
      <p:sp>
        <p:nvSpPr>
          <p:cNvPr id="6" name="Text 4"/>
          <p:cNvSpPr/>
          <p:nvPr/>
        </p:nvSpPr>
        <p:spPr>
          <a:xfrm>
            <a:off x="3566160" y="1459410"/>
            <a:ext cx="2743200" cy="274320"/>
          </a:xfrm>
          <a:prstGeom prst="rect">
            <a:avLst/>
          </a:prstGeom>
          <a:noFill/>
          <a:ln/>
        </p:spPr>
        <p:txBody>
          <a:bodyPr wrap="square" lIns="0" tIns="63500" rIns="0" bIns="0" rtlCol="0" anchor="ctr"/>
          <a:lstStyle/>
          <a:p>
            <a:pPr marL="0" indent="0">
              <a:buNone/>
            </a:pPr>
            <a:r>
              <a:rPr lang="en-US" sz="1000" b="1" dirty="0">
                <a:solidFill>
                  <a:srgbClr val="FFFFFF"/>
                </a:solidFill>
                <a:latin typeface="Montserrat"/>
                <a:ea typeface="Arial" pitchFamily="34" charset="-122"/>
                <a:cs typeface="Arial" pitchFamily="34" charset="-120"/>
              </a:rPr>
              <a:t>Pasos para acceder</a:t>
            </a:r>
            <a:endParaRPr lang="en-US" sz="1000" dirty="0">
              <a:latin typeface="Montserrat"/>
            </a:endParaRPr>
          </a:p>
        </p:txBody>
      </p:sp>
      <p:sp>
        <p:nvSpPr>
          <p:cNvPr id="41" name="Text 1">
            <a:extLst>
              <a:ext uri="{FF2B5EF4-FFF2-40B4-BE49-F238E27FC236}">
                <a16:creationId xmlns:a16="http://schemas.microsoft.com/office/drawing/2014/main" id="{BE5F9097-243B-B9B6-AAF0-8578F9DD3E9A}"/>
              </a:ext>
            </a:extLst>
          </p:cNvPr>
          <p:cNvSpPr/>
          <p:nvPr/>
        </p:nvSpPr>
        <p:spPr>
          <a:xfrm>
            <a:off x="230197" y="258354"/>
            <a:ext cx="11795760" cy="493776"/>
          </a:xfrm>
          <a:prstGeom prst="rect">
            <a:avLst/>
          </a:prstGeom>
          <a:noFill/>
          <a:ln/>
        </p:spPr>
        <p:txBody>
          <a:bodyPr wrap="square" lIns="91440" tIns="45720" rIns="91440" bIns="45720" rtlCol="0" anchor="ctr"/>
          <a:lstStyle/>
          <a:p>
            <a:r>
              <a:rPr lang="es-AR" sz="2200" b="1" noProof="0" dirty="0">
                <a:solidFill>
                  <a:srgbClr val="1A1A1A"/>
                </a:solidFill>
                <a:latin typeface="Montserrat"/>
                <a:ea typeface="Montserrat" pitchFamily="34" charset="-122"/>
                <a:cs typeface="Montserrat" pitchFamily="34" charset="-120"/>
              </a:rPr>
              <a:t>Registro de HES mediante plantilla de cargue</a:t>
            </a:r>
            <a:r>
              <a:rPr lang="es-AR" sz="2200" b="1" dirty="0">
                <a:solidFill>
                  <a:srgbClr val="1A1A1A"/>
                </a:solidFill>
                <a:latin typeface="Montserrat"/>
                <a:ea typeface="Montserrat" pitchFamily="34" charset="-122"/>
                <a:cs typeface="Montserrat" pitchFamily="34" charset="-120"/>
              </a:rPr>
              <a:t> </a:t>
            </a:r>
            <a:endParaRPr lang="es-AR" sz="2200" noProof="0" dirty="0"/>
          </a:p>
        </p:txBody>
      </p:sp>
      <p:sp>
        <p:nvSpPr>
          <p:cNvPr id="42" name="Shape 0">
            <a:extLst>
              <a:ext uri="{FF2B5EF4-FFF2-40B4-BE49-F238E27FC236}">
                <a16:creationId xmlns:a16="http://schemas.microsoft.com/office/drawing/2014/main" id="{58E97643-31E2-33CD-9B7B-B829B6B64A17}"/>
              </a:ext>
            </a:extLst>
          </p:cNvPr>
          <p:cNvSpPr/>
          <p:nvPr/>
        </p:nvSpPr>
        <p:spPr>
          <a:xfrm>
            <a:off x="13062" y="135851"/>
            <a:ext cx="124242" cy="744583"/>
          </a:xfrm>
          <a:prstGeom prst="rect">
            <a:avLst/>
          </a:prstGeom>
          <a:solidFill>
            <a:srgbClr val="F5C400"/>
          </a:solidFill>
          <a:ln w="12700">
            <a:solidFill>
              <a:srgbClr val="F5C400"/>
            </a:solidFill>
            <a:prstDash val="solid"/>
          </a:ln>
        </p:spPr>
        <p:txBody>
          <a:bodyPr/>
          <a:lstStyle/>
          <a:p>
            <a:endParaRPr lang="en-US"/>
          </a:p>
        </p:txBody>
      </p:sp>
      <p:sp>
        <p:nvSpPr>
          <p:cNvPr id="47" name="Text 10">
            <a:extLst>
              <a:ext uri="{FF2B5EF4-FFF2-40B4-BE49-F238E27FC236}">
                <a16:creationId xmlns:a16="http://schemas.microsoft.com/office/drawing/2014/main" id="{4FBA31BB-A7AF-A0A7-CD81-84D40B4A97E9}"/>
              </a:ext>
            </a:extLst>
          </p:cNvPr>
          <p:cNvSpPr/>
          <p:nvPr/>
        </p:nvSpPr>
        <p:spPr>
          <a:xfrm>
            <a:off x="384047" y="3816530"/>
            <a:ext cx="292608" cy="292608"/>
          </a:xfrm>
          <a:prstGeom prst="rect">
            <a:avLst/>
          </a:prstGeom>
          <a:noFill/>
          <a:ln/>
        </p:spPr>
        <p:txBody>
          <a:bodyPr wrap="square" lIns="0" tIns="0" rIns="0" bIns="0" rtlCol="0" anchor="ctr"/>
          <a:lstStyle/>
          <a:p>
            <a:pPr marL="0" indent="0" algn="ctr">
              <a:buNone/>
            </a:pPr>
            <a:endParaRPr lang="en-US" sz="1000" b="1" dirty="0">
              <a:solidFill>
                <a:srgbClr val="1A1A1A"/>
              </a:solidFill>
              <a:latin typeface="Arial"/>
              <a:cs typeface="Arial"/>
            </a:endParaRPr>
          </a:p>
        </p:txBody>
      </p:sp>
      <p:pic>
        <p:nvPicPr>
          <p:cNvPr id="19" name="Picture 18" descr="A screenshot of a computer&#10;&#10;AI-generated content may be incorrect.">
            <a:extLst>
              <a:ext uri="{FF2B5EF4-FFF2-40B4-BE49-F238E27FC236}">
                <a16:creationId xmlns:a16="http://schemas.microsoft.com/office/drawing/2014/main" id="{C2402EBA-E063-883D-7858-AB065B7146A8}"/>
              </a:ext>
            </a:extLst>
          </p:cNvPr>
          <p:cNvPicPr>
            <a:picLocks noChangeAspect="1"/>
          </p:cNvPicPr>
          <p:nvPr/>
        </p:nvPicPr>
        <p:blipFill>
          <a:blip r:embed="rId3"/>
          <a:srcRect b="2187"/>
          <a:stretch>
            <a:fillRect/>
          </a:stretch>
        </p:blipFill>
        <p:spPr>
          <a:xfrm>
            <a:off x="3253467" y="1909310"/>
            <a:ext cx="8805638" cy="3902792"/>
          </a:xfrm>
          <a:prstGeom prst="rect">
            <a:avLst/>
          </a:prstGeom>
        </p:spPr>
      </p:pic>
      <p:sp>
        <p:nvSpPr>
          <p:cNvPr id="45" name="Text 6">
            <a:extLst>
              <a:ext uri="{FF2B5EF4-FFF2-40B4-BE49-F238E27FC236}">
                <a16:creationId xmlns:a16="http://schemas.microsoft.com/office/drawing/2014/main" id="{05017086-9DA5-B3EB-D535-E227D84FC145}"/>
              </a:ext>
            </a:extLst>
          </p:cNvPr>
          <p:cNvSpPr/>
          <p:nvPr/>
        </p:nvSpPr>
        <p:spPr>
          <a:xfrm>
            <a:off x="6545360" y="1990488"/>
            <a:ext cx="285351" cy="205523"/>
          </a:xfrm>
          <a:prstGeom prst="rect">
            <a:avLst/>
          </a:prstGeom>
          <a:noFill/>
          <a:ln/>
        </p:spPr>
        <p:txBody>
          <a:bodyPr wrap="square" lIns="0" tIns="0" rIns="0" bIns="0" rtlCol="0" anchor="ctr"/>
          <a:lstStyle/>
          <a:p>
            <a:pPr marL="0" indent="0" algn="ctr">
              <a:buNone/>
            </a:pPr>
            <a:endParaRPr lang="en-US" sz="1000" b="1" dirty="0">
              <a:solidFill>
                <a:srgbClr val="1A1A1A"/>
              </a:solidFill>
              <a:latin typeface="Arial"/>
              <a:cs typeface="Arial"/>
            </a:endParaRPr>
          </a:p>
        </p:txBody>
      </p:sp>
      <p:sp>
        <p:nvSpPr>
          <p:cNvPr id="56" name="Shape 17">
            <a:extLst>
              <a:ext uri="{FF2B5EF4-FFF2-40B4-BE49-F238E27FC236}">
                <a16:creationId xmlns:a16="http://schemas.microsoft.com/office/drawing/2014/main" id="{5D90A734-0AC1-A7DC-7014-7551E9C6402C}"/>
              </a:ext>
            </a:extLst>
          </p:cNvPr>
          <p:cNvSpPr/>
          <p:nvPr/>
        </p:nvSpPr>
        <p:spPr>
          <a:xfrm>
            <a:off x="7217472" y="2228034"/>
            <a:ext cx="313886" cy="193436"/>
          </a:xfrm>
          <a:prstGeom prst="ellipse">
            <a:avLst/>
          </a:prstGeom>
          <a:solidFill>
            <a:srgbClr val="F5C400"/>
          </a:solidFill>
          <a:ln w="12700">
            <a:solidFill>
              <a:srgbClr val="F5C400"/>
            </a:solidFill>
            <a:prstDash val="solid"/>
          </a:ln>
        </p:spPr>
        <p:txBody>
          <a:bodyPr/>
          <a:lstStyle/>
          <a:p>
            <a:endParaRPr lang="en-US"/>
          </a:p>
        </p:txBody>
      </p:sp>
      <p:sp>
        <p:nvSpPr>
          <p:cNvPr id="57" name="Text 18">
            <a:extLst>
              <a:ext uri="{FF2B5EF4-FFF2-40B4-BE49-F238E27FC236}">
                <a16:creationId xmlns:a16="http://schemas.microsoft.com/office/drawing/2014/main" id="{7119591C-10ED-EA6C-3CA0-2D3439014F59}"/>
              </a:ext>
            </a:extLst>
          </p:cNvPr>
          <p:cNvSpPr/>
          <p:nvPr/>
        </p:nvSpPr>
        <p:spPr>
          <a:xfrm>
            <a:off x="7240884" y="2190930"/>
            <a:ext cx="285351" cy="212780"/>
          </a:xfrm>
          <a:prstGeom prst="rect">
            <a:avLst/>
          </a:prstGeom>
          <a:noFill/>
          <a:ln/>
        </p:spPr>
        <p:txBody>
          <a:bodyPr wrap="square" lIns="0" tIns="0" rIns="0" bIns="0" rtlCol="0" anchor="ctr"/>
          <a:lstStyle/>
          <a:p>
            <a:pPr marL="0" indent="0" algn="ctr">
              <a:buNone/>
            </a:pPr>
            <a:r>
              <a:rPr lang="en-US" sz="1000" b="1" dirty="0">
                <a:solidFill>
                  <a:srgbClr val="1A1A1A"/>
                </a:solidFill>
                <a:latin typeface="Arial"/>
                <a:cs typeface="Arial"/>
              </a:rPr>
              <a:t>2</a:t>
            </a:r>
          </a:p>
        </p:txBody>
      </p:sp>
      <p:sp>
        <p:nvSpPr>
          <p:cNvPr id="32" name="Shape 29"/>
          <p:cNvSpPr/>
          <p:nvPr/>
        </p:nvSpPr>
        <p:spPr>
          <a:xfrm>
            <a:off x="5885516" y="4219067"/>
            <a:ext cx="1198499" cy="320725"/>
          </a:xfrm>
          <a:prstGeom prst="rect">
            <a:avLst/>
          </a:prstGeom>
          <a:noFill/>
          <a:ln w="31750">
            <a:solidFill>
              <a:srgbClr val="FFC000"/>
            </a:solidFill>
            <a:prstDash val="solid"/>
          </a:ln>
        </p:spPr>
        <p:txBody>
          <a:bodyPr/>
          <a:lstStyle/>
          <a:p>
            <a:endParaRPr lang="en-US"/>
          </a:p>
        </p:txBody>
      </p:sp>
      <p:sp>
        <p:nvSpPr>
          <p:cNvPr id="35" name="Shape 32"/>
          <p:cNvSpPr/>
          <p:nvPr/>
        </p:nvSpPr>
        <p:spPr>
          <a:xfrm>
            <a:off x="6720522" y="4766463"/>
            <a:ext cx="0" cy="69669"/>
          </a:xfrm>
          <a:prstGeom prst="line">
            <a:avLst/>
          </a:prstGeom>
          <a:noFill/>
          <a:ln w="19050">
            <a:solidFill>
              <a:srgbClr val="CC0000"/>
            </a:solidFill>
            <a:prstDash val="solid"/>
          </a:ln>
        </p:spPr>
        <p:txBody>
          <a:bodyPr/>
          <a:lstStyle/>
          <a:p>
            <a:endParaRPr lang="en-US"/>
          </a:p>
        </p:txBody>
      </p:sp>
      <p:sp>
        <p:nvSpPr>
          <p:cNvPr id="50" name="Shape 17">
            <a:extLst>
              <a:ext uri="{FF2B5EF4-FFF2-40B4-BE49-F238E27FC236}">
                <a16:creationId xmlns:a16="http://schemas.microsoft.com/office/drawing/2014/main" id="{321A5A92-6F00-51E6-9950-CE6EDDDA5CA3}"/>
              </a:ext>
            </a:extLst>
          </p:cNvPr>
          <p:cNvSpPr/>
          <p:nvPr/>
        </p:nvSpPr>
        <p:spPr>
          <a:xfrm>
            <a:off x="5604353" y="4272232"/>
            <a:ext cx="219841" cy="219841"/>
          </a:xfrm>
          <a:prstGeom prst="ellipse">
            <a:avLst/>
          </a:prstGeom>
          <a:solidFill>
            <a:srgbClr val="F5C400"/>
          </a:solidFill>
          <a:ln w="12700">
            <a:solidFill>
              <a:srgbClr val="F5C400"/>
            </a:solidFill>
            <a:prstDash val="solid"/>
          </a:ln>
        </p:spPr>
        <p:txBody>
          <a:bodyPr/>
          <a:lstStyle/>
          <a:p>
            <a:endParaRPr lang="en-US" dirty="0"/>
          </a:p>
        </p:txBody>
      </p:sp>
      <p:sp>
        <p:nvSpPr>
          <p:cNvPr id="51" name="Text 18">
            <a:extLst>
              <a:ext uri="{FF2B5EF4-FFF2-40B4-BE49-F238E27FC236}">
                <a16:creationId xmlns:a16="http://schemas.microsoft.com/office/drawing/2014/main" id="{F1508743-DE67-A3C8-2D00-3431D555F363}"/>
              </a:ext>
            </a:extLst>
          </p:cNvPr>
          <p:cNvSpPr/>
          <p:nvPr/>
        </p:nvSpPr>
        <p:spPr>
          <a:xfrm>
            <a:off x="5578710" y="4230187"/>
            <a:ext cx="292608" cy="292608"/>
          </a:xfrm>
          <a:prstGeom prst="rect">
            <a:avLst/>
          </a:prstGeom>
          <a:noFill/>
          <a:ln/>
        </p:spPr>
        <p:txBody>
          <a:bodyPr wrap="square" lIns="0" tIns="0" rIns="0" bIns="0" rtlCol="0" anchor="ctr"/>
          <a:lstStyle/>
          <a:p>
            <a:pPr marL="0" indent="0" algn="ctr">
              <a:buNone/>
            </a:pPr>
            <a:r>
              <a:rPr lang="en-US" sz="1000" b="1" dirty="0">
                <a:solidFill>
                  <a:srgbClr val="1A1A1A"/>
                </a:solidFill>
                <a:latin typeface="Arial"/>
                <a:cs typeface="Arial"/>
              </a:rPr>
              <a:t>3</a:t>
            </a:r>
          </a:p>
        </p:txBody>
      </p:sp>
      <p:sp>
        <p:nvSpPr>
          <p:cNvPr id="28" name="Shape 25"/>
          <p:cNvSpPr/>
          <p:nvPr/>
        </p:nvSpPr>
        <p:spPr>
          <a:xfrm>
            <a:off x="6903145" y="2469548"/>
            <a:ext cx="1020295" cy="357915"/>
          </a:xfrm>
          <a:prstGeom prst="rect">
            <a:avLst/>
          </a:prstGeom>
          <a:noFill/>
          <a:ln w="31750">
            <a:solidFill>
              <a:srgbClr val="FFC000"/>
            </a:solidFill>
            <a:prstDash val="solid"/>
          </a:ln>
        </p:spPr>
        <p:txBody>
          <a:bodyPr/>
          <a:lstStyle/>
          <a:p>
            <a:endParaRPr lang="en-US"/>
          </a:p>
        </p:txBody>
      </p:sp>
      <p:sp>
        <p:nvSpPr>
          <p:cNvPr id="21" name="Text 35">
            <a:extLst>
              <a:ext uri="{FF2B5EF4-FFF2-40B4-BE49-F238E27FC236}">
                <a16:creationId xmlns:a16="http://schemas.microsoft.com/office/drawing/2014/main" id="{5C072C30-E7D4-537C-7709-E12A5508AA46}"/>
              </a:ext>
            </a:extLst>
          </p:cNvPr>
          <p:cNvSpPr/>
          <p:nvPr/>
        </p:nvSpPr>
        <p:spPr>
          <a:xfrm>
            <a:off x="526109" y="1909935"/>
            <a:ext cx="3611880" cy="365760"/>
          </a:xfrm>
          <a:prstGeom prst="rect">
            <a:avLst/>
          </a:prstGeom>
          <a:noFill/>
          <a:ln/>
        </p:spPr>
        <p:txBody>
          <a:bodyPr wrap="square" lIns="0" tIns="1524" rIns="0" bIns="0" rtlCol="0" anchor="ctr"/>
          <a:lstStyle/>
          <a:p>
            <a:pPr marL="0" indent="0">
              <a:buNone/>
            </a:pPr>
            <a:r>
              <a:rPr lang="es-AR" sz="1200" b="1" noProof="0">
                <a:solidFill>
                  <a:srgbClr val="FFFFFF"/>
                </a:solidFill>
                <a:latin typeface="Montserrat" pitchFamily="34" charset="0"/>
                <a:ea typeface="Montserrat" pitchFamily="34" charset="-122"/>
                <a:cs typeface="Montserrat" pitchFamily="34" charset="-120"/>
              </a:rPr>
              <a:t>Campos de referencia</a:t>
            </a:r>
            <a:endParaRPr lang="es-AR" sz="1200" noProof="0"/>
          </a:p>
        </p:txBody>
      </p:sp>
      <p:sp>
        <p:nvSpPr>
          <p:cNvPr id="22" name="Text 6">
            <a:extLst>
              <a:ext uri="{FF2B5EF4-FFF2-40B4-BE49-F238E27FC236}">
                <a16:creationId xmlns:a16="http://schemas.microsoft.com/office/drawing/2014/main" id="{F62898EB-48B9-B4A1-02F5-E0E8A3464627}"/>
              </a:ext>
            </a:extLst>
          </p:cNvPr>
          <p:cNvSpPr/>
          <p:nvPr/>
        </p:nvSpPr>
        <p:spPr>
          <a:xfrm>
            <a:off x="3344959" y="1845344"/>
            <a:ext cx="285351" cy="205523"/>
          </a:xfrm>
          <a:prstGeom prst="rect">
            <a:avLst/>
          </a:prstGeom>
          <a:noFill/>
          <a:ln/>
        </p:spPr>
        <p:txBody>
          <a:bodyPr wrap="square" lIns="0" tIns="0" rIns="0" bIns="0" rtlCol="0" anchor="ctr"/>
          <a:lstStyle/>
          <a:p>
            <a:pPr marL="0" indent="0" algn="ctr">
              <a:buNone/>
            </a:pPr>
            <a:endParaRPr lang="en-US" sz="1000" b="1" dirty="0">
              <a:solidFill>
                <a:srgbClr val="1A1A1A"/>
              </a:solidFill>
              <a:latin typeface="Arial"/>
              <a:cs typeface="Arial"/>
            </a:endParaRPr>
          </a:p>
        </p:txBody>
      </p:sp>
      <p:sp>
        <p:nvSpPr>
          <p:cNvPr id="24" name="Shape 17">
            <a:extLst>
              <a:ext uri="{FF2B5EF4-FFF2-40B4-BE49-F238E27FC236}">
                <a16:creationId xmlns:a16="http://schemas.microsoft.com/office/drawing/2014/main" id="{616F426E-5F92-FE48-AEF3-E9C02C272FCC}"/>
              </a:ext>
            </a:extLst>
          </p:cNvPr>
          <p:cNvSpPr/>
          <p:nvPr/>
        </p:nvSpPr>
        <p:spPr>
          <a:xfrm>
            <a:off x="3272387" y="1908626"/>
            <a:ext cx="285351" cy="212780"/>
          </a:xfrm>
          <a:prstGeom prst="ellipse">
            <a:avLst/>
          </a:prstGeom>
          <a:solidFill>
            <a:srgbClr val="F5C400"/>
          </a:solidFill>
          <a:ln w="12700">
            <a:solidFill>
              <a:srgbClr val="F5C400"/>
            </a:solidFill>
            <a:prstDash val="solid"/>
          </a:ln>
        </p:spPr>
        <p:txBody>
          <a:bodyPr/>
          <a:lstStyle/>
          <a:p>
            <a:endParaRPr lang="en-US"/>
          </a:p>
        </p:txBody>
      </p:sp>
      <p:sp>
        <p:nvSpPr>
          <p:cNvPr id="25" name="Text 18">
            <a:extLst>
              <a:ext uri="{FF2B5EF4-FFF2-40B4-BE49-F238E27FC236}">
                <a16:creationId xmlns:a16="http://schemas.microsoft.com/office/drawing/2014/main" id="{DB9D66C3-3376-859A-58F9-6C44B1B5DDAD}"/>
              </a:ext>
            </a:extLst>
          </p:cNvPr>
          <p:cNvSpPr/>
          <p:nvPr/>
        </p:nvSpPr>
        <p:spPr>
          <a:xfrm>
            <a:off x="3272387" y="1908626"/>
            <a:ext cx="285351" cy="212780"/>
          </a:xfrm>
          <a:prstGeom prst="rect">
            <a:avLst/>
          </a:prstGeom>
          <a:noFill/>
          <a:ln/>
        </p:spPr>
        <p:txBody>
          <a:bodyPr wrap="square" lIns="0" tIns="0" rIns="0" bIns="0" rtlCol="0" anchor="ctr"/>
          <a:lstStyle/>
          <a:p>
            <a:pPr marL="0" indent="0" algn="ctr">
              <a:buNone/>
            </a:pPr>
            <a:r>
              <a:rPr lang="en-US" sz="1000" b="1">
                <a:solidFill>
                  <a:srgbClr val="1A1A1A"/>
                </a:solidFill>
                <a:latin typeface="Arial"/>
                <a:cs typeface="Arial"/>
              </a:rPr>
              <a:t>1</a:t>
            </a:r>
            <a:endParaRPr lang="en-US" sz="1000" b="1" dirty="0">
              <a:solidFill>
                <a:srgbClr val="1A1A1A"/>
              </a:solidFill>
              <a:latin typeface="Arial"/>
              <a:cs typeface="Arial"/>
            </a:endParaRPr>
          </a:p>
        </p:txBody>
      </p:sp>
      <p:sp>
        <p:nvSpPr>
          <p:cNvPr id="36" name="Shape 23">
            <a:extLst>
              <a:ext uri="{FF2B5EF4-FFF2-40B4-BE49-F238E27FC236}">
                <a16:creationId xmlns:a16="http://schemas.microsoft.com/office/drawing/2014/main" id="{3D6CAD0F-F519-8D0E-9924-C1639E1D9BBB}"/>
              </a:ext>
            </a:extLst>
          </p:cNvPr>
          <p:cNvSpPr/>
          <p:nvPr/>
        </p:nvSpPr>
        <p:spPr>
          <a:xfrm>
            <a:off x="14514" y="6588698"/>
            <a:ext cx="12192000" cy="268224"/>
          </a:xfrm>
          <a:prstGeom prst="rect">
            <a:avLst/>
          </a:prstGeom>
          <a:solidFill>
            <a:srgbClr val="F5C400"/>
          </a:solidFill>
          <a:ln w="12700">
            <a:solidFill>
              <a:srgbClr val="F5C400"/>
            </a:solidFill>
            <a:prstDash val="solid"/>
          </a:ln>
        </p:spPr>
        <p:txBody>
          <a:bodyPr/>
          <a:lstStyle/>
          <a:p>
            <a:endParaRPr lang="es-AR" sz="2400" noProof="0"/>
          </a:p>
        </p:txBody>
      </p:sp>
    </p:spTree>
    <p:extLst>
      <p:ext uri="{BB962C8B-B14F-4D97-AF65-F5344CB8AC3E}">
        <p14:creationId xmlns:p14="http://schemas.microsoft.com/office/powerpoint/2010/main" val="70936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749808"/>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201168" y="91440"/>
            <a:ext cx="11795760" cy="493776"/>
          </a:xfrm>
          <a:prstGeom prst="rect">
            <a:avLst/>
          </a:prstGeom>
          <a:noFill/>
          <a:ln/>
        </p:spPr>
        <p:txBody>
          <a:bodyPr wrap="square" lIns="91440" tIns="45720" rIns="91440" bIns="45720" rtlCol="0" anchor="ctr"/>
          <a:lstStyle/>
          <a:p>
            <a:r>
              <a:rPr lang="es-AR" sz="2200" b="1" noProof="0" dirty="0">
                <a:solidFill>
                  <a:srgbClr val="1A1A1A"/>
                </a:solidFill>
                <a:latin typeface="Montserrat"/>
                <a:ea typeface="Montserrat" pitchFamily="34" charset="-122"/>
                <a:cs typeface="Montserrat" pitchFamily="34" charset="-120"/>
              </a:rPr>
              <a:t>Registro de HES mediante plantilla de cargue</a:t>
            </a:r>
            <a:r>
              <a:rPr lang="es-AR" sz="2200" b="1" dirty="0">
                <a:solidFill>
                  <a:srgbClr val="1A1A1A"/>
                </a:solidFill>
                <a:latin typeface="Montserrat"/>
                <a:ea typeface="Montserrat" pitchFamily="34" charset="-122"/>
                <a:cs typeface="Montserrat" pitchFamily="34" charset="-120"/>
              </a:rPr>
              <a:t> </a:t>
            </a:r>
            <a:endParaRPr lang="es-AR" sz="2200" noProof="0" dirty="0"/>
          </a:p>
        </p:txBody>
      </p:sp>
      <p:sp>
        <p:nvSpPr>
          <p:cNvPr id="4" name="Text 2"/>
          <p:cNvSpPr/>
          <p:nvPr/>
        </p:nvSpPr>
        <p:spPr>
          <a:xfrm>
            <a:off x="201168" y="603504"/>
            <a:ext cx="11795760" cy="219456"/>
          </a:xfrm>
          <a:prstGeom prst="rect">
            <a:avLst/>
          </a:prstGeom>
          <a:noFill/>
          <a:ln/>
        </p:spPr>
        <p:txBody>
          <a:bodyPr wrap="square" rtlCol="0" anchor="ctr"/>
          <a:lstStyle/>
          <a:p>
            <a:pPr marL="0" indent="0">
              <a:buNone/>
            </a:pPr>
            <a:r>
              <a:rPr lang="es-AR" sz="900" noProof="0">
                <a:solidFill>
                  <a:srgbClr val="666666"/>
                </a:solidFill>
                <a:latin typeface="Montserrat" pitchFamily="34" charset="0"/>
                <a:ea typeface="Montserrat" pitchFamily="34" charset="-122"/>
                <a:cs typeface="Montserrat" pitchFamily="34" charset="-120"/>
              </a:rPr>
              <a:t>La carga masiva permite registrar múltiples líneas de servicio mediante una plantilla CSV.</a:t>
            </a:r>
            <a:endParaRPr lang="es-AR" sz="900" noProof="0"/>
          </a:p>
        </p:txBody>
      </p:sp>
      <p:sp>
        <p:nvSpPr>
          <p:cNvPr id="5" name="Shape 3"/>
          <p:cNvSpPr/>
          <p:nvPr/>
        </p:nvSpPr>
        <p:spPr>
          <a:xfrm>
            <a:off x="168656" y="884476"/>
            <a:ext cx="3401568" cy="5266944"/>
          </a:xfrm>
          <a:prstGeom prst="roundRect">
            <a:avLst>
              <a:gd name="adj" fmla="val 2151"/>
            </a:avLst>
          </a:prstGeom>
          <a:solidFill>
            <a:schemeClr val="tx1"/>
          </a:solidFill>
          <a:ln w="12700">
            <a:solidFill>
              <a:srgbClr val="1A2B4A"/>
            </a:solidFill>
            <a:prstDash val="solid"/>
          </a:ln>
        </p:spPr>
        <p:txBody>
          <a:bodyPr/>
          <a:lstStyle/>
          <a:p>
            <a:endParaRPr lang="es-AR" noProof="0" dirty="0"/>
          </a:p>
        </p:txBody>
      </p:sp>
      <p:sp>
        <p:nvSpPr>
          <p:cNvPr id="10" name="Text 8"/>
          <p:cNvSpPr/>
          <p:nvPr/>
        </p:nvSpPr>
        <p:spPr>
          <a:xfrm>
            <a:off x="712942" y="1197429"/>
            <a:ext cx="2852928" cy="420624"/>
          </a:xfrm>
          <a:prstGeom prst="rect">
            <a:avLst/>
          </a:prstGeom>
          <a:noFill/>
          <a:ln/>
        </p:spPr>
        <p:txBody>
          <a:bodyPr wrap="square" lIns="91440" tIns="45720" rIns="91440" bIns="45720" rtlCol="0" anchor="ctr"/>
          <a:lstStyle/>
          <a:p>
            <a:r>
              <a:rPr lang="es-AR" sz="1100" b="1">
                <a:solidFill>
                  <a:srgbClr val="FFFFFF"/>
                </a:solidFill>
                <a:latin typeface="Montserrat"/>
              </a:rPr>
              <a:t>Actividades principales</a:t>
            </a:r>
            <a:endParaRPr lang="es-AR" sz="1100" noProof="0"/>
          </a:p>
        </p:txBody>
      </p:sp>
      <p:sp>
        <p:nvSpPr>
          <p:cNvPr id="11" name="Shape 9"/>
          <p:cNvSpPr/>
          <p:nvPr/>
        </p:nvSpPr>
        <p:spPr>
          <a:xfrm>
            <a:off x="524678" y="2056530"/>
            <a:ext cx="201168" cy="201168"/>
          </a:xfrm>
          <a:prstGeom prst="ellipse">
            <a:avLst/>
          </a:prstGeom>
          <a:solidFill>
            <a:srgbClr val="F5C400"/>
          </a:solidFill>
          <a:ln w="12700">
            <a:solidFill>
              <a:srgbClr val="F5C400"/>
            </a:solidFill>
            <a:prstDash val="solid"/>
          </a:ln>
        </p:spPr>
        <p:txBody>
          <a:bodyPr/>
          <a:lstStyle/>
          <a:p>
            <a:endParaRPr lang="es-AR" noProof="0"/>
          </a:p>
        </p:txBody>
      </p:sp>
      <p:sp>
        <p:nvSpPr>
          <p:cNvPr id="12" name="Text 10"/>
          <p:cNvSpPr/>
          <p:nvPr/>
        </p:nvSpPr>
        <p:spPr>
          <a:xfrm>
            <a:off x="524678" y="2065674"/>
            <a:ext cx="201168" cy="201168"/>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1</a:t>
            </a:r>
            <a:endParaRPr lang="es-AR" sz="800" noProof="0"/>
          </a:p>
        </p:txBody>
      </p:sp>
      <p:sp>
        <p:nvSpPr>
          <p:cNvPr id="18" name="Text 16"/>
          <p:cNvSpPr/>
          <p:nvPr/>
        </p:nvSpPr>
        <p:spPr>
          <a:xfrm>
            <a:off x="819701" y="2029098"/>
            <a:ext cx="246888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Descargar la plantilla CSV</a:t>
            </a:r>
            <a:endParaRPr lang="es-AR" sz="1000" noProof="0" dirty="0"/>
          </a:p>
        </p:txBody>
      </p:sp>
      <p:sp>
        <p:nvSpPr>
          <p:cNvPr id="19" name="Text 17"/>
          <p:cNvSpPr/>
          <p:nvPr/>
        </p:nvSpPr>
        <p:spPr>
          <a:xfrm>
            <a:off x="819701" y="2303418"/>
            <a:ext cx="2647696" cy="402336"/>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Descargue la plantilla desde la opción</a:t>
            </a:r>
            <a:endParaRPr lang="es-AR" sz="900" noProof="0" dirty="0">
              <a:solidFill>
                <a:schemeClr val="bg1"/>
              </a:solidFill>
            </a:endParaRPr>
          </a:p>
          <a:p>
            <a:pPr marL="0" indent="0">
              <a:buNone/>
            </a:pPr>
            <a:r>
              <a:rPr lang="es-AR" sz="900" noProof="0" dirty="0">
                <a:solidFill>
                  <a:schemeClr val="bg1"/>
                </a:solidFill>
                <a:latin typeface="Montserrat" pitchFamily="34" charset="0"/>
                <a:ea typeface="Montserrat" pitchFamily="34" charset="-122"/>
                <a:cs typeface="Montserrat" pitchFamily="34" charset="-120"/>
              </a:rPr>
              <a:t>disponible en el portal ó use la plantilla que le envié su administrador de contrato</a:t>
            </a:r>
            <a:r>
              <a:rPr lang="es-AR" sz="850" noProof="0" dirty="0">
                <a:solidFill>
                  <a:srgbClr val="CADCFC"/>
                </a:solidFill>
                <a:latin typeface="Montserrat" pitchFamily="34" charset="0"/>
                <a:ea typeface="Montserrat" pitchFamily="34" charset="-122"/>
                <a:cs typeface="Montserrat" pitchFamily="34" charset="-120"/>
              </a:rPr>
              <a:t>.</a:t>
            </a:r>
            <a:endParaRPr lang="es-AR" sz="850" noProof="0" dirty="0"/>
          </a:p>
        </p:txBody>
      </p:sp>
      <p:sp>
        <p:nvSpPr>
          <p:cNvPr id="20" name="Shape 18"/>
          <p:cNvSpPr/>
          <p:nvPr/>
        </p:nvSpPr>
        <p:spPr>
          <a:xfrm>
            <a:off x="524678" y="2888634"/>
            <a:ext cx="201168" cy="201168"/>
          </a:xfrm>
          <a:prstGeom prst="ellipse">
            <a:avLst/>
          </a:prstGeom>
          <a:solidFill>
            <a:srgbClr val="F5C400"/>
          </a:solidFill>
          <a:ln w="12700">
            <a:solidFill>
              <a:srgbClr val="F5C400"/>
            </a:solidFill>
            <a:prstDash val="solid"/>
          </a:ln>
        </p:spPr>
        <p:txBody>
          <a:bodyPr/>
          <a:lstStyle/>
          <a:p>
            <a:endParaRPr lang="es-AR" noProof="0"/>
          </a:p>
        </p:txBody>
      </p:sp>
      <p:sp>
        <p:nvSpPr>
          <p:cNvPr id="21" name="Text 19"/>
          <p:cNvSpPr/>
          <p:nvPr/>
        </p:nvSpPr>
        <p:spPr>
          <a:xfrm>
            <a:off x="524678" y="2888634"/>
            <a:ext cx="201168" cy="201168"/>
          </a:xfrm>
          <a:prstGeom prst="rect">
            <a:avLst/>
          </a:prstGeom>
          <a:noFill/>
          <a:ln/>
        </p:spPr>
        <p:txBody>
          <a:bodyPr wrap="square" lIns="0" tIns="0" rIns="0" bIns="0" rtlCol="0" anchor="ctr"/>
          <a:lstStyle/>
          <a:p>
            <a:pPr marL="0" indent="0" algn="ctr">
              <a:buNone/>
            </a:pPr>
            <a:r>
              <a:rPr lang="es-AR" sz="800" b="1" noProof="0" dirty="0">
                <a:solidFill>
                  <a:srgbClr val="1A2B4A"/>
                </a:solidFill>
                <a:latin typeface="Montserrat" pitchFamily="34" charset="0"/>
                <a:ea typeface="Montserrat" pitchFamily="34" charset="-122"/>
                <a:cs typeface="Montserrat" pitchFamily="34" charset="-120"/>
              </a:rPr>
              <a:t>2</a:t>
            </a:r>
            <a:endParaRPr lang="es-AR" sz="800" noProof="0" dirty="0"/>
          </a:p>
        </p:txBody>
      </p:sp>
      <p:sp>
        <p:nvSpPr>
          <p:cNvPr id="27" name="Text 25"/>
          <p:cNvSpPr/>
          <p:nvPr/>
        </p:nvSpPr>
        <p:spPr>
          <a:xfrm>
            <a:off x="819701" y="2842914"/>
            <a:ext cx="2647696" cy="244396"/>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Completar la información requerida</a:t>
            </a:r>
            <a:endParaRPr lang="es-AR" sz="1000" noProof="0" dirty="0"/>
          </a:p>
        </p:txBody>
      </p:sp>
      <p:sp>
        <p:nvSpPr>
          <p:cNvPr id="28" name="Text 26"/>
          <p:cNvSpPr/>
          <p:nvPr/>
        </p:nvSpPr>
        <p:spPr>
          <a:xfrm>
            <a:off x="819701" y="3080658"/>
            <a:ext cx="2647696" cy="402336"/>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Ingrese en la plantilla la información correspondiente a los servicios ejecutados.</a:t>
            </a:r>
            <a:endParaRPr lang="es-AR" sz="900" noProof="0" dirty="0">
              <a:solidFill>
                <a:schemeClr val="bg1"/>
              </a:solidFill>
            </a:endParaRPr>
          </a:p>
        </p:txBody>
      </p:sp>
      <p:sp>
        <p:nvSpPr>
          <p:cNvPr id="30" name="Text 28"/>
          <p:cNvSpPr/>
          <p:nvPr/>
        </p:nvSpPr>
        <p:spPr>
          <a:xfrm>
            <a:off x="524678" y="3455562"/>
            <a:ext cx="201168" cy="201168"/>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3</a:t>
            </a:r>
            <a:endParaRPr lang="es-AR" sz="800" noProof="0"/>
          </a:p>
        </p:txBody>
      </p:sp>
      <p:sp>
        <p:nvSpPr>
          <p:cNvPr id="37" name="Text 35"/>
          <p:cNvSpPr/>
          <p:nvPr/>
        </p:nvSpPr>
        <p:spPr>
          <a:xfrm>
            <a:off x="524678" y="4205370"/>
            <a:ext cx="201168" cy="201168"/>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4</a:t>
            </a:r>
            <a:endParaRPr lang="es-AR" sz="800" noProof="0"/>
          </a:p>
        </p:txBody>
      </p:sp>
      <p:sp>
        <p:nvSpPr>
          <p:cNvPr id="41" name="Text 39"/>
          <p:cNvSpPr/>
          <p:nvPr/>
        </p:nvSpPr>
        <p:spPr>
          <a:xfrm>
            <a:off x="865421" y="3547002"/>
            <a:ext cx="246888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Seleccionar el archivo actualizado</a:t>
            </a:r>
            <a:endParaRPr lang="es-AR" sz="1000" noProof="0" dirty="0"/>
          </a:p>
        </p:txBody>
      </p:sp>
      <p:sp>
        <p:nvSpPr>
          <p:cNvPr id="42" name="Text 40"/>
          <p:cNvSpPr/>
          <p:nvPr/>
        </p:nvSpPr>
        <p:spPr>
          <a:xfrm>
            <a:off x="867664" y="3684162"/>
            <a:ext cx="2629408" cy="402336"/>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Adjunte el archivo CSV UTF-8 completado.</a:t>
            </a:r>
            <a:endParaRPr lang="es-AR" sz="900" noProof="0" dirty="0">
              <a:solidFill>
                <a:schemeClr val="bg1"/>
              </a:solidFill>
            </a:endParaRPr>
          </a:p>
        </p:txBody>
      </p:sp>
      <p:sp>
        <p:nvSpPr>
          <p:cNvPr id="43" name="Shape 41"/>
          <p:cNvSpPr/>
          <p:nvPr/>
        </p:nvSpPr>
        <p:spPr>
          <a:xfrm>
            <a:off x="542966" y="4128077"/>
            <a:ext cx="201168" cy="201168"/>
          </a:xfrm>
          <a:prstGeom prst="ellipse">
            <a:avLst/>
          </a:prstGeom>
          <a:solidFill>
            <a:srgbClr val="F5C400"/>
          </a:solidFill>
          <a:ln w="12700">
            <a:solidFill>
              <a:srgbClr val="F5C400"/>
            </a:solidFill>
            <a:prstDash val="solid"/>
          </a:ln>
        </p:spPr>
        <p:txBody>
          <a:bodyPr/>
          <a:lstStyle/>
          <a:p>
            <a:endParaRPr lang="es-AR" noProof="0"/>
          </a:p>
        </p:txBody>
      </p:sp>
      <p:sp>
        <p:nvSpPr>
          <p:cNvPr id="44" name="Text 42"/>
          <p:cNvSpPr/>
          <p:nvPr/>
        </p:nvSpPr>
        <p:spPr>
          <a:xfrm>
            <a:off x="542966" y="4128077"/>
            <a:ext cx="201168" cy="201168"/>
          </a:xfrm>
          <a:prstGeom prst="rect">
            <a:avLst/>
          </a:prstGeom>
          <a:noFill/>
          <a:ln/>
        </p:spPr>
        <p:txBody>
          <a:bodyPr wrap="square" lIns="0" tIns="0" rIns="0" bIns="0" rtlCol="0" anchor="ctr"/>
          <a:lstStyle/>
          <a:p>
            <a:pPr marL="0" indent="0" algn="ctr">
              <a:buNone/>
            </a:pPr>
            <a:r>
              <a:rPr lang="es-AR" sz="800" b="1" dirty="0">
                <a:solidFill>
                  <a:srgbClr val="1A2B4A"/>
                </a:solidFill>
                <a:latin typeface="Montserrat" pitchFamily="34" charset="0"/>
              </a:rPr>
              <a:t>4</a:t>
            </a:r>
            <a:endParaRPr lang="es-AR" sz="800" noProof="0" dirty="0"/>
          </a:p>
        </p:txBody>
      </p:sp>
      <p:sp>
        <p:nvSpPr>
          <p:cNvPr id="48" name="Text 46"/>
          <p:cNvSpPr/>
          <p:nvPr/>
        </p:nvSpPr>
        <p:spPr>
          <a:xfrm>
            <a:off x="867664" y="4113930"/>
            <a:ext cx="246888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Comenzar carga</a:t>
            </a:r>
            <a:endParaRPr lang="es-AR" sz="1000" noProof="0" dirty="0"/>
          </a:p>
        </p:txBody>
      </p:sp>
      <p:sp>
        <p:nvSpPr>
          <p:cNvPr id="49" name="Text 47"/>
          <p:cNvSpPr/>
          <p:nvPr/>
        </p:nvSpPr>
        <p:spPr>
          <a:xfrm>
            <a:off x="867664" y="4324242"/>
            <a:ext cx="2468880" cy="402336"/>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Seleccione </a:t>
            </a:r>
            <a:r>
              <a:rPr lang="es-AR" sz="900" b="1" noProof="0" dirty="0">
                <a:solidFill>
                  <a:schemeClr val="bg1"/>
                </a:solidFill>
                <a:latin typeface="Montserrat" pitchFamily="34" charset="0"/>
                <a:ea typeface="Montserrat" pitchFamily="34" charset="-122"/>
                <a:cs typeface="Montserrat" pitchFamily="34" charset="-120"/>
              </a:rPr>
              <a:t>Comenzar carga</a:t>
            </a:r>
            <a:r>
              <a:rPr lang="es-AR" sz="900" noProof="0" dirty="0">
                <a:solidFill>
                  <a:schemeClr val="bg1"/>
                </a:solidFill>
                <a:latin typeface="Montserrat" pitchFamily="34" charset="0"/>
                <a:ea typeface="Montserrat" pitchFamily="34" charset="-122"/>
                <a:cs typeface="Montserrat" pitchFamily="34" charset="-120"/>
              </a:rPr>
              <a:t> para</a:t>
            </a:r>
            <a:endParaRPr lang="es-AR" sz="900" noProof="0" dirty="0">
              <a:solidFill>
                <a:schemeClr val="bg1"/>
              </a:solidFill>
            </a:endParaRPr>
          </a:p>
          <a:p>
            <a:pPr marL="0" indent="0">
              <a:buNone/>
            </a:pPr>
            <a:r>
              <a:rPr lang="es-AR" sz="900" noProof="0" dirty="0">
                <a:solidFill>
                  <a:schemeClr val="bg1"/>
                </a:solidFill>
                <a:latin typeface="Montserrat" pitchFamily="34" charset="0"/>
                <a:ea typeface="Montserrat" pitchFamily="34" charset="-122"/>
                <a:cs typeface="Montserrat" pitchFamily="34" charset="-120"/>
              </a:rPr>
              <a:t>procesar la información</a:t>
            </a:r>
            <a:r>
              <a:rPr lang="es-AR" sz="850" noProof="0" dirty="0">
                <a:solidFill>
                  <a:srgbClr val="CADCFC"/>
                </a:solidFill>
                <a:latin typeface="Montserrat" pitchFamily="34" charset="0"/>
                <a:ea typeface="Montserrat" pitchFamily="34" charset="-122"/>
                <a:cs typeface="Montserrat" pitchFamily="34" charset="-120"/>
              </a:rPr>
              <a:t>.</a:t>
            </a:r>
            <a:endParaRPr lang="es-AR" sz="850" noProof="0" dirty="0"/>
          </a:p>
        </p:txBody>
      </p:sp>
      <p:sp>
        <p:nvSpPr>
          <p:cNvPr id="50" name="Shape 48"/>
          <p:cNvSpPr/>
          <p:nvPr/>
        </p:nvSpPr>
        <p:spPr>
          <a:xfrm>
            <a:off x="3749040" y="914400"/>
            <a:ext cx="8247888" cy="420624"/>
          </a:xfrm>
          <a:prstGeom prst="roundRect">
            <a:avLst>
              <a:gd name="adj" fmla="val 17391"/>
            </a:avLst>
          </a:prstGeom>
          <a:solidFill>
            <a:schemeClr val="tx1"/>
          </a:solidFill>
          <a:ln w="12700">
            <a:solidFill>
              <a:srgbClr val="1A2B4A"/>
            </a:solidFill>
            <a:prstDash val="solid"/>
          </a:ln>
        </p:spPr>
        <p:txBody>
          <a:bodyPr/>
          <a:lstStyle/>
          <a:p>
            <a:endParaRPr lang="es-AR" noProof="0"/>
          </a:p>
        </p:txBody>
      </p:sp>
      <p:sp>
        <p:nvSpPr>
          <p:cNvPr id="54" name="Text 52"/>
          <p:cNvSpPr/>
          <p:nvPr/>
        </p:nvSpPr>
        <p:spPr>
          <a:xfrm>
            <a:off x="3931920" y="996696"/>
            <a:ext cx="7699248" cy="274320"/>
          </a:xfrm>
          <a:prstGeom prst="rect">
            <a:avLst/>
          </a:prstGeom>
          <a:noFill/>
          <a:ln/>
        </p:spPr>
        <p:txBody>
          <a:bodyPr wrap="square" rtlCol="0" anchor="ctr"/>
          <a:lstStyle/>
          <a:p>
            <a:pPr marL="0" indent="0">
              <a:buNone/>
            </a:pPr>
            <a:r>
              <a:rPr lang="es-AR" sz="1100" b="1" noProof="0" dirty="0">
                <a:solidFill>
                  <a:srgbClr val="FFFFFF"/>
                </a:solidFill>
                <a:latin typeface="Montserrat" pitchFamily="34" charset="0"/>
                <a:ea typeface="Montserrat" pitchFamily="34" charset="-122"/>
                <a:cs typeface="Montserrat" pitchFamily="34" charset="-120"/>
              </a:rPr>
              <a:t>Pantalla de carga masiva de Hojas de Servicio</a:t>
            </a:r>
            <a:endParaRPr lang="es-AR" sz="1100" noProof="0" dirty="0"/>
          </a:p>
        </p:txBody>
      </p:sp>
      <p:sp>
        <p:nvSpPr>
          <p:cNvPr id="55" name="Shape 53"/>
          <p:cNvSpPr/>
          <p:nvPr/>
        </p:nvSpPr>
        <p:spPr>
          <a:xfrm>
            <a:off x="3843383" y="1342282"/>
            <a:ext cx="8247888" cy="4846320"/>
          </a:xfrm>
          <a:prstGeom prst="roundRect">
            <a:avLst>
              <a:gd name="adj" fmla="val 1509"/>
            </a:avLst>
          </a:prstGeom>
          <a:solidFill>
            <a:srgbClr val="FFFFFF"/>
          </a:solidFill>
          <a:ln w="9525">
            <a:solidFill>
              <a:srgbClr val="DDDDDD"/>
            </a:solidFill>
            <a:prstDash val="solid"/>
          </a:ln>
        </p:spPr>
        <p:txBody>
          <a:bodyPr/>
          <a:lstStyle/>
          <a:p>
            <a:endParaRPr lang="es-AR" noProof="0"/>
          </a:p>
        </p:txBody>
      </p:sp>
      <p:sp>
        <p:nvSpPr>
          <p:cNvPr id="56" name="Text 54"/>
          <p:cNvSpPr/>
          <p:nvPr/>
        </p:nvSpPr>
        <p:spPr>
          <a:xfrm>
            <a:off x="8869680" y="1426464"/>
            <a:ext cx="1280160" cy="182880"/>
          </a:xfrm>
          <a:prstGeom prst="rect">
            <a:avLst/>
          </a:prstGeom>
          <a:noFill/>
          <a:ln/>
        </p:spPr>
        <p:txBody>
          <a:bodyPr wrap="square" rtlCol="0" anchor="ctr"/>
          <a:lstStyle/>
          <a:p>
            <a:pPr marL="0" indent="0" algn="r">
              <a:buNone/>
            </a:pPr>
            <a:r>
              <a:rPr lang="es-AR" sz="750" noProof="0">
                <a:solidFill>
                  <a:srgbClr val="666666"/>
                </a:solidFill>
                <a:latin typeface="Montserrat" pitchFamily="34" charset="0"/>
                <a:ea typeface="Montserrat" pitchFamily="34" charset="-122"/>
                <a:cs typeface="Montserrat" pitchFamily="34" charset="-120"/>
              </a:rPr>
              <a:t>Seleccionar cliente</a:t>
            </a:r>
            <a:endParaRPr lang="es-AR" sz="750" noProof="0"/>
          </a:p>
        </p:txBody>
      </p:sp>
      <p:sp>
        <p:nvSpPr>
          <p:cNvPr id="57" name="Shape 55"/>
          <p:cNvSpPr/>
          <p:nvPr/>
        </p:nvSpPr>
        <p:spPr>
          <a:xfrm>
            <a:off x="10241280" y="1408176"/>
            <a:ext cx="1554480" cy="237744"/>
          </a:xfrm>
          <a:prstGeom prst="roundRect">
            <a:avLst>
              <a:gd name="adj" fmla="val 15385"/>
            </a:avLst>
          </a:prstGeom>
          <a:solidFill>
            <a:srgbClr val="FFFFFF"/>
          </a:solidFill>
          <a:ln w="9525">
            <a:solidFill>
              <a:srgbClr val="DDDDDD"/>
            </a:solidFill>
            <a:prstDash val="solid"/>
          </a:ln>
        </p:spPr>
        <p:txBody>
          <a:bodyPr/>
          <a:lstStyle/>
          <a:p>
            <a:endParaRPr lang="es-AR" noProof="0"/>
          </a:p>
        </p:txBody>
      </p:sp>
      <p:sp>
        <p:nvSpPr>
          <p:cNvPr id="58" name="Text 56"/>
          <p:cNvSpPr/>
          <p:nvPr/>
        </p:nvSpPr>
        <p:spPr>
          <a:xfrm>
            <a:off x="10296144" y="1408176"/>
            <a:ext cx="1463040" cy="237744"/>
          </a:xfrm>
          <a:prstGeom prst="rect">
            <a:avLst/>
          </a:prstGeom>
          <a:noFill/>
          <a:ln/>
        </p:spPr>
        <p:txBody>
          <a:bodyPr wrap="square" rtlCol="0" anchor="ctr"/>
          <a:lstStyle/>
          <a:p>
            <a:pPr marL="0" indent="0">
              <a:buNone/>
            </a:pPr>
            <a:r>
              <a:rPr lang="es-AR" sz="800" noProof="0">
                <a:solidFill>
                  <a:srgbClr val="1A1A1A"/>
                </a:solidFill>
                <a:latin typeface="Montserrat" pitchFamily="34" charset="0"/>
                <a:ea typeface="Montserrat" pitchFamily="34" charset="-122"/>
                <a:cs typeface="Montserrat" pitchFamily="34" charset="-120"/>
              </a:rPr>
              <a:t>Glencore QA  ▾</a:t>
            </a:r>
            <a:endParaRPr lang="es-AR" sz="800" noProof="0"/>
          </a:p>
        </p:txBody>
      </p:sp>
      <p:sp>
        <p:nvSpPr>
          <p:cNvPr id="59" name="Text 57"/>
          <p:cNvSpPr/>
          <p:nvPr/>
        </p:nvSpPr>
        <p:spPr>
          <a:xfrm>
            <a:off x="3931920" y="1700784"/>
            <a:ext cx="7315200" cy="329184"/>
          </a:xfrm>
          <a:prstGeom prst="rect">
            <a:avLst/>
          </a:prstGeom>
          <a:noFill/>
          <a:ln/>
        </p:spPr>
        <p:txBody>
          <a:bodyPr wrap="square" rtlCol="0" anchor="ctr"/>
          <a:lstStyle/>
          <a:p>
            <a:pPr marL="0" indent="0">
              <a:buNone/>
            </a:pPr>
            <a:r>
              <a:rPr lang="es-AR" sz="1400" b="1" noProof="0">
                <a:solidFill>
                  <a:srgbClr val="1A1A1A"/>
                </a:solidFill>
                <a:latin typeface="Montserrat" pitchFamily="34" charset="0"/>
                <a:ea typeface="Montserrat" pitchFamily="34" charset="-122"/>
                <a:cs typeface="Montserrat" pitchFamily="34" charset="-120"/>
              </a:rPr>
              <a:t>Carga masiva de Hojas De Servicio</a:t>
            </a:r>
            <a:endParaRPr lang="es-AR" sz="1400" noProof="0"/>
          </a:p>
        </p:txBody>
      </p:sp>
      <p:sp>
        <p:nvSpPr>
          <p:cNvPr id="60" name="Text 58"/>
          <p:cNvSpPr/>
          <p:nvPr/>
        </p:nvSpPr>
        <p:spPr>
          <a:xfrm>
            <a:off x="3931920" y="2048256"/>
            <a:ext cx="7315200" cy="201168"/>
          </a:xfrm>
          <a:prstGeom prst="rect">
            <a:avLst/>
          </a:prstGeom>
          <a:noFill/>
          <a:ln/>
        </p:spPr>
        <p:txBody>
          <a:bodyPr wrap="square" rtlCol="0" anchor="ctr"/>
          <a:lstStyle/>
          <a:p>
            <a:pPr marL="0" indent="0">
              <a:buNone/>
            </a:pPr>
            <a:r>
              <a:rPr lang="es-AR" sz="850" noProof="0">
                <a:solidFill>
                  <a:srgbClr val="666666"/>
                </a:solidFill>
                <a:latin typeface="Montserrat" pitchFamily="34" charset="0"/>
                <a:ea typeface="Montserrat" pitchFamily="34" charset="-122"/>
                <a:cs typeface="Montserrat" pitchFamily="34" charset="-120"/>
              </a:rPr>
              <a:t>Siga estos pasos para la carga de hojas de servicio</a:t>
            </a:r>
            <a:endParaRPr lang="es-AR" sz="850" noProof="0"/>
          </a:p>
        </p:txBody>
      </p:sp>
      <p:sp>
        <p:nvSpPr>
          <p:cNvPr id="61" name="Text 59"/>
          <p:cNvSpPr/>
          <p:nvPr/>
        </p:nvSpPr>
        <p:spPr>
          <a:xfrm>
            <a:off x="3931920" y="2286000"/>
            <a:ext cx="7772400" cy="201168"/>
          </a:xfrm>
          <a:prstGeom prst="rect">
            <a:avLst/>
          </a:prstGeom>
          <a:noFill/>
          <a:ln/>
        </p:spPr>
        <p:txBody>
          <a:bodyPr wrap="square" rtlCol="0" anchor="ctr"/>
          <a:lstStyle/>
          <a:p>
            <a:pPr marL="0" indent="0">
              <a:buNone/>
            </a:pPr>
            <a:r>
              <a:rPr lang="es-AR" sz="800" b="1" noProof="0">
                <a:solidFill>
                  <a:srgbClr val="1A1A1A"/>
                </a:solidFill>
                <a:latin typeface="Montserrat" pitchFamily="34" charset="0"/>
                <a:ea typeface="Montserrat" pitchFamily="34" charset="-122"/>
                <a:cs typeface="Montserrat" pitchFamily="34" charset="-120"/>
              </a:rPr>
              <a:t>1. Descargar la plantilla CSV</a:t>
            </a:r>
            <a:r>
              <a:rPr lang="es-AR" sz="800" noProof="0">
                <a:solidFill>
                  <a:srgbClr val="1A1A1A"/>
                </a:solidFill>
                <a:latin typeface="Montserrat" pitchFamily="34" charset="0"/>
                <a:ea typeface="Montserrat" pitchFamily="34" charset="-122"/>
                <a:cs typeface="Montserrat" pitchFamily="34" charset="-120"/>
              </a:rPr>
              <a:t> (en función del separador de campos del archivo CSV en su configuración idioma y región)</a:t>
            </a:r>
            <a:endParaRPr lang="es-AR" sz="800" noProof="0"/>
          </a:p>
        </p:txBody>
      </p:sp>
      <p:sp>
        <p:nvSpPr>
          <p:cNvPr id="62" name="Shape 60"/>
          <p:cNvSpPr/>
          <p:nvPr/>
        </p:nvSpPr>
        <p:spPr>
          <a:xfrm>
            <a:off x="3931920" y="2523744"/>
            <a:ext cx="804672" cy="256032"/>
          </a:xfrm>
          <a:prstGeom prst="roundRect">
            <a:avLst>
              <a:gd name="adj" fmla="val 14286"/>
            </a:avLst>
          </a:prstGeom>
          <a:solidFill>
            <a:srgbClr val="F4F6FA"/>
          </a:solidFill>
          <a:ln w="9525">
            <a:solidFill>
              <a:srgbClr val="DDDDDD"/>
            </a:solidFill>
            <a:prstDash val="solid"/>
          </a:ln>
        </p:spPr>
        <p:txBody>
          <a:bodyPr/>
          <a:lstStyle/>
          <a:p>
            <a:endParaRPr lang="es-AR" noProof="0"/>
          </a:p>
        </p:txBody>
      </p:sp>
      <p:sp>
        <p:nvSpPr>
          <p:cNvPr id="63" name="Text 61"/>
          <p:cNvSpPr/>
          <p:nvPr/>
        </p:nvSpPr>
        <p:spPr>
          <a:xfrm>
            <a:off x="3968496" y="2560320"/>
            <a:ext cx="749808" cy="256032"/>
          </a:xfrm>
          <a:prstGeom prst="rect">
            <a:avLst/>
          </a:prstGeom>
          <a:noFill/>
          <a:ln/>
        </p:spPr>
        <p:txBody>
          <a:bodyPr wrap="square" rtlCol="0" anchor="ctr"/>
          <a:lstStyle/>
          <a:p>
            <a:pPr marL="0" indent="0">
              <a:buNone/>
            </a:pPr>
            <a:r>
              <a:rPr lang="es-AR" sz="800" dirty="0">
                <a:solidFill>
                  <a:srgbClr val="1A1A1A"/>
                </a:solidFill>
                <a:latin typeface="Montserrat" pitchFamily="34" charset="0"/>
                <a:ea typeface="Montserrat" pitchFamily="34" charset="-122"/>
                <a:cs typeface="Montserrat" pitchFamily="34" charset="-120"/>
              </a:rPr>
              <a:t>D</a:t>
            </a:r>
            <a:r>
              <a:rPr lang="es-AR" sz="800" noProof="0" dirty="0" err="1">
                <a:solidFill>
                  <a:srgbClr val="1A1A1A"/>
                </a:solidFill>
                <a:latin typeface="Montserrat" pitchFamily="34" charset="0"/>
                <a:ea typeface="Montserrat" pitchFamily="34" charset="-122"/>
                <a:cs typeface="Montserrat" pitchFamily="34" charset="-120"/>
              </a:rPr>
              <a:t>escargar</a:t>
            </a:r>
            <a:r>
              <a:rPr lang="es-AR" sz="800" noProof="0" dirty="0">
                <a:solidFill>
                  <a:srgbClr val="1A1A1A"/>
                </a:solidFill>
                <a:latin typeface="Montserrat" pitchFamily="34" charset="0"/>
                <a:ea typeface="Montserrat" pitchFamily="34" charset="-122"/>
                <a:cs typeface="Montserrat" pitchFamily="34" charset="-120"/>
              </a:rPr>
              <a:t>  ▾</a:t>
            </a:r>
            <a:endParaRPr lang="es-AR" sz="800" noProof="0" dirty="0"/>
          </a:p>
        </p:txBody>
      </p:sp>
      <p:sp>
        <p:nvSpPr>
          <p:cNvPr id="64" name="Text 62"/>
          <p:cNvSpPr/>
          <p:nvPr/>
        </p:nvSpPr>
        <p:spPr>
          <a:xfrm>
            <a:off x="3931920" y="2871216"/>
            <a:ext cx="7772400" cy="201168"/>
          </a:xfrm>
          <a:prstGeom prst="rect">
            <a:avLst/>
          </a:prstGeom>
          <a:noFill/>
          <a:ln/>
        </p:spPr>
        <p:txBody>
          <a:bodyPr wrap="square" rtlCol="0" anchor="ctr"/>
          <a:lstStyle/>
          <a:p>
            <a:pPr marL="0" indent="0">
              <a:buNone/>
            </a:pPr>
            <a:r>
              <a:rPr lang="es-AR" sz="800" b="1" noProof="0">
                <a:solidFill>
                  <a:srgbClr val="1A1A1A"/>
                </a:solidFill>
                <a:latin typeface="Montserrat" pitchFamily="34" charset="0"/>
                <a:ea typeface="Montserrat" pitchFamily="34" charset="-122"/>
                <a:cs typeface="Montserrat" pitchFamily="34" charset="-120"/>
              </a:rPr>
              <a:t>2. Complete o actualice el archivo CSV</a:t>
            </a:r>
            <a:endParaRPr lang="es-AR" sz="800" noProof="0"/>
          </a:p>
        </p:txBody>
      </p:sp>
      <p:sp>
        <p:nvSpPr>
          <p:cNvPr id="65" name="Text 63"/>
          <p:cNvSpPr/>
          <p:nvPr/>
        </p:nvSpPr>
        <p:spPr>
          <a:xfrm>
            <a:off x="4023360" y="3090672"/>
            <a:ext cx="7680960" cy="201168"/>
          </a:xfrm>
          <a:prstGeom prst="rect">
            <a:avLst/>
          </a:prstGeom>
          <a:noFill/>
          <a:ln/>
        </p:spPr>
        <p:txBody>
          <a:bodyPr wrap="square" rtlCol="0" anchor="ctr"/>
          <a:lstStyle/>
          <a:p>
            <a:pPr marL="0" indent="0">
              <a:buNone/>
            </a:pPr>
            <a:r>
              <a:rPr lang="es-AR" sz="750" noProof="0">
                <a:solidFill>
                  <a:srgbClr val="333333"/>
                </a:solidFill>
                <a:latin typeface="Montserrat" pitchFamily="34" charset="0"/>
                <a:ea typeface="Montserrat" pitchFamily="34" charset="-122"/>
                <a:cs typeface="Montserrat" pitchFamily="34" charset="-120"/>
              </a:rPr>
              <a:t>•  Los campos marcados con "*" son obligatorios.</a:t>
            </a:r>
            <a:endParaRPr lang="es-AR" sz="750" noProof="0"/>
          </a:p>
        </p:txBody>
      </p:sp>
      <p:sp>
        <p:nvSpPr>
          <p:cNvPr id="66" name="Text 64"/>
          <p:cNvSpPr/>
          <p:nvPr/>
        </p:nvSpPr>
        <p:spPr>
          <a:xfrm>
            <a:off x="4023360" y="3291840"/>
            <a:ext cx="7680960" cy="201168"/>
          </a:xfrm>
          <a:prstGeom prst="rect">
            <a:avLst/>
          </a:prstGeom>
          <a:noFill/>
          <a:ln/>
        </p:spPr>
        <p:txBody>
          <a:bodyPr wrap="square" rtlCol="0" anchor="ctr"/>
          <a:lstStyle/>
          <a:p>
            <a:pPr marL="0" indent="0">
              <a:buNone/>
            </a:pPr>
            <a:r>
              <a:rPr lang="es-AR" sz="750" noProof="0">
                <a:solidFill>
                  <a:srgbClr val="333333"/>
                </a:solidFill>
                <a:latin typeface="Montserrat" pitchFamily="34" charset="0"/>
                <a:ea typeface="Montserrat" pitchFamily="34" charset="-122"/>
                <a:cs typeface="Montserrat" pitchFamily="34" charset="-120"/>
              </a:rPr>
              <a:t>•  Cada fila cargada creará un nuevo hojas de servicio.</a:t>
            </a:r>
            <a:endParaRPr lang="es-AR" sz="750" noProof="0"/>
          </a:p>
        </p:txBody>
      </p:sp>
      <p:sp>
        <p:nvSpPr>
          <p:cNvPr id="67" name="Text 65"/>
          <p:cNvSpPr/>
          <p:nvPr/>
        </p:nvSpPr>
        <p:spPr>
          <a:xfrm>
            <a:off x="4023360" y="3493008"/>
            <a:ext cx="7680960" cy="201168"/>
          </a:xfrm>
          <a:prstGeom prst="rect">
            <a:avLst/>
          </a:prstGeom>
          <a:noFill/>
          <a:ln/>
        </p:spPr>
        <p:txBody>
          <a:bodyPr wrap="square" rtlCol="0" anchor="ctr"/>
          <a:lstStyle/>
          <a:p>
            <a:pPr marL="0" indent="0">
              <a:buNone/>
            </a:pPr>
            <a:r>
              <a:rPr lang="es-AR" sz="750" noProof="0">
                <a:solidFill>
                  <a:srgbClr val="333333"/>
                </a:solidFill>
                <a:latin typeface="Montserrat" pitchFamily="34" charset="0"/>
                <a:ea typeface="Montserrat" pitchFamily="34" charset="-122"/>
                <a:cs typeface="Montserrat" pitchFamily="34" charset="-120"/>
              </a:rPr>
              <a:t>•  Haga clic en Iniciar la carga, y el sistema verificará el archivo utilizando las primeras seis filas. Se cargará el archivo si no hay errores.</a:t>
            </a:r>
            <a:endParaRPr lang="es-AR" sz="750" noProof="0"/>
          </a:p>
        </p:txBody>
      </p:sp>
      <p:sp>
        <p:nvSpPr>
          <p:cNvPr id="68" name="Text 66"/>
          <p:cNvSpPr/>
          <p:nvPr/>
        </p:nvSpPr>
        <p:spPr>
          <a:xfrm>
            <a:off x="3931920" y="3767328"/>
            <a:ext cx="7772400" cy="201168"/>
          </a:xfrm>
          <a:prstGeom prst="rect">
            <a:avLst/>
          </a:prstGeom>
          <a:noFill/>
          <a:ln/>
        </p:spPr>
        <p:txBody>
          <a:bodyPr wrap="square" rtlCol="0" anchor="ctr"/>
          <a:lstStyle/>
          <a:p>
            <a:pPr marL="0" indent="0">
              <a:buNone/>
            </a:pPr>
            <a:r>
              <a:rPr lang="es-AR" sz="800" b="1" noProof="0">
                <a:solidFill>
                  <a:srgbClr val="1A1A1A"/>
                </a:solidFill>
                <a:latin typeface="Montserrat" pitchFamily="34" charset="0"/>
                <a:ea typeface="Montserrat" pitchFamily="34" charset="-122"/>
                <a:cs typeface="Montserrat" pitchFamily="34" charset="-120"/>
              </a:rPr>
              <a:t>3. Cargar el archivo actualizado</a:t>
            </a:r>
            <a:endParaRPr lang="es-AR" sz="800" noProof="0"/>
          </a:p>
        </p:txBody>
      </p:sp>
      <p:sp>
        <p:nvSpPr>
          <p:cNvPr id="69" name="Shape 67"/>
          <p:cNvSpPr/>
          <p:nvPr/>
        </p:nvSpPr>
        <p:spPr>
          <a:xfrm>
            <a:off x="3931920" y="4005072"/>
            <a:ext cx="749808" cy="237744"/>
          </a:xfrm>
          <a:prstGeom prst="roundRect">
            <a:avLst>
              <a:gd name="adj" fmla="val 15385"/>
            </a:avLst>
          </a:prstGeom>
          <a:solidFill>
            <a:srgbClr val="F4F6FA"/>
          </a:solidFill>
          <a:ln w="9525">
            <a:solidFill>
              <a:srgbClr val="DDDDDD"/>
            </a:solidFill>
            <a:prstDash val="solid"/>
          </a:ln>
        </p:spPr>
        <p:txBody>
          <a:bodyPr/>
          <a:lstStyle/>
          <a:p>
            <a:endParaRPr lang="es-AR" noProof="0"/>
          </a:p>
        </p:txBody>
      </p:sp>
      <p:sp>
        <p:nvSpPr>
          <p:cNvPr id="70" name="Text 68"/>
          <p:cNvSpPr/>
          <p:nvPr/>
        </p:nvSpPr>
        <p:spPr>
          <a:xfrm>
            <a:off x="3950208" y="4005072"/>
            <a:ext cx="713232" cy="237744"/>
          </a:xfrm>
          <a:prstGeom prst="rect">
            <a:avLst/>
          </a:prstGeom>
          <a:noFill/>
          <a:ln/>
        </p:spPr>
        <p:txBody>
          <a:bodyPr wrap="square" rtlCol="0" anchor="ctr"/>
          <a:lstStyle/>
          <a:p>
            <a:pPr marL="0" indent="0" algn="ctr">
              <a:buNone/>
            </a:pPr>
            <a:r>
              <a:rPr lang="es-AR" sz="750" noProof="0" dirty="0" err="1">
                <a:solidFill>
                  <a:srgbClr val="1A1A1A"/>
                </a:solidFill>
                <a:latin typeface="Montserrat" pitchFamily="34" charset="0"/>
                <a:ea typeface="Montserrat" pitchFamily="34" charset="-122"/>
                <a:cs typeface="Montserrat" pitchFamily="34" charset="-120"/>
              </a:rPr>
              <a:t>Choose</a:t>
            </a:r>
            <a:r>
              <a:rPr lang="es-AR" sz="750" noProof="0" dirty="0">
                <a:solidFill>
                  <a:srgbClr val="1A1A1A"/>
                </a:solidFill>
                <a:latin typeface="Montserrat" pitchFamily="34" charset="0"/>
                <a:ea typeface="Montserrat" pitchFamily="34" charset="-122"/>
                <a:cs typeface="Montserrat" pitchFamily="34" charset="-120"/>
              </a:rPr>
              <a:t> File</a:t>
            </a:r>
            <a:endParaRPr lang="es-AR" sz="750" noProof="0" dirty="0"/>
          </a:p>
        </p:txBody>
      </p:sp>
      <p:sp>
        <p:nvSpPr>
          <p:cNvPr id="71" name="Text 69"/>
          <p:cNvSpPr/>
          <p:nvPr/>
        </p:nvSpPr>
        <p:spPr>
          <a:xfrm>
            <a:off x="4754880" y="4005072"/>
            <a:ext cx="1828800" cy="237744"/>
          </a:xfrm>
          <a:prstGeom prst="rect">
            <a:avLst/>
          </a:prstGeom>
          <a:noFill/>
          <a:ln/>
        </p:spPr>
        <p:txBody>
          <a:bodyPr wrap="square" rtlCol="0" anchor="ctr"/>
          <a:lstStyle/>
          <a:p>
            <a:pPr marL="0" indent="0">
              <a:buNone/>
            </a:pPr>
            <a:r>
              <a:rPr lang="es-AR" sz="750" noProof="0">
                <a:solidFill>
                  <a:srgbClr val="666666"/>
                </a:solidFill>
                <a:latin typeface="Montserrat" pitchFamily="34" charset="0"/>
                <a:ea typeface="Montserrat" pitchFamily="34" charset="-122"/>
                <a:cs typeface="Montserrat" pitchFamily="34" charset="-120"/>
              </a:rPr>
              <a:t>No file </a:t>
            </a:r>
            <a:r>
              <a:rPr lang="es-AR" sz="750" noProof="0" err="1">
                <a:solidFill>
                  <a:srgbClr val="666666"/>
                </a:solidFill>
                <a:latin typeface="Montserrat" pitchFamily="34" charset="0"/>
                <a:ea typeface="Montserrat" pitchFamily="34" charset="-122"/>
                <a:cs typeface="Montserrat" pitchFamily="34" charset="-120"/>
              </a:rPr>
              <a:t>chosen</a:t>
            </a:r>
            <a:endParaRPr lang="es-AR" sz="750" noProof="0"/>
          </a:p>
        </p:txBody>
      </p:sp>
      <p:sp>
        <p:nvSpPr>
          <p:cNvPr id="72" name="Text 70"/>
          <p:cNvSpPr/>
          <p:nvPr/>
        </p:nvSpPr>
        <p:spPr>
          <a:xfrm>
            <a:off x="3931920" y="4352544"/>
            <a:ext cx="7772400" cy="182880"/>
          </a:xfrm>
          <a:prstGeom prst="rect">
            <a:avLst/>
          </a:prstGeom>
          <a:noFill/>
          <a:ln/>
        </p:spPr>
        <p:txBody>
          <a:bodyPr wrap="square" rtlCol="0" anchor="ctr"/>
          <a:lstStyle/>
          <a:p>
            <a:pPr marL="0" indent="0">
              <a:buNone/>
            </a:pPr>
            <a:r>
              <a:rPr lang="es-AR" sz="750" noProof="0">
                <a:solidFill>
                  <a:srgbClr val="666666"/>
                </a:solidFill>
                <a:latin typeface="Montserrat" pitchFamily="34" charset="0"/>
                <a:ea typeface="Montserrat" pitchFamily="34" charset="-122"/>
                <a:cs typeface="Montserrat" pitchFamily="34" charset="-120"/>
              </a:rPr>
              <a:t>Nota: Si está cargando archivos </a:t>
            </a:r>
            <a:r>
              <a:rPr lang="es-AR" sz="750" noProof="0" err="1">
                <a:solidFill>
                  <a:srgbClr val="666666"/>
                </a:solidFill>
                <a:latin typeface="Montserrat" pitchFamily="34" charset="0"/>
                <a:ea typeface="Montserrat" pitchFamily="34" charset="-122"/>
                <a:cs typeface="Montserrat" pitchFamily="34" charset="-120"/>
              </a:rPr>
              <a:t>csv</a:t>
            </a:r>
            <a:r>
              <a:rPr lang="es-AR" sz="750" noProof="0">
                <a:solidFill>
                  <a:srgbClr val="666666"/>
                </a:solidFill>
                <a:latin typeface="Montserrat" pitchFamily="34" charset="0"/>
                <a:ea typeface="Montserrat" pitchFamily="34" charset="-122"/>
                <a:cs typeface="Montserrat" pitchFamily="34" charset="-120"/>
              </a:rPr>
              <a:t> que no contienen caracteres en inglés, consulte lo siguiente </a:t>
            </a:r>
            <a:r>
              <a:rPr lang="es-AR" sz="750" noProof="0">
                <a:solidFill>
                  <a:srgbClr val="0563C1"/>
                </a:solidFill>
                <a:latin typeface="Montserrat" pitchFamily="34" charset="0"/>
                <a:ea typeface="Montserrat" pitchFamily="34" charset="-122"/>
                <a:cs typeface="Montserrat" pitchFamily="34" charset="-120"/>
              </a:rPr>
              <a:t>nota de ayuda.</a:t>
            </a:r>
            <a:endParaRPr lang="es-AR" sz="750" noProof="0"/>
          </a:p>
        </p:txBody>
      </p:sp>
      <p:sp>
        <p:nvSpPr>
          <p:cNvPr id="73" name="Text 71"/>
          <p:cNvSpPr/>
          <p:nvPr/>
        </p:nvSpPr>
        <p:spPr>
          <a:xfrm>
            <a:off x="3931920" y="4535424"/>
            <a:ext cx="7772400" cy="182880"/>
          </a:xfrm>
          <a:prstGeom prst="rect">
            <a:avLst/>
          </a:prstGeom>
          <a:noFill/>
          <a:ln/>
        </p:spPr>
        <p:txBody>
          <a:bodyPr wrap="square" rtlCol="0" anchor="ctr"/>
          <a:lstStyle/>
          <a:p>
            <a:pPr marL="0" indent="0">
              <a:buNone/>
            </a:pPr>
            <a:r>
              <a:rPr lang="es-AR" sz="750" noProof="0">
                <a:solidFill>
                  <a:srgbClr val="666666"/>
                </a:solidFill>
                <a:latin typeface="Montserrat" pitchFamily="34" charset="0"/>
                <a:ea typeface="Montserrat" pitchFamily="34" charset="-122"/>
                <a:cs typeface="Montserrat" pitchFamily="34" charset="-120"/>
              </a:rPr>
              <a:t>Para obtener más información sobre cómo usar la plantilla para cargar archivos CSV, consulte las siguientes </a:t>
            </a:r>
            <a:r>
              <a:rPr lang="es-AR" sz="750" noProof="0">
                <a:solidFill>
                  <a:srgbClr val="0563C1"/>
                </a:solidFill>
                <a:latin typeface="Montserrat" pitchFamily="34" charset="0"/>
                <a:ea typeface="Montserrat" pitchFamily="34" charset="-122"/>
                <a:cs typeface="Montserrat" pitchFamily="34" charset="-120"/>
              </a:rPr>
              <a:t>nota de ayuda.</a:t>
            </a:r>
            <a:endParaRPr lang="es-AR" sz="750" noProof="0"/>
          </a:p>
        </p:txBody>
      </p:sp>
      <p:sp>
        <p:nvSpPr>
          <p:cNvPr id="74" name="Shape 72"/>
          <p:cNvSpPr/>
          <p:nvPr/>
        </p:nvSpPr>
        <p:spPr>
          <a:xfrm>
            <a:off x="10515600" y="4754880"/>
            <a:ext cx="1261872" cy="292608"/>
          </a:xfrm>
          <a:prstGeom prst="roundRect">
            <a:avLst>
              <a:gd name="adj" fmla="val 15625"/>
            </a:avLst>
          </a:prstGeom>
          <a:solidFill>
            <a:srgbClr val="2563EB"/>
          </a:solidFill>
          <a:ln w="12700">
            <a:solidFill>
              <a:srgbClr val="2563EB"/>
            </a:solidFill>
            <a:prstDash val="solid"/>
          </a:ln>
        </p:spPr>
        <p:txBody>
          <a:bodyPr/>
          <a:lstStyle/>
          <a:p>
            <a:endParaRPr lang="es-AR" noProof="0"/>
          </a:p>
        </p:txBody>
      </p:sp>
      <p:sp>
        <p:nvSpPr>
          <p:cNvPr id="75" name="Text 73"/>
          <p:cNvSpPr/>
          <p:nvPr/>
        </p:nvSpPr>
        <p:spPr>
          <a:xfrm>
            <a:off x="10533888" y="4754880"/>
            <a:ext cx="1225296" cy="292608"/>
          </a:xfrm>
          <a:prstGeom prst="rect">
            <a:avLst/>
          </a:prstGeom>
          <a:noFill/>
          <a:ln/>
        </p:spPr>
        <p:txBody>
          <a:bodyPr wrap="square" rtlCol="0" anchor="ctr"/>
          <a:lstStyle/>
          <a:p>
            <a:pPr marL="0" indent="0" algn="ctr">
              <a:buNone/>
            </a:pPr>
            <a:r>
              <a:rPr lang="es-AR" sz="850" b="1" noProof="0">
                <a:solidFill>
                  <a:srgbClr val="FFFFFF"/>
                </a:solidFill>
                <a:latin typeface="Montserrat" pitchFamily="34" charset="0"/>
                <a:ea typeface="Montserrat" pitchFamily="34" charset="-122"/>
                <a:cs typeface="Montserrat" pitchFamily="34" charset="-120"/>
              </a:rPr>
              <a:t>Comenzar carga</a:t>
            </a:r>
            <a:endParaRPr lang="es-AR" sz="850" noProof="0"/>
          </a:p>
        </p:txBody>
      </p:sp>
      <p:sp>
        <p:nvSpPr>
          <p:cNvPr id="76" name="Shape 74"/>
          <p:cNvSpPr/>
          <p:nvPr/>
        </p:nvSpPr>
        <p:spPr>
          <a:xfrm>
            <a:off x="201168" y="6184487"/>
            <a:ext cx="11795760" cy="632875"/>
          </a:xfrm>
          <a:prstGeom prst="roundRect">
            <a:avLst>
              <a:gd name="adj" fmla="val 13462"/>
            </a:avLst>
          </a:prstGeom>
          <a:solidFill>
            <a:srgbClr val="FFF8DC"/>
          </a:solidFill>
          <a:ln w="12700">
            <a:solidFill>
              <a:srgbClr val="F5C400"/>
            </a:solidFill>
            <a:prstDash val="solid"/>
          </a:ln>
        </p:spPr>
        <p:txBody>
          <a:bodyPr/>
          <a:lstStyle/>
          <a:p>
            <a:endParaRPr lang="es-AR" noProof="0"/>
          </a:p>
        </p:txBody>
      </p:sp>
      <p:sp>
        <p:nvSpPr>
          <p:cNvPr id="77" name="Shape 75"/>
          <p:cNvSpPr/>
          <p:nvPr/>
        </p:nvSpPr>
        <p:spPr>
          <a:xfrm>
            <a:off x="338328" y="6400800"/>
            <a:ext cx="292608" cy="292608"/>
          </a:xfrm>
          <a:prstGeom prst="roundRect">
            <a:avLst>
              <a:gd name="adj" fmla="val 15625"/>
            </a:avLst>
          </a:prstGeom>
          <a:solidFill>
            <a:srgbClr val="F5C400"/>
          </a:solidFill>
          <a:ln w="12700">
            <a:solidFill>
              <a:srgbClr val="F5C400"/>
            </a:solidFill>
            <a:prstDash val="solid"/>
          </a:ln>
        </p:spPr>
        <p:txBody>
          <a:bodyPr/>
          <a:lstStyle/>
          <a:p>
            <a:endParaRPr lang="es-AR" noProof="0"/>
          </a:p>
        </p:txBody>
      </p:sp>
      <p:sp>
        <p:nvSpPr>
          <p:cNvPr id="78" name="Text 76"/>
          <p:cNvSpPr/>
          <p:nvPr/>
        </p:nvSpPr>
        <p:spPr>
          <a:xfrm>
            <a:off x="329184" y="6400800"/>
            <a:ext cx="292608" cy="292608"/>
          </a:xfrm>
          <a:prstGeom prst="rect">
            <a:avLst/>
          </a:prstGeom>
          <a:noFill/>
          <a:ln/>
        </p:spPr>
        <p:txBody>
          <a:bodyPr wrap="square" lIns="0" tIns="0" rIns="0" bIns="0" rtlCol="0" anchor="ctr"/>
          <a:lstStyle/>
          <a:p>
            <a:pPr marL="0" indent="0" algn="ctr">
              <a:buNone/>
            </a:pPr>
            <a:r>
              <a:rPr lang="es-AR" sz="1300" b="1" noProof="0" dirty="0">
                <a:solidFill>
                  <a:srgbClr val="FFFFFF"/>
                </a:solidFill>
                <a:latin typeface="Montserrat" pitchFamily="34" charset="0"/>
                <a:ea typeface="Montserrat" pitchFamily="34" charset="-122"/>
                <a:cs typeface="Montserrat" pitchFamily="34" charset="-120"/>
              </a:rPr>
              <a:t>!</a:t>
            </a:r>
            <a:endParaRPr lang="es-AR" sz="1300" noProof="0" dirty="0"/>
          </a:p>
        </p:txBody>
      </p:sp>
      <p:sp>
        <p:nvSpPr>
          <p:cNvPr id="79" name="Text 77"/>
          <p:cNvSpPr/>
          <p:nvPr/>
        </p:nvSpPr>
        <p:spPr>
          <a:xfrm>
            <a:off x="713232" y="6213254"/>
            <a:ext cx="11064240" cy="575341"/>
          </a:xfrm>
          <a:prstGeom prst="rect">
            <a:avLst/>
          </a:prstGeom>
          <a:noFill/>
          <a:ln/>
        </p:spPr>
        <p:txBody>
          <a:bodyPr wrap="square" rtlCol="0" anchor="ctr"/>
          <a:lstStyle/>
          <a:p>
            <a:r>
              <a:rPr lang="es-AR" sz="1100" b="1" noProof="0" dirty="0">
                <a:solidFill>
                  <a:srgbClr val="1A1A1A"/>
                </a:solidFill>
                <a:latin typeface="Montserrat" pitchFamily="34" charset="0"/>
                <a:ea typeface="Montserrat" pitchFamily="34" charset="-122"/>
                <a:cs typeface="Montserrat" pitchFamily="34" charset="-120"/>
              </a:rPr>
              <a:t>Nota importante</a:t>
            </a:r>
            <a:r>
              <a:rPr lang="es-AR" sz="1100" noProof="0" dirty="0">
                <a:solidFill>
                  <a:srgbClr val="1A1A1A"/>
                </a:solidFill>
                <a:latin typeface="Montserrat" pitchFamily="34" charset="0"/>
                <a:ea typeface="Montserrat" pitchFamily="34" charset="-122"/>
                <a:cs typeface="Montserrat" pitchFamily="34" charset="-120"/>
              </a:rPr>
              <a:t>: </a:t>
            </a:r>
            <a:r>
              <a:rPr lang="es-AR" sz="1100" dirty="0">
                <a:solidFill>
                  <a:srgbClr val="333333"/>
                </a:solidFill>
                <a:latin typeface="Montserrat" pitchFamily="34" charset="0"/>
                <a:ea typeface="Montserrat" pitchFamily="34" charset="-122"/>
                <a:cs typeface="Montserrat" pitchFamily="34" charset="-120"/>
              </a:rPr>
              <a:t> </a:t>
            </a:r>
            <a:r>
              <a:rPr lang="es-AR" sz="1000" dirty="0">
                <a:solidFill>
                  <a:srgbClr val="333333"/>
                </a:solidFill>
                <a:latin typeface="Montserrat" pitchFamily="34" charset="0"/>
                <a:ea typeface="Montserrat" pitchFamily="34" charset="-122"/>
                <a:cs typeface="Montserrat" pitchFamily="34" charset="-120"/>
              </a:rPr>
              <a:t>Antes del cargue de la plantilla :</a:t>
            </a:r>
          </a:p>
          <a:p>
            <a:pPr marL="171450" indent="-171450">
              <a:buFont typeface="Wingdings" panose="05000000000000000000" pitchFamily="2" charset="2"/>
              <a:buChar char="ü"/>
            </a:pPr>
            <a:r>
              <a:rPr lang="es-AR" sz="900" dirty="0">
                <a:solidFill>
                  <a:srgbClr val="333333"/>
                </a:solidFill>
                <a:latin typeface="Montserrat" pitchFamily="34" charset="0"/>
                <a:ea typeface="Montserrat" pitchFamily="34" charset="-122"/>
                <a:cs typeface="Montserrat" pitchFamily="34" charset="-120"/>
              </a:rPr>
              <a:t>Valide que el idioma de la plantilla de cargue coincida con el idioma  del portal de proveedores Coupa..</a:t>
            </a:r>
          </a:p>
          <a:p>
            <a:pPr marL="171450" indent="-171450">
              <a:buFont typeface="Wingdings" panose="05000000000000000000" pitchFamily="2" charset="2"/>
              <a:buChar char="ü"/>
            </a:pPr>
            <a:r>
              <a:rPr lang="es-CO" sz="900" dirty="0">
                <a:solidFill>
                  <a:srgbClr val="333333"/>
                </a:solidFill>
                <a:latin typeface="Montserrat" pitchFamily="34" charset="0"/>
                <a:ea typeface="Montserrat" pitchFamily="34" charset="-122"/>
                <a:cs typeface="Montserrat" pitchFamily="34" charset="-120"/>
              </a:rPr>
              <a:t>Verifique que toda la información registrada en los campos coincida con la orden de compra de servicio.</a:t>
            </a:r>
            <a:endParaRPr lang="es-AR" sz="900" dirty="0"/>
          </a:p>
        </p:txBody>
      </p:sp>
      <p:sp>
        <p:nvSpPr>
          <p:cNvPr id="6" name="Shape 18">
            <a:extLst>
              <a:ext uri="{FF2B5EF4-FFF2-40B4-BE49-F238E27FC236}">
                <a16:creationId xmlns:a16="http://schemas.microsoft.com/office/drawing/2014/main" id="{7C9D8590-9D4F-8B13-66D6-3B9E79E7890A}"/>
              </a:ext>
            </a:extLst>
          </p:cNvPr>
          <p:cNvSpPr/>
          <p:nvPr/>
        </p:nvSpPr>
        <p:spPr>
          <a:xfrm>
            <a:off x="10305710" y="4833258"/>
            <a:ext cx="201168" cy="201168"/>
          </a:xfrm>
          <a:prstGeom prst="ellipse">
            <a:avLst/>
          </a:prstGeom>
          <a:solidFill>
            <a:srgbClr val="F5C400"/>
          </a:solidFill>
          <a:ln w="12700">
            <a:solidFill>
              <a:srgbClr val="F5C400"/>
            </a:solidFill>
            <a:prstDash val="solid"/>
          </a:ln>
        </p:spPr>
        <p:txBody>
          <a:bodyPr/>
          <a:lstStyle/>
          <a:p>
            <a:endParaRPr lang="es-AR" noProof="0" dirty="0"/>
          </a:p>
        </p:txBody>
      </p:sp>
      <p:sp>
        <p:nvSpPr>
          <p:cNvPr id="9" name="Text 42">
            <a:extLst>
              <a:ext uri="{FF2B5EF4-FFF2-40B4-BE49-F238E27FC236}">
                <a16:creationId xmlns:a16="http://schemas.microsoft.com/office/drawing/2014/main" id="{E7E05B5C-135C-865B-6E67-A2B7C60DD7E7}"/>
              </a:ext>
            </a:extLst>
          </p:cNvPr>
          <p:cNvSpPr/>
          <p:nvPr/>
        </p:nvSpPr>
        <p:spPr>
          <a:xfrm>
            <a:off x="8979830" y="5213165"/>
            <a:ext cx="201168" cy="201168"/>
          </a:xfrm>
          <a:prstGeom prst="rect">
            <a:avLst/>
          </a:prstGeom>
          <a:noFill/>
          <a:ln/>
        </p:spPr>
        <p:txBody>
          <a:bodyPr wrap="square" lIns="0" tIns="0" rIns="0" bIns="0" rtlCol="0" anchor="ctr"/>
          <a:lstStyle/>
          <a:p>
            <a:pPr marL="0" indent="0" algn="ctr">
              <a:buNone/>
            </a:pPr>
            <a:r>
              <a:rPr lang="es-AR" sz="1100" b="1" noProof="0" dirty="0"/>
              <a:t>3</a:t>
            </a:r>
          </a:p>
        </p:txBody>
      </p:sp>
      <p:sp>
        <p:nvSpPr>
          <p:cNvPr id="13" name="Text 42">
            <a:extLst>
              <a:ext uri="{FF2B5EF4-FFF2-40B4-BE49-F238E27FC236}">
                <a16:creationId xmlns:a16="http://schemas.microsoft.com/office/drawing/2014/main" id="{07C09152-04B9-81A1-5703-93A416750252}"/>
              </a:ext>
            </a:extLst>
          </p:cNvPr>
          <p:cNvSpPr/>
          <p:nvPr/>
        </p:nvSpPr>
        <p:spPr>
          <a:xfrm>
            <a:off x="10311806" y="4853501"/>
            <a:ext cx="201168" cy="201168"/>
          </a:xfrm>
          <a:prstGeom prst="rect">
            <a:avLst/>
          </a:prstGeom>
          <a:noFill/>
          <a:ln/>
        </p:spPr>
        <p:txBody>
          <a:bodyPr wrap="square" lIns="0" tIns="0" rIns="0" bIns="0" rtlCol="0" anchor="ctr"/>
          <a:lstStyle/>
          <a:p>
            <a:pPr marL="0" indent="0" algn="ctr">
              <a:buNone/>
            </a:pPr>
            <a:r>
              <a:rPr lang="es-AR" sz="800" b="1" dirty="0">
                <a:solidFill>
                  <a:srgbClr val="1A2B4A"/>
                </a:solidFill>
                <a:latin typeface="Montserrat" pitchFamily="34" charset="0"/>
              </a:rPr>
              <a:t>4</a:t>
            </a:r>
            <a:endParaRPr lang="es-AR" sz="800" noProof="0" dirty="0"/>
          </a:p>
        </p:txBody>
      </p:sp>
      <p:sp>
        <p:nvSpPr>
          <p:cNvPr id="14" name="Shape 18">
            <a:extLst>
              <a:ext uri="{FF2B5EF4-FFF2-40B4-BE49-F238E27FC236}">
                <a16:creationId xmlns:a16="http://schemas.microsoft.com/office/drawing/2014/main" id="{136FFC14-8E75-E4B6-5190-AACAD184B048}"/>
              </a:ext>
            </a:extLst>
          </p:cNvPr>
          <p:cNvSpPr/>
          <p:nvPr/>
        </p:nvSpPr>
        <p:spPr>
          <a:xfrm>
            <a:off x="536870" y="3559194"/>
            <a:ext cx="201168" cy="201168"/>
          </a:xfrm>
          <a:prstGeom prst="ellipse">
            <a:avLst/>
          </a:prstGeom>
          <a:solidFill>
            <a:srgbClr val="F5C400"/>
          </a:solidFill>
          <a:ln w="12700">
            <a:solidFill>
              <a:srgbClr val="F5C400"/>
            </a:solidFill>
            <a:prstDash val="solid"/>
          </a:ln>
        </p:spPr>
        <p:txBody>
          <a:bodyPr/>
          <a:lstStyle/>
          <a:p>
            <a:endParaRPr lang="es-AR" noProof="0" dirty="0"/>
          </a:p>
        </p:txBody>
      </p:sp>
      <p:sp>
        <p:nvSpPr>
          <p:cNvPr id="15" name="Text 42">
            <a:extLst>
              <a:ext uri="{FF2B5EF4-FFF2-40B4-BE49-F238E27FC236}">
                <a16:creationId xmlns:a16="http://schemas.microsoft.com/office/drawing/2014/main" id="{230F1875-BA7E-79DD-5804-57494B6E12DC}"/>
              </a:ext>
            </a:extLst>
          </p:cNvPr>
          <p:cNvSpPr/>
          <p:nvPr/>
        </p:nvSpPr>
        <p:spPr>
          <a:xfrm>
            <a:off x="546014" y="3545909"/>
            <a:ext cx="201168" cy="201168"/>
          </a:xfrm>
          <a:prstGeom prst="rect">
            <a:avLst/>
          </a:prstGeom>
          <a:noFill/>
          <a:ln/>
        </p:spPr>
        <p:txBody>
          <a:bodyPr wrap="square" lIns="0" tIns="0" rIns="0" bIns="0" rtlCol="0" anchor="ctr"/>
          <a:lstStyle/>
          <a:p>
            <a:pPr marL="0" indent="0" algn="ctr">
              <a:buNone/>
            </a:pPr>
            <a:r>
              <a:rPr lang="es-AR" sz="1100" b="1" noProof="0" dirty="0"/>
              <a:t>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22960"/>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201168" y="91440"/>
            <a:ext cx="11795760" cy="475488"/>
          </a:xfrm>
          <a:prstGeom prst="rect">
            <a:avLst/>
          </a:prstGeom>
          <a:noFill/>
          <a:ln/>
        </p:spPr>
        <p:txBody>
          <a:bodyPr wrap="square" rtlCol="0" anchor="ctr"/>
          <a:lstStyle/>
          <a:p>
            <a:pPr marL="0" indent="0">
              <a:buNone/>
            </a:pPr>
            <a:r>
              <a:rPr lang="es-AR" sz="2100" b="1" noProof="0">
                <a:solidFill>
                  <a:srgbClr val="1A1A1A"/>
                </a:solidFill>
                <a:latin typeface="Montserrat" pitchFamily="34" charset="0"/>
                <a:ea typeface="Montserrat" pitchFamily="34" charset="-122"/>
                <a:cs typeface="Montserrat" pitchFamily="34" charset="-120"/>
              </a:rPr>
              <a:t>Plantilla de referencia para la carga masiva de HES</a:t>
            </a:r>
            <a:endParaRPr lang="es-AR" sz="2100" noProof="0"/>
          </a:p>
        </p:txBody>
      </p:sp>
      <p:sp>
        <p:nvSpPr>
          <p:cNvPr id="4" name="Text 2"/>
          <p:cNvSpPr/>
          <p:nvPr/>
        </p:nvSpPr>
        <p:spPr>
          <a:xfrm>
            <a:off x="201168" y="585216"/>
            <a:ext cx="8229600" cy="347472"/>
          </a:xfrm>
          <a:prstGeom prst="rect">
            <a:avLst/>
          </a:prstGeom>
          <a:noFill/>
          <a:ln/>
        </p:spPr>
        <p:txBody>
          <a:bodyPr wrap="square" rtlCol="0" anchor="ctr"/>
          <a:lstStyle/>
          <a:p>
            <a:pPr marL="0" indent="0">
              <a:buNone/>
            </a:pPr>
            <a:r>
              <a:rPr lang="es-AR" sz="850" noProof="0">
                <a:solidFill>
                  <a:srgbClr val="666666"/>
                </a:solidFill>
                <a:latin typeface="Montserrat" pitchFamily="34" charset="0"/>
                <a:ea typeface="Montserrat" pitchFamily="34" charset="-122"/>
                <a:cs typeface="Montserrat" pitchFamily="34" charset="-120"/>
              </a:rPr>
              <a:t>La plantilla debe completarse utilizando la información correspondiente a la Orden de Servicio</a:t>
            </a:r>
            <a:endParaRPr lang="es-AR" sz="850" noProof="0"/>
          </a:p>
          <a:p>
            <a:pPr marL="0" indent="0">
              <a:buNone/>
            </a:pPr>
            <a:r>
              <a:rPr lang="es-AR" sz="850" noProof="0">
                <a:solidFill>
                  <a:srgbClr val="666666"/>
                </a:solidFill>
                <a:latin typeface="Montserrat" pitchFamily="34" charset="0"/>
                <a:ea typeface="Montserrat" pitchFamily="34" charset="-122"/>
                <a:cs typeface="Montserrat" pitchFamily="34" charset="-120"/>
              </a:rPr>
              <a:t>y a los servicios efectivamente ejecutados.</a:t>
            </a:r>
            <a:endParaRPr lang="es-AR" sz="850" noProof="0"/>
          </a:p>
        </p:txBody>
      </p:sp>
      <p:sp>
        <p:nvSpPr>
          <p:cNvPr id="5" name="Shape 3"/>
          <p:cNvSpPr/>
          <p:nvPr/>
        </p:nvSpPr>
        <p:spPr>
          <a:xfrm>
            <a:off x="201168" y="1005840"/>
            <a:ext cx="8778240" cy="4846320"/>
          </a:xfrm>
          <a:prstGeom prst="roundRect">
            <a:avLst>
              <a:gd name="adj" fmla="val 1321"/>
            </a:avLst>
          </a:prstGeom>
          <a:solidFill>
            <a:srgbClr val="FFFFFF"/>
          </a:solidFill>
          <a:ln w="9525">
            <a:solidFill>
              <a:srgbClr val="DDDDDD"/>
            </a:solidFill>
            <a:prstDash val="solid"/>
          </a:ln>
        </p:spPr>
        <p:txBody>
          <a:bodyPr/>
          <a:lstStyle/>
          <a:p>
            <a:endParaRPr lang="es-AR" noProof="0"/>
          </a:p>
        </p:txBody>
      </p:sp>
      <p:sp>
        <p:nvSpPr>
          <p:cNvPr id="6" name="Shape 4"/>
          <p:cNvSpPr/>
          <p:nvPr/>
        </p:nvSpPr>
        <p:spPr>
          <a:xfrm>
            <a:off x="201168" y="1005840"/>
            <a:ext cx="8778240" cy="347472"/>
          </a:xfrm>
          <a:prstGeom prst="roundRect">
            <a:avLst>
              <a:gd name="adj" fmla="val 18421"/>
            </a:avLst>
          </a:prstGeom>
          <a:solidFill>
            <a:schemeClr val="tx1"/>
          </a:solidFill>
          <a:ln w="12700">
            <a:solidFill>
              <a:srgbClr val="1A2B4A"/>
            </a:solidFill>
            <a:prstDash val="solid"/>
          </a:ln>
        </p:spPr>
        <p:txBody>
          <a:bodyPr/>
          <a:lstStyle/>
          <a:p>
            <a:endParaRPr lang="es-AR" noProof="0"/>
          </a:p>
        </p:txBody>
      </p:sp>
      <p:sp>
        <p:nvSpPr>
          <p:cNvPr id="7" name="Shape 5"/>
          <p:cNvSpPr/>
          <p:nvPr/>
        </p:nvSpPr>
        <p:spPr>
          <a:xfrm>
            <a:off x="201168" y="1188720"/>
            <a:ext cx="8778240" cy="164592"/>
          </a:xfrm>
          <a:prstGeom prst="rect">
            <a:avLst/>
          </a:prstGeom>
          <a:solidFill>
            <a:schemeClr val="tx1"/>
          </a:solidFill>
          <a:ln w="12700">
            <a:solidFill>
              <a:srgbClr val="1A2B4A"/>
            </a:solidFill>
            <a:prstDash val="solid"/>
          </a:ln>
        </p:spPr>
        <p:txBody>
          <a:bodyPr/>
          <a:lstStyle/>
          <a:p>
            <a:endParaRPr lang="es-AR" noProof="0"/>
          </a:p>
        </p:txBody>
      </p:sp>
      <p:sp>
        <p:nvSpPr>
          <p:cNvPr id="8" name="Shape 6"/>
          <p:cNvSpPr/>
          <p:nvPr/>
        </p:nvSpPr>
        <p:spPr>
          <a:xfrm>
            <a:off x="292608" y="1060704"/>
            <a:ext cx="237744" cy="237744"/>
          </a:xfrm>
          <a:prstGeom prst="roundRect">
            <a:avLst>
              <a:gd name="adj" fmla="val 15385"/>
            </a:avLst>
          </a:prstGeom>
          <a:solidFill>
            <a:srgbClr val="217346"/>
          </a:solidFill>
          <a:ln w="12700">
            <a:solidFill>
              <a:srgbClr val="217346"/>
            </a:solidFill>
            <a:prstDash val="solid"/>
          </a:ln>
        </p:spPr>
        <p:txBody>
          <a:bodyPr/>
          <a:lstStyle/>
          <a:p>
            <a:endParaRPr lang="es-AR" noProof="0"/>
          </a:p>
        </p:txBody>
      </p:sp>
      <p:sp>
        <p:nvSpPr>
          <p:cNvPr id="9" name="Text 7"/>
          <p:cNvSpPr/>
          <p:nvPr/>
        </p:nvSpPr>
        <p:spPr>
          <a:xfrm>
            <a:off x="292608" y="1060704"/>
            <a:ext cx="237744" cy="237744"/>
          </a:xfrm>
          <a:prstGeom prst="rect">
            <a:avLst/>
          </a:prstGeom>
          <a:noFill/>
          <a:ln/>
        </p:spPr>
        <p:txBody>
          <a:bodyPr wrap="square" lIns="0" tIns="0" rIns="0" bIns="0" rtlCol="0" anchor="ctr"/>
          <a:lstStyle/>
          <a:p>
            <a:pPr marL="0" indent="0" algn="ctr">
              <a:buNone/>
            </a:pPr>
            <a:r>
              <a:rPr lang="es-AR" sz="900" b="1" noProof="0">
                <a:solidFill>
                  <a:srgbClr val="FFFFFF"/>
                </a:solidFill>
                <a:latin typeface="Montserrat" pitchFamily="34" charset="0"/>
                <a:ea typeface="Montserrat" pitchFamily="34" charset="-122"/>
                <a:cs typeface="Montserrat" pitchFamily="34" charset="-120"/>
              </a:rPr>
              <a:t>X</a:t>
            </a:r>
            <a:endParaRPr lang="es-AR" sz="900" noProof="0"/>
          </a:p>
        </p:txBody>
      </p:sp>
      <p:sp>
        <p:nvSpPr>
          <p:cNvPr id="10" name="Text 8"/>
          <p:cNvSpPr/>
          <p:nvPr/>
        </p:nvSpPr>
        <p:spPr>
          <a:xfrm>
            <a:off x="596247" y="1056930"/>
            <a:ext cx="4423665" cy="259806"/>
          </a:xfrm>
          <a:prstGeom prst="rect">
            <a:avLst/>
          </a:prstGeom>
          <a:noFill/>
          <a:ln/>
        </p:spPr>
        <p:txBody>
          <a:bodyPr wrap="square" rtlCol="0" anchor="ctr"/>
          <a:lstStyle/>
          <a:p>
            <a:pPr marL="0" indent="0">
              <a:buNone/>
            </a:pPr>
            <a:r>
              <a:rPr lang="es-AR" sz="1000" b="1" noProof="0">
                <a:solidFill>
                  <a:srgbClr val="FFFFFF"/>
                </a:solidFill>
                <a:latin typeface="Montserrat" pitchFamily="34" charset="0"/>
                <a:ea typeface="Montserrat" pitchFamily="34" charset="-122"/>
                <a:cs typeface="Montserrat" pitchFamily="34" charset="-120"/>
              </a:rPr>
              <a:t>Estructura de la plantilla CSV</a:t>
            </a:r>
            <a:r>
              <a:rPr lang="es-AR" sz="1000" noProof="0">
                <a:solidFill>
                  <a:srgbClr val="FFFFFF"/>
                </a:solidFill>
                <a:latin typeface="Montserrat" pitchFamily="34" charset="0"/>
                <a:ea typeface="Montserrat" pitchFamily="34" charset="-122"/>
                <a:cs typeface="Montserrat" pitchFamily="34" charset="-120"/>
              </a:rPr>
              <a:t> (vista de ejemplo)</a:t>
            </a:r>
            <a:endParaRPr lang="es-AR" sz="1000" noProof="0"/>
          </a:p>
        </p:txBody>
      </p:sp>
      <p:sp>
        <p:nvSpPr>
          <p:cNvPr id="11" name="Shape 9"/>
          <p:cNvSpPr/>
          <p:nvPr/>
        </p:nvSpPr>
        <p:spPr>
          <a:xfrm>
            <a:off x="329184" y="1426464"/>
            <a:ext cx="6656832" cy="230429"/>
          </a:xfrm>
          <a:prstGeom prst="rect">
            <a:avLst/>
          </a:prstGeom>
          <a:solidFill>
            <a:srgbClr val="F2F2F2"/>
          </a:solidFill>
          <a:ln w="5080">
            <a:solidFill>
              <a:srgbClr val="CCCCCC"/>
            </a:solidFill>
            <a:prstDash val="solid"/>
          </a:ln>
        </p:spPr>
        <p:txBody>
          <a:bodyPr/>
          <a:lstStyle/>
          <a:p>
            <a:endParaRPr lang="es-AR" noProof="0"/>
          </a:p>
        </p:txBody>
      </p:sp>
      <p:sp>
        <p:nvSpPr>
          <p:cNvPr id="12" name="Shape 10"/>
          <p:cNvSpPr/>
          <p:nvPr/>
        </p:nvSpPr>
        <p:spPr>
          <a:xfrm>
            <a:off x="585216" y="1426464"/>
            <a:ext cx="0" cy="230429"/>
          </a:xfrm>
          <a:prstGeom prst="line">
            <a:avLst/>
          </a:prstGeom>
          <a:noFill/>
          <a:ln w="5080">
            <a:solidFill>
              <a:srgbClr val="CCCCCC"/>
            </a:solidFill>
            <a:prstDash val="solid"/>
          </a:ln>
        </p:spPr>
        <p:txBody>
          <a:bodyPr/>
          <a:lstStyle/>
          <a:p>
            <a:endParaRPr lang="es-AR" noProof="0"/>
          </a:p>
        </p:txBody>
      </p:sp>
      <p:sp>
        <p:nvSpPr>
          <p:cNvPr id="13" name="Text 11"/>
          <p:cNvSpPr/>
          <p:nvPr/>
        </p:nvSpPr>
        <p:spPr>
          <a:xfrm>
            <a:off x="585216" y="1426464"/>
            <a:ext cx="804672"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A</a:t>
            </a:r>
            <a:endParaRPr lang="es-AR" sz="700" noProof="0"/>
          </a:p>
        </p:txBody>
      </p:sp>
      <p:sp>
        <p:nvSpPr>
          <p:cNvPr id="14" name="Shape 12"/>
          <p:cNvSpPr/>
          <p:nvPr/>
        </p:nvSpPr>
        <p:spPr>
          <a:xfrm>
            <a:off x="1389888" y="1426464"/>
            <a:ext cx="0" cy="230429"/>
          </a:xfrm>
          <a:prstGeom prst="line">
            <a:avLst/>
          </a:prstGeom>
          <a:noFill/>
          <a:ln w="5080">
            <a:solidFill>
              <a:srgbClr val="CCCCCC"/>
            </a:solidFill>
            <a:prstDash val="solid"/>
          </a:ln>
        </p:spPr>
        <p:txBody>
          <a:bodyPr/>
          <a:lstStyle/>
          <a:p>
            <a:endParaRPr lang="es-AR" noProof="0"/>
          </a:p>
        </p:txBody>
      </p:sp>
      <p:sp>
        <p:nvSpPr>
          <p:cNvPr id="15" name="Text 13"/>
          <p:cNvSpPr/>
          <p:nvPr/>
        </p:nvSpPr>
        <p:spPr>
          <a:xfrm>
            <a:off x="1389888" y="1426464"/>
            <a:ext cx="914400"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B</a:t>
            </a:r>
            <a:endParaRPr lang="es-AR" sz="700" noProof="0"/>
          </a:p>
        </p:txBody>
      </p:sp>
      <p:sp>
        <p:nvSpPr>
          <p:cNvPr id="16" name="Shape 14"/>
          <p:cNvSpPr/>
          <p:nvPr/>
        </p:nvSpPr>
        <p:spPr>
          <a:xfrm>
            <a:off x="2304288" y="1426464"/>
            <a:ext cx="0" cy="230429"/>
          </a:xfrm>
          <a:prstGeom prst="line">
            <a:avLst/>
          </a:prstGeom>
          <a:noFill/>
          <a:ln w="5080">
            <a:solidFill>
              <a:srgbClr val="CCCCCC"/>
            </a:solidFill>
            <a:prstDash val="solid"/>
          </a:ln>
        </p:spPr>
        <p:txBody>
          <a:bodyPr/>
          <a:lstStyle/>
          <a:p>
            <a:endParaRPr lang="es-AR" noProof="0"/>
          </a:p>
        </p:txBody>
      </p:sp>
      <p:sp>
        <p:nvSpPr>
          <p:cNvPr id="17" name="Text 15"/>
          <p:cNvSpPr/>
          <p:nvPr/>
        </p:nvSpPr>
        <p:spPr>
          <a:xfrm>
            <a:off x="2304288" y="1426464"/>
            <a:ext cx="932688"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C</a:t>
            </a:r>
            <a:endParaRPr lang="es-AR" sz="700" noProof="0"/>
          </a:p>
        </p:txBody>
      </p:sp>
      <p:sp>
        <p:nvSpPr>
          <p:cNvPr id="18" name="Shape 16"/>
          <p:cNvSpPr/>
          <p:nvPr/>
        </p:nvSpPr>
        <p:spPr>
          <a:xfrm>
            <a:off x="3236976" y="1426464"/>
            <a:ext cx="0" cy="230429"/>
          </a:xfrm>
          <a:prstGeom prst="line">
            <a:avLst/>
          </a:prstGeom>
          <a:noFill/>
          <a:ln w="5080">
            <a:solidFill>
              <a:srgbClr val="CCCCCC"/>
            </a:solidFill>
            <a:prstDash val="solid"/>
          </a:ln>
        </p:spPr>
        <p:txBody>
          <a:bodyPr/>
          <a:lstStyle/>
          <a:p>
            <a:endParaRPr lang="es-AR" noProof="0"/>
          </a:p>
        </p:txBody>
      </p:sp>
      <p:sp>
        <p:nvSpPr>
          <p:cNvPr id="19" name="Text 17"/>
          <p:cNvSpPr/>
          <p:nvPr/>
        </p:nvSpPr>
        <p:spPr>
          <a:xfrm>
            <a:off x="3236976" y="1426464"/>
            <a:ext cx="749808"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D</a:t>
            </a:r>
            <a:endParaRPr lang="es-AR" sz="700" noProof="0"/>
          </a:p>
        </p:txBody>
      </p:sp>
      <p:sp>
        <p:nvSpPr>
          <p:cNvPr id="20" name="Shape 18"/>
          <p:cNvSpPr/>
          <p:nvPr/>
        </p:nvSpPr>
        <p:spPr>
          <a:xfrm>
            <a:off x="3986784" y="1426464"/>
            <a:ext cx="0" cy="230429"/>
          </a:xfrm>
          <a:prstGeom prst="line">
            <a:avLst/>
          </a:prstGeom>
          <a:noFill/>
          <a:ln w="5080">
            <a:solidFill>
              <a:srgbClr val="CCCCCC"/>
            </a:solidFill>
            <a:prstDash val="solid"/>
          </a:ln>
        </p:spPr>
        <p:txBody>
          <a:bodyPr/>
          <a:lstStyle/>
          <a:p>
            <a:endParaRPr lang="es-AR" noProof="0"/>
          </a:p>
        </p:txBody>
      </p:sp>
      <p:sp>
        <p:nvSpPr>
          <p:cNvPr id="21" name="Text 19"/>
          <p:cNvSpPr/>
          <p:nvPr/>
        </p:nvSpPr>
        <p:spPr>
          <a:xfrm>
            <a:off x="3986784" y="1426464"/>
            <a:ext cx="676656"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E</a:t>
            </a:r>
            <a:endParaRPr lang="es-AR" sz="700" noProof="0"/>
          </a:p>
        </p:txBody>
      </p:sp>
      <p:sp>
        <p:nvSpPr>
          <p:cNvPr id="22" name="Shape 20"/>
          <p:cNvSpPr/>
          <p:nvPr/>
        </p:nvSpPr>
        <p:spPr>
          <a:xfrm>
            <a:off x="4663440" y="1426464"/>
            <a:ext cx="0" cy="230429"/>
          </a:xfrm>
          <a:prstGeom prst="line">
            <a:avLst/>
          </a:prstGeom>
          <a:noFill/>
          <a:ln w="5080">
            <a:solidFill>
              <a:srgbClr val="CCCCCC"/>
            </a:solidFill>
            <a:prstDash val="solid"/>
          </a:ln>
        </p:spPr>
        <p:txBody>
          <a:bodyPr/>
          <a:lstStyle/>
          <a:p>
            <a:endParaRPr lang="es-AR" noProof="0"/>
          </a:p>
        </p:txBody>
      </p:sp>
      <p:sp>
        <p:nvSpPr>
          <p:cNvPr id="23" name="Text 21"/>
          <p:cNvSpPr/>
          <p:nvPr/>
        </p:nvSpPr>
        <p:spPr>
          <a:xfrm>
            <a:off x="4663440" y="1426464"/>
            <a:ext cx="749808"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F</a:t>
            </a:r>
            <a:endParaRPr lang="es-AR" sz="700" noProof="0"/>
          </a:p>
        </p:txBody>
      </p:sp>
      <p:sp>
        <p:nvSpPr>
          <p:cNvPr id="24" name="Shape 22"/>
          <p:cNvSpPr/>
          <p:nvPr/>
        </p:nvSpPr>
        <p:spPr>
          <a:xfrm>
            <a:off x="5413248" y="1426464"/>
            <a:ext cx="0" cy="230429"/>
          </a:xfrm>
          <a:prstGeom prst="line">
            <a:avLst/>
          </a:prstGeom>
          <a:noFill/>
          <a:ln w="5080">
            <a:solidFill>
              <a:srgbClr val="CCCCCC"/>
            </a:solidFill>
            <a:prstDash val="solid"/>
          </a:ln>
        </p:spPr>
        <p:txBody>
          <a:bodyPr/>
          <a:lstStyle/>
          <a:p>
            <a:endParaRPr lang="es-AR" noProof="0"/>
          </a:p>
        </p:txBody>
      </p:sp>
      <p:sp>
        <p:nvSpPr>
          <p:cNvPr id="25" name="Text 23"/>
          <p:cNvSpPr/>
          <p:nvPr/>
        </p:nvSpPr>
        <p:spPr>
          <a:xfrm>
            <a:off x="5413248" y="1426464"/>
            <a:ext cx="914400"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G</a:t>
            </a:r>
            <a:endParaRPr lang="es-AR" sz="700" noProof="0"/>
          </a:p>
        </p:txBody>
      </p:sp>
      <p:sp>
        <p:nvSpPr>
          <p:cNvPr id="26" name="Shape 24"/>
          <p:cNvSpPr/>
          <p:nvPr/>
        </p:nvSpPr>
        <p:spPr>
          <a:xfrm>
            <a:off x="6327648" y="1426464"/>
            <a:ext cx="0" cy="230429"/>
          </a:xfrm>
          <a:prstGeom prst="line">
            <a:avLst/>
          </a:prstGeom>
          <a:noFill/>
          <a:ln w="5080">
            <a:solidFill>
              <a:srgbClr val="CCCCCC"/>
            </a:solidFill>
            <a:prstDash val="solid"/>
          </a:ln>
        </p:spPr>
        <p:txBody>
          <a:bodyPr/>
          <a:lstStyle/>
          <a:p>
            <a:endParaRPr lang="es-AR" noProof="0"/>
          </a:p>
        </p:txBody>
      </p:sp>
      <p:sp>
        <p:nvSpPr>
          <p:cNvPr id="27" name="Text 25"/>
          <p:cNvSpPr/>
          <p:nvPr/>
        </p:nvSpPr>
        <p:spPr>
          <a:xfrm>
            <a:off x="6327648" y="1426464"/>
            <a:ext cx="658368" cy="230429"/>
          </a:xfrm>
          <a:prstGeom prst="rect">
            <a:avLst/>
          </a:prstGeom>
          <a:noFill/>
          <a:ln/>
        </p:spPr>
        <p:txBody>
          <a:bodyPr wrap="square" rtlCol="0" anchor="ctr"/>
          <a:lstStyle/>
          <a:p>
            <a:pPr marL="0" indent="0" algn="ctr">
              <a:buNone/>
            </a:pPr>
            <a:r>
              <a:rPr lang="es-AR" sz="700" b="1" noProof="0">
                <a:solidFill>
                  <a:srgbClr val="666666"/>
                </a:solidFill>
                <a:latin typeface="Montserrat" pitchFamily="34" charset="0"/>
                <a:ea typeface="Montserrat" pitchFamily="34" charset="-122"/>
                <a:cs typeface="Montserrat" pitchFamily="34" charset="-120"/>
              </a:rPr>
              <a:t>H</a:t>
            </a:r>
            <a:endParaRPr lang="es-AR" sz="700" noProof="0"/>
          </a:p>
        </p:txBody>
      </p:sp>
      <p:sp>
        <p:nvSpPr>
          <p:cNvPr id="28" name="Shape 26"/>
          <p:cNvSpPr/>
          <p:nvPr/>
        </p:nvSpPr>
        <p:spPr>
          <a:xfrm>
            <a:off x="329184" y="1656893"/>
            <a:ext cx="256032" cy="621792"/>
          </a:xfrm>
          <a:prstGeom prst="rect">
            <a:avLst/>
          </a:prstGeom>
          <a:solidFill>
            <a:srgbClr val="F2F2F2"/>
          </a:solidFill>
          <a:ln w="5080">
            <a:solidFill>
              <a:srgbClr val="CCCCCC"/>
            </a:solidFill>
            <a:prstDash val="solid"/>
          </a:ln>
        </p:spPr>
        <p:txBody>
          <a:bodyPr/>
          <a:lstStyle/>
          <a:p>
            <a:endParaRPr lang="es-AR" noProof="0"/>
          </a:p>
        </p:txBody>
      </p:sp>
      <p:sp>
        <p:nvSpPr>
          <p:cNvPr id="29" name="Text 27"/>
          <p:cNvSpPr/>
          <p:nvPr/>
        </p:nvSpPr>
        <p:spPr>
          <a:xfrm>
            <a:off x="329184" y="1656893"/>
            <a:ext cx="256032" cy="621792"/>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1</a:t>
            </a:r>
            <a:endParaRPr lang="es-AR" sz="650" noProof="0"/>
          </a:p>
        </p:txBody>
      </p:sp>
      <p:sp>
        <p:nvSpPr>
          <p:cNvPr id="30" name="Shape 28"/>
          <p:cNvSpPr/>
          <p:nvPr/>
        </p:nvSpPr>
        <p:spPr>
          <a:xfrm>
            <a:off x="585216" y="1656893"/>
            <a:ext cx="804672" cy="621792"/>
          </a:xfrm>
          <a:prstGeom prst="rect">
            <a:avLst/>
          </a:prstGeom>
          <a:solidFill>
            <a:srgbClr val="FFFFFF"/>
          </a:solidFill>
          <a:ln w="5080">
            <a:solidFill>
              <a:srgbClr val="CCCCCC"/>
            </a:solidFill>
            <a:prstDash val="solid"/>
          </a:ln>
        </p:spPr>
        <p:txBody>
          <a:bodyPr/>
          <a:lstStyle/>
          <a:p>
            <a:endParaRPr lang="es-AR" noProof="0"/>
          </a:p>
        </p:txBody>
      </p:sp>
      <p:sp>
        <p:nvSpPr>
          <p:cNvPr id="31" name="Text 29"/>
          <p:cNvSpPr/>
          <p:nvPr/>
        </p:nvSpPr>
        <p:spPr>
          <a:xfrm>
            <a:off x="603503" y="1656893"/>
            <a:ext cx="1408175" cy="62179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Encabezado de</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la hoja de</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servicio</a:t>
            </a:r>
            <a:endParaRPr lang="es-AR" sz="600" noProof="0"/>
          </a:p>
        </p:txBody>
      </p:sp>
      <p:sp>
        <p:nvSpPr>
          <p:cNvPr id="32" name="Shape 30"/>
          <p:cNvSpPr/>
          <p:nvPr/>
        </p:nvSpPr>
        <p:spPr>
          <a:xfrm>
            <a:off x="1389888" y="1656893"/>
            <a:ext cx="914400" cy="621792"/>
          </a:xfrm>
          <a:prstGeom prst="rect">
            <a:avLst/>
          </a:prstGeom>
          <a:solidFill>
            <a:srgbClr val="FFFFFF"/>
          </a:solidFill>
          <a:ln w="5080">
            <a:solidFill>
              <a:srgbClr val="CCCCCC"/>
            </a:solidFill>
            <a:prstDash val="solid"/>
          </a:ln>
        </p:spPr>
        <p:txBody>
          <a:bodyPr/>
          <a:lstStyle/>
          <a:p>
            <a:endParaRPr lang="es-AR" noProof="0"/>
          </a:p>
        </p:txBody>
      </p:sp>
      <p:sp>
        <p:nvSpPr>
          <p:cNvPr id="33" name="Text 31"/>
          <p:cNvSpPr/>
          <p:nvPr/>
        </p:nvSpPr>
        <p:spPr>
          <a:xfrm>
            <a:off x="1408176" y="1656893"/>
            <a:ext cx="877824" cy="62179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Número de la orden</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de compra</a:t>
            </a:r>
            <a:endParaRPr lang="es-AR" sz="600" noProof="0"/>
          </a:p>
        </p:txBody>
      </p:sp>
      <p:sp>
        <p:nvSpPr>
          <p:cNvPr id="34" name="Shape 32"/>
          <p:cNvSpPr/>
          <p:nvPr/>
        </p:nvSpPr>
        <p:spPr>
          <a:xfrm>
            <a:off x="2304288" y="1656893"/>
            <a:ext cx="932688" cy="621792"/>
          </a:xfrm>
          <a:prstGeom prst="rect">
            <a:avLst/>
          </a:prstGeom>
          <a:solidFill>
            <a:srgbClr val="FFFFFF"/>
          </a:solidFill>
          <a:ln w="5080">
            <a:solidFill>
              <a:srgbClr val="CCCCCC"/>
            </a:solidFill>
            <a:prstDash val="solid"/>
          </a:ln>
        </p:spPr>
        <p:txBody>
          <a:bodyPr/>
          <a:lstStyle/>
          <a:p>
            <a:endParaRPr lang="es-AR" noProof="0"/>
          </a:p>
        </p:txBody>
      </p:sp>
      <p:sp>
        <p:nvSpPr>
          <p:cNvPr id="35" name="Text 33"/>
          <p:cNvSpPr/>
          <p:nvPr/>
        </p:nvSpPr>
        <p:spPr>
          <a:xfrm>
            <a:off x="2322576" y="1656893"/>
            <a:ext cx="896112" cy="62179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Nombre del</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proveedor*</a:t>
            </a:r>
            <a:endParaRPr lang="es-AR" sz="600" noProof="0"/>
          </a:p>
        </p:txBody>
      </p:sp>
      <p:sp>
        <p:nvSpPr>
          <p:cNvPr id="36" name="Shape 34"/>
          <p:cNvSpPr/>
          <p:nvPr/>
        </p:nvSpPr>
        <p:spPr>
          <a:xfrm>
            <a:off x="3236976" y="1656893"/>
            <a:ext cx="749808" cy="621792"/>
          </a:xfrm>
          <a:prstGeom prst="rect">
            <a:avLst/>
          </a:prstGeom>
          <a:solidFill>
            <a:srgbClr val="FFFFFF"/>
          </a:solidFill>
          <a:ln w="5080">
            <a:solidFill>
              <a:srgbClr val="CCCCCC"/>
            </a:solidFill>
            <a:prstDash val="solid"/>
          </a:ln>
        </p:spPr>
        <p:txBody>
          <a:bodyPr/>
          <a:lstStyle/>
          <a:p>
            <a:endParaRPr lang="es-AR" noProof="0"/>
          </a:p>
        </p:txBody>
      </p:sp>
      <p:sp>
        <p:nvSpPr>
          <p:cNvPr id="37" name="Text 35"/>
          <p:cNvSpPr/>
          <p:nvPr/>
        </p:nvSpPr>
        <p:spPr>
          <a:xfrm>
            <a:off x="3255258" y="1656891"/>
            <a:ext cx="713232" cy="621792"/>
          </a:xfrm>
          <a:prstGeom prst="rect">
            <a:avLst/>
          </a:prstGeom>
          <a:noFill/>
          <a:ln/>
        </p:spPr>
        <p:txBody>
          <a:bodyPr wrap="square" rtlCol="0" anchor="ctr"/>
          <a:lstStyle/>
          <a:p>
            <a:pPr marL="0" indent="0">
              <a:buNone/>
            </a:pPr>
            <a:r>
              <a:rPr lang="es-AR" sz="600" noProof="0" dirty="0"/>
              <a:t>Fecha de finalización</a:t>
            </a:r>
          </a:p>
        </p:txBody>
      </p:sp>
      <p:sp>
        <p:nvSpPr>
          <p:cNvPr id="38" name="Shape 36"/>
          <p:cNvSpPr/>
          <p:nvPr/>
        </p:nvSpPr>
        <p:spPr>
          <a:xfrm>
            <a:off x="3986784" y="1656893"/>
            <a:ext cx="676656" cy="621792"/>
          </a:xfrm>
          <a:prstGeom prst="rect">
            <a:avLst/>
          </a:prstGeom>
          <a:solidFill>
            <a:srgbClr val="FFFFFF"/>
          </a:solidFill>
          <a:ln w="5080">
            <a:solidFill>
              <a:srgbClr val="CCCCCC"/>
            </a:solidFill>
            <a:prstDash val="solid"/>
          </a:ln>
        </p:spPr>
        <p:txBody>
          <a:bodyPr/>
          <a:lstStyle/>
          <a:p>
            <a:endParaRPr lang="es-AR" noProof="0"/>
          </a:p>
        </p:txBody>
      </p:sp>
      <p:sp>
        <p:nvSpPr>
          <p:cNvPr id="39" name="Text 37"/>
          <p:cNvSpPr/>
          <p:nvPr/>
        </p:nvSpPr>
        <p:spPr>
          <a:xfrm>
            <a:off x="4005072" y="1656893"/>
            <a:ext cx="640080" cy="621792"/>
          </a:xfrm>
          <a:prstGeom prst="rect">
            <a:avLst/>
          </a:prstGeom>
          <a:noFill/>
          <a:ln/>
        </p:spPr>
        <p:txBody>
          <a:bodyPr wrap="square" rtlCol="0" anchor="ctr"/>
          <a:lstStyle/>
          <a:p>
            <a:r>
              <a:rPr lang="es-AR" sz="600" i="1" dirty="0">
                <a:solidFill>
                  <a:srgbClr val="666666"/>
                </a:solidFill>
                <a:latin typeface="Montserrat" pitchFamily="34" charset="0"/>
                <a:ea typeface="Montserrat" pitchFamily="34" charset="-122"/>
                <a:cs typeface="Montserrat" pitchFamily="34" charset="-120"/>
              </a:rPr>
              <a:t>Fecha de inicio</a:t>
            </a:r>
            <a:endParaRPr lang="es-AR" sz="600" dirty="0"/>
          </a:p>
          <a:p>
            <a:r>
              <a:rPr lang="es-AR" sz="600" i="1" dirty="0">
                <a:solidFill>
                  <a:srgbClr val="666666"/>
                </a:solidFill>
                <a:latin typeface="Montserrat" pitchFamily="34" charset="0"/>
                <a:ea typeface="Montserrat" pitchFamily="34" charset="-122"/>
                <a:cs typeface="Montserrat" pitchFamily="34" charset="-120"/>
              </a:rPr>
              <a:t>del servicio*</a:t>
            </a:r>
            <a:endParaRPr lang="es-AR" sz="600" dirty="0"/>
          </a:p>
        </p:txBody>
      </p:sp>
      <p:sp>
        <p:nvSpPr>
          <p:cNvPr id="40" name="Shape 38"/>
          <p:cNvSpPr/>
          <p:nvPr/>
        </p:nvSpPr>
        <p:spPr>
          <a:xfrm>
            <a:off x="4663440" y="1656893"/>
            <a:ext cx="749808" cy="621792"/>
          </a:xfrm>
          <a:prstGeom prst="rect">
            <a:avLst/>
          </a:prstGeom>
          <a:solidFill>
            <a:srgbClr val="FFFFFF"/>
          </a:solidFill>
          <a:ln w="5080">
            <a:solidFill>
              <a:srgbClr val="CCCCCC"/>
            </a:solidFill>
            <a:prstDash val="solid"/>
          </a:ln>
        </p:spPr>
        <p:txBody>
          <a:bodyPr/>
          <a:lstStyle/>
          <a:p>
            <a:endParaRPr lang="es-AR" noProof="0"/>
          </a:p>
        </p:txBody>
      </p:sp>
      <p:sp>
        <p:nvSpPr>
          <p:cNvPr id="41" name="Text 39"/>
          <p:cNvSpPr/>
          <p:nvPr/>
        </p:nvSpPr>
        <p:spPr>
          <a:xfrm>
            <a:off x="4681728" y="1656893"/>
            <a:ext cx="713232" cy="62179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Línea de</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servicio</a:t>
            </a:r>
            <a:endParaRPr lang="es-AR" sz="600" noProof="0"/>
          </a:p>
        </p:txBody>
      </p:sp>
      <p:sp>
        <p:nvSpPr>
          <p:cNvPr id="42" name="Shape 40"/>
          <p:cNvSpPr/>
          <p:nvPr/>
        </p:nvSpPr>
        <p:spPr>
          <a:xfrm>
            <a:off x="5413248" y="1656893"/>
            <a:ext cx="914400" cy="621792"/>
          </a:xfrm>
          <a:prstGeom prst="rect">
            <a:avLst/>
          </a:prstGeom>
          <a:solidFill>
            <a:srgbClr val="FFFFFF"/>
          </a:solidFill>
          <a:ln w="5080">
            <a:solidFill>
              <a:srgbClr val="CCCCCC"/>
            </a:solidFill>
            <a:prstDash val="solid"/>
          </a:ln>
        </p:spPr>
        <p:txBody>
          <a:bodyPr/>
          <a:lstStyle/>
          <a:p>
            <a:endParaRPr lang="es-AR" noProof="0"/>
          </a:p>
        </p:txBody>
      </p:sp>
      <p:sp>
        <p:nvSpPr>
          <p:cNvPr id="43" name="Text 41"/>
          <p:cNvSpPr/>
          <p:nvPr/>
        </p:nvSpPr>
        <p:spPr>
          <a:xfrm>
            <a:off x="5431536" y="1656893"/>
            <a:ext cx="877824" cy="62179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Descripción del</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servicio*</a:t>
            </a:r>
            <a:endParaRPr lang="es-AR" sz="600" noProof="0"/>
          </a:p>
        </p:txBody>
      </p:sp>
      <p:sp>
        <p:nvSpPr>
          <p:cNvPr id="44" name="Shape 42"/>
          <p:cNvSpPr/>
          <p:nvPr/>
        </p:nvSpPr>
        <p:spPr>
          <a:xfrm>
            <a:off x="6327648" y="1656893"/>
            <a:ext cx="658368" cy="621792"/>
          </a:xfrm>
          <a:prstGeom prst="rect">
            <a:avLst/>
          </a:prstGeom>
          <a:solidFill>
            <a:srgbClr val="FFFFFF"/>
          </a:solidFill>
          <a:ln w="5080">
            <a:solidFill>
              <a:srgbClr val="CCCCCC"/>
            </a:solidFill>
            <a:prstDash val="solid"/>
          </a:ln>
        </p:spPr>
        <p:txBody>
          <a:bodyPr/>
          <a:lstStyle/>
          <a:p>
            <a:endParaRPr lang="es-AR" noProof="0"/>
          </a:p>
        </p:txBody>
      </p:sp>
      <p:sp>
        <p:nvSpPr>
          <p:cNvPr id="45" name="Text 43"/>
          <p:cNvSpPr/>
          <p:nvPr/>
        </p:nvSpPr>
        <p:spPr>
          <a:xfrm>
            <a:off x="6345936" y="1656893"/>
            <a:ext cx="621792" cy="62179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Cantidad*</a:t>
            </a:r>
            <a:endParaRPr lang="es-AR" sz="600" noProof="0"/>
          </a:p>
        </p:txBody>
      </p:sp>
      <p:sp>
        <p:nvSpPr>
          <p:cNvPr id="46" name="Shape 44"/>
          <p:cNvSpPr/>
          <p:nvPr/>
        </p:nvSpPr>
        <p:spPr>
          <a:xfrm>
            <a:off x="329184" y="2278685"/>
            <a:ext cx="256032" cy="530352"/>
          </a:xfrm>
          <a:prstGeom prst="rect">
            <a:avLst/>
          </a:prstGeom>
          <a:solidFill>
            <a:srgbClr val="F2F2F2"/>
          </a:solidFill>
          <a:ln w="5080">
            <a:solidFill>
              <a:srgbClr val="CCCCCC"/>
            </a:solidFill>
            <a:prstDash val="solid"/>
          </a:ln>
        </p:spPr>
        <p:txBody>
          <a:bodyPr/>
          <a:lstStyle/>
          <a:p>
            <a:endParaRPr lang="es-AR" noProof="0"/>
          </a:p>
        </p:txBody>
      </p:sp>
      <p:sp>
        <p:nvSpPr>
          <p:cNvPr id="47" name="Text 45"/>
          <p:cNvSpPr/>
          <p:nvPr/>
        </p:nvSpPr>
        <p:spPr>
          <a:xfrm>
            <a:off x="329184" y="2278685"/>
            <a:ext cx="256032" cy="530352"/>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2</a:t>
            </a:r>
            <a:endParaRPr lang="es-AR" sz="650" noProof="0"/>
          </a:p>
        </p:txBody>
      </p:sp>
      <p:sp>
        <p:nvSpPr>
          <p:cNvPr id="48" name="Shape 46"/>
          <p:cNvSpPr/>
          <p:nvPr/>
        </p:nvSpPr>
        <p:spPr>
          <a:xfrm>
            <a:off x="585216" y="2278685"/>
            <a:ext cx="804672" cy="530352"/>
          </a:xfrm>
          <a:prstGeom prst="rect">
            <a:avLst/>
          </a:prstGeom>
          <a:solidFill>
            <a:srgbClr val="FFFFFF"/>
          </a:solidFill>
          <a:ln w="5080">
            <a:solidFill>
              <a:srgbClr val="CCCCCC"/>
            </a:solidFill>
            <a:prstDash val="solid"/>
          </a:ln>
        </p:spPr>
        <p:txBody>
          <a:bodyPr/>
          <a:lstStyle/>
          <a:p>
            <a:endParaRPr lang="es-AR" noProof="0"/>
          </a:p>
        </p:txBody>
      </p:sp>
      <p:sp>
        <p:nvSpPr>
          <p:cNvPr id="49" name="Text 47"/>
          <p:cNvSpPr/>
          <p:nvPr/>
        </p:nvSpPr>
        <p:spPr>
          <a:xfrm>
            <a:off x="603504" y="2278685"/>
            <a:ext cx="768096" cy="53035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Línea de servicio</a:t>
            </a:r>
            <a:endParaRPr lang="es-AR" sz="600" noProof="0"/>
          </a:p>
        </p:txBody>
      </p:sp>
      <p:sp>
        <p:nvSpPr>
          <p:cNvPr id="50" name="Shape 48"/>
          <p:cNvSpPr/>
          <p:nvPr/>
        </p:nvSpPr>
        <p:spPr>
          <a:xfrm>
            <a:off x="1389888" y="2278685"/>
            <a:ext cx="914400" cy="530352"/>
          </a:xfrm>
          <a:prstGeom prst="rect">
            <a:avLst/>
          </a:prstGeom>
          <a:solidFill>
            <a:srgbClr val="FFFFFF"/>
          </a:solidFill>
          <a:ln w="5080">
            <a:solidFill>
              <a:srgbClr val="CCCCCC"/>
            </a:solidFill>
            <a:prstDash val="solid"/>
          </a:ln>
        </p:spPr>
        <p:txBody>
          <a:bodyPr/>
          <a:lstStyle/>
          <a:p>
            <a:endParaRPr lang="es-AR" noProof="0"/>
          </a:p>
        </p:txBody>
      </p:sp>
      <p:sp>
        <p:nvSpPr>
          <p:cNvPr id="51" name="Text 49"/>
          <p:cNvSpPr/>
          <p:nvPr/>
        </p:nvSpPr>
        <p:spPr>
          <a:xfrm>
            <a:off x="1408176" y="2278685"/>
            <a:ext cx="877824" cy="53035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Número de línea</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de la orden de</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compra</a:t>
            </a:r>
            <a:endParaRPr lang="es-AR" sz="600" noProof="0"/>
          </a:p>
        </p:txBody>
      </p:sp>
      <p:sp>
        <p:nvSpPr>
          <p:cNvPr id="52" name="Shape 50"/>
          <p:cNvSpPr/>
          <p:nvPr/>
        </p:nvSpPr>
        <p:spPr>
          <a:xfrm>
            <a:off x="2304288" y="2278685"/>
            <a:ext cx="932688" cy="530352"/>
          </a:xfrm>
          <a:prstGeom prst="rect">
            <a:avLst/>
          </a:prstGeom>
          <a:solidFill>
            <a:srgbClr val="FFFFFF"/>
          </a:solidFill>
          <a:ln w="5080">
            <a:solidFill>
              <a:srgbClr val="CCCCCC"/>
            </a:solidFill>
            <a:prstDash val="solid"/>
          </a:ln>
        </p:spPr>
        <p:txBody>
          <a:bodyPr/>
          <a:lstStyle/>
          <a:p>
            <a:endParaRPr lang="es-AR" noProof="0"/>
          </a:p>
        </p:txBody>
      </p:sp>
      <p:sp>
        <p:nvSpPr>
          <p:cNvPr id="53" name="Shape 51"/>
          <p:cNvSpPr/>
          <p:nvPr/>
        </p:nvSpPr>
        <p:spPr>
          <a:xfrm>
            <a:off x="3236976" y="2278685"/>
            <a:ext cx="749808" cy="530352"/>
          </a:xfrm>
          <a:prstGeom prst="rect">
            <a:avLst/>
          </a:prstGeom>
          <a:solidFill>
            <a:srgbClr val="FFFFFF"/>
          </a:solidFill>
          <a:ln w="5080">
            <a:solidFill>
              <a:srgbClr val="CCCCCC"/>
            </a:solidFill>
            <a:prstDash val="solid"/>
          </a:ln>
        </p:spPr>
        <p:txBody>
          <a:bodyPr/>
          <a:lstStyle/>
          <a:p>
            <a:endParaRPr lang="es-AR" noProof="0"/>
          </a:p>
        </p:txBody>
      </p:sp>
      <p:sp>
        <p:nvSpPr>
          <p:cNvPr id="54" name="Shape 52"/>
          <p:cNvSpPr/>
          <p:nvPr/>
        </p:nvSpPr>
        <p:spPr>
          <a:xfrm>
            <a:off x="3986784" y="2278685"/>
            <a:ext cx="676656" cy="530352"/>
          </a:xfrm>
          <a:prstGeom prst="rect">
            <a:avLst/>
          </a:prstGeom>
          <a:solidFill>
            <a:srgbClr val="FFFFFF"/>
          </a:solidFill>
          <a:ln w="5080">
            <a:solidFill>
              <a:srgbClr val="CCCCCC"/>
            </a:solidFill>
            <a:prstDash val="solid"/>
          </a:ln>
        </p:spPr>
        <p:txBody>
          <a:bodyPr/>
          <a:lstStyle/>
          <a:p>
            <a:endParaRPr lang="es-AR" noProof="0"/>
          </a:p>
        </p:txBody>
      </p:sp>
      <p:sp>
        <p:nvSpPr>
          <p:cNvPr id="55" name="Shape 53"/>
          <p:cNvSpPr/>
          <p:nvPr/>
        </p:nvSpPr>
        <p:spPr>
          <a:xfrm>
            <a:off x="4663440" y="2278685"/>
            <a:ext cx="749808" cy="530352"/>
          </a:xfrm>
          <a:prstGeom prst="rect">
            <a:avLst/>
          </a:prstGeom>
          <a:solidFill>
            <a:srgbClr val="FFFFFF"/>
          </a:solidFill>
          <a:ln w="5080">
            <a:solidFill>
              <a:srgbClr val="CCCCCC"/>
            </a:solidFill>
            <a:prstDash val="solid"/>
          </a:ln>
        </p:spPr>
        <p:txBody>
          <a:bodyPr/>
          <a:lstStyle/>
          <a:p>
            <a:endParaRPr lang="es-AR" noProof="0"/>
          </a:p>
        </p:txBody>
      </p:sp>
      <p:sp>
        <p:nvSpPr>
          <p:cNvPr id="56" name="Text 54"/>
          <p:cNvSpPr/>
          <p:nvPr/>
        </p:nvSpPr>
        <p:spPr>
          <a:xfrm>
            <a:off x="4681728" y="2278685"/>
            <a:ext cx="713232" cy="530352"/>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Número de línea</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de la OC*</a:t>
            </a:r>
            <a:endParaRPr lang="es-AR" sz="600" noProof="0"/>
          </a:p>
        </p:txBody>
      </p:sp>
      <p:sp>
        <p:nvSpPr>
          <p:cNvPr id="57" name="Shape 55"/>
          <p:cNvSpPr/>
          <p:nvPr/>
        </p:nvSpPr>
        <p:spPr>
          <a:xfrm>
            <a:off x="5413248" y="2278685"/>
            <a:ext cx="914400" cy="530352"/>
          </a:xfrm>
          <a:prstGeom prst="rect">
            <a:avLst/>
          </a:prstGeom>
          <a:solidFill>
            <a:srgbClr val="FFFFFF"/>
          </a:solidFill>
          <a:ln w="5080">
            <a:solidFill>
              <a:srgbClr val="CCCCCC"/>
            </a:solidFill>
            <a:prstDash val="solid"/>
          </a:ln>
        </p:spPr>
        <p:txBody>
          <a:bodyPr/>
          <a:lstStyle/>
          <a:p>
            <a:endParaRPr lang="es-AR" noProof="0"/>
          </a:p>
        </p:txBody>
      </p:sp>
      <p:sp>
        <p:nvSpPr>
          <p:cNvPr id="58" name="Shape 56"/>
          <p:cNvSpPr/>
          <p:nvPr/>
        </p:nvSpPr>
        <p:spPr>
          <a:xfrm>
            <a:off x="6327648" y="2278685"/>
            <a:ext cx="658368" cy="530352"/>
          </a:xfrm>
          <a:prstGeom prst="rect">
            <a:avLst/>
          </a:prstGeom>
          <a:solidFill>
            <a:srgbClr val="FFFFFF"/>
          </a:solidFill>
          <a:ln w="5080">
            <a:solidFill>
              <a:srgbClr val="CCCCCC"/>
            </a:solidFill>
            <a:prstDash val="solid"/>
          </a:ln>
        </p:spPr>
        <p:txBody>
          <a:bodyPr/>
          <a:lstStyle/>
          <a:p>
            <a:endParaRPr lang="es-AR" noProof="0"/>
          </a:p>
        </p:txBody>
      </p:sp>
      <p:sp>
        <p:nvSpPr>
          <p:cNvPr id="59" name="Shape 57"/>
          <p:cNvSpPr/>
          <p:nvPr/>
        </p:nvSpPr>
        <p:spPr>
          <a:xfrm>
            <a:off x="329184" y="2809037"/>
            <a:ext cx="256032" cy="384048"/>
          </a:xfrm>
          <a:prstGeom prst="rect">
            <a:avLst/>
          </a:prstGeom>
          <a:solidFill>
            <a:srgbClr val="F2F2F2"/>
          </a:solidFill>
          <a:ln w="5080">
            <a:solidFill>
              <a:srgbClr val="CCCCCC"/>
            </a:solidFill>
            <a:prstDash val="solid"/>
          </a:ln>
        </p:spPr>
        <p:txBody>
          <a:bodyPr/>
          <a:lstStyle/>
          <a:p>
            <a:endParaRPr lang="es-AR" noProof="0"/>
          </a:p>
        </p:txBody>
      </p:sp>
      <p:sp>
        <p:nvSpPr>
          <p:cNvPr id="60" name="Text 58"/>
          <p:cNvSpPr/>
          <p:nvPr/>
        </p:nvSpPr>
        <p:spPr>
          <a:xfrm>
            <a:off x="329184" y="2809037"/>
            <a:ext cx="256032" cy="384048"/>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3</a:t>
            </a:r>
            <a:endParaRPr lang="es-AR" sz="650" noProof="0"/>
          </a:p>
        </p:txBody>
      </p:sp>
      <p:sp>
        <p:nvSpPr>
          <p:cNvPr id="61" name="Shape 59"/>
          <p:cNvSpPr/>
          <p:nvPr/>
        </p:nvSpPr>
        <p:spPr>
          <a:xfrm>
            <a:off x="585216" y="2809037"/>
            <a:ext cx="804672" cy="384048"/>
          </a:xfrm>
          <a:prstGeom prst="rect">
            <a:avLst/>
          </a:prstGeom>
          <a:solidFill>
            <a:srgbClr val="FFFFFF"/>
          </a:solidFill>
          <a:ln w="5080">
            <a:solidFill>
              <a:srgbClr val="CCCCCC"/>
            </a:solidFill>
            <a:prstDash val="solid"/>
          </a:ln>
        </p:spPr>
        <p:txBody>
          <a:bodyPr/>
          <a:lstStyle/>
          <a:p>
            <a:endParaRPr lang="es-AR" noProof="0"/>
          </a:p>
        </p:txBody>
      </p:sp>
      <p:sp>
        <p:nvSpPr>
          <p:cNvPr id="62" name="Text 60"/>
          <p:cNvSpPr/>
          <p:nvPr/>
        </p:nvSpPr>
        <p:spPr>
          <a:xfrm>
            <a:off x="603504" y="2809037"/>
            <a:ext cx="768096" cy="384048"/>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Línea de detalle</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del servicio</a:t>
            </a:r>
            <a:endParaRPr lang="es-AR" sz="600" noProof="0"/>
          </a:p>
        </p:txBody>
      </p:sp>
      <p:sp>
        <p:nvSpPr>
          <p:cNvPr id="63" name="Shape 61"/>
          <p:cNvSpPr/>
          <p:nvPr/>
        </p:nvSpPr>
        <p:spPr>
          <a:xfrm>
            <a:off x="1389888" y="2809037"/>
            <a:ext cx="914400" cy="384048"/>
          </a:xfrm>
          <a:prstGeom prst="rect">
            <a:avLst/>
          </a:prstGeom>
          <a:solidFill>
            <a:srgbClr val="FFFFFF"/>
          </a:solidFill>
          <a:ln w="5080">
            <a:solidFill>
              <a:srgbClr val="CCCCCC"/>
            </a:solidFill>
            <a:prstDash val="solid"/>
          </a:ln>
        </p:spPr>
        <p:txBody>
          <a:bodyPr/>
          <a:lstStyle/>
          <a:p>
            <a:endParaRPr lang="es-AR" noProof="0"/>
          </a:p>
        </p:txBody>
      </p:sp>
      <p:sp>
        <p:nvSpPr>
          <p:cNvPr id="64" name="Text 62"/>
          <p:cNvSpPr/>
          <p:nvPr/>
        </p:nvSpPr>
        <p:spPr>
          <a:xfrm>
            <a:off x="1408176" y="2809037"/>
            <a:ext cx="877824" cy="384048"/>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Numero de OC*</a:t>
            </a:r>
            <a:endParaRPr lang="es-AR" sz="600" noProof="0"/>
          </a:p>
        </p:txBody>
      </p:sp>
      <p:sp>
        <p:nvSpPr>
          <p:cNvPr id="65" name="Shape 63"/>
          <p:cNvSpPr/>
          <p:nvPr/>
        </p:nvSpPr>
        <p:spPr>
          <a:xfrm>
            <a:off x="2304288" y="2809037"/>
            <a:ext cx="932688" cy="384048"/>
          </a:xfrm>
          <a:prstGeom prst="rect">
            <a:avLst/>
          </a:prstGeom>
          <a:solidFill>
            <a:srgbClr val="FFFFFF"/>
          </a:solidFill>
          <a:ln w="5080">
            <a:solidFill>
              <a:srgbClr val="CCCCCC"/>
            </a:solidFill>
            <a:prstDash val="solid"/>
          </a:ln>
        </p:spPr>
        <p:txBody>
          <a:bodyPr/>
          <a:lstStyle/>
          <a:p>
            <a:endParaRPr lang="es-AR" noProof="0"/>
          </a:p>
        </p:txBody>
      </p:sp>
      <p:sp>
        <p:nvSpPr>
          <p:cNvPr id="66" name="Shape 64"/>
          <p:cNvSpPr/>
          <p:nvPr/>
        </p:nvSpPr>
        <p:spPr>
          <a:xfrm>
            <a:off x="3236976" y="2809037"/>
            <a:ext cx="749808" cy="384048"/>
          </a:xfrm>
          <a:prstGeom prst="rect">
            <a:avLst/>
          </a:prstGeom>
          <a:solidFill>
            <a:srgbClr val="FFFFFF"/>
          </a:solidFill>
          <a:ln w="5080">
            <a:solidFill>
              <a:srgbClr val="CCCCCC"/>
            </a:solidFill>
            <a:prstDash val="solid"/>
          </a:ln>
        </p:spPr>
        <p:txBody>
          <a:bodyPr/>
          <a:lstStyle/>
          <a:p>
            <a:endParaRPr lang="es-AR" noProof="0"/>
          </a:p>
        </p:txBody>
      </p:sp>
      <p:sp>
        <p:nvSpPr>
          <p:cNvPr id="67" name="Shape 65"/>
          <p:cNvSpPr/>
          <p:nvPr/>
        </p:nvSpPr>
        <p:spPr>
          <a:xfrm>
            <a:off x="3986784" y="2809037"/>
            <a:ext cx="676656" cy="384048"/>
          </a:xfrm>
          <a:prstGeom prst="rect">
            <a:avLst/>
          </a:prstGeom>
          <a:solidFill>
            <a:srgbClr val="FFFFFF"/>
          </a:solidFill>
          <a:ln w="5080">
            <a:solidFill>
              <a:srgbClr val="CCCCCC"/>
            </a:solidFill>
            <a:prstDash val="solid"/>
          </a:ln>
        </p:spPr>
        <p:txBody>
          <a:bodyPr/>
          <a:lstStyle/>
          <a:p>
            <a:endParaRPr lang="es-AR" noProof="0"/>
          </a:p>
        </p:txBody>
      </p:sp>
      <p:sp>
        <p:nvSpPr>
          <p:cNvPr id="68" name="Shape 66"/>
          <p:cNvSpPr/>
          <p:nvPr/>
        </p:nvSpPr>
        <p:spPr>
          <a:xfrm>
            <a:off x="4663440" y="2809037"/>
            <a:ext cx="749808" cy="384048"/>
          </a:xfrm>
          <a:prstGeom prst="rect">
            <a:avLst/>
          </a:prstGeom>
          <a:solidFill>
            <a:srgbClr val="FFFFFF"/>
          </a:solidFill>
          <a:ln w="5080">
            <a:solidFill>
              <a:srgbClr val="CCCCCC"/>
            </a:solidFill>
            <a:prstDash val="solid"/>
          </a:ln>
        </p:spPr>
        <p:txBody>
          <a:bodyPr/>
          <a:lstStyle/>
          <a:p>
            <a:endParaRPr lang="es-AR" noProof="0"/>
          </a:p>
        </p:txBody>
      </p:sp>
      <p:sp>
        <p:nvSpPr>
          <p:cNvPr id="69" name="Shape 67"/>
          <p:cNvSpPr/>
          <p:nvPr/>
        </p:nvSpPr>
        <p:spPr>
          <a:xfrm>
            <a:off x="5413248" y="2809037"/>
            <a:ext cx="914400" cy="384048"/>
          </a:xfrm>
          <a:prstGeom prst="rect">
            <a:avLst/>
          </a:prstGeom>
          <a:solidFill>
            <a:srgbClr val="FFFFFF"/>
          </a:solidFill>
          <a:ln w="5080">
            <a:solidFill>
              <a:srgbClr val="CCCCCC"/>
            </a:solidFill>
            <a:prstDash val="solid"/>
          </a:ln>
        </p:spPr>
        <p:txBody>
          <a:bodyPr/>
          <a:lstStyle/>
          <a:p>
            <a:endParaRPr lang="es-AR" noProof="0"/>
          </a:p>
        </p:txBody>
      </p:sp>
      <p:sp>
        <p:nvSpPr>
          <p:cNvPr id="70" name="Text 68"/>
          <p:cNvSpPr/>
          <p:nvPr/>
        </p:nvSpPr>
        <p:spPr>
          <a:xfrm>
            <a:off x="5431536" y="2809037"/>
            <a:ext cx="877824" cy="384048"/>
          </a:xfrm>
          <a:prstGeom prst="rect">
            <a:avLst/>
          </a:prstGeom>
          <a:noFill/>
          <a:ln/>
        </p:spPr>
        <p:txBody>
          <a:bodyPr wrap="square" rtlCol="0" anchor="ctr"/>
          <a:lstStyle/>
          <a:p>
            <a:pPr marL="0" indent="0">
              <a:buNone/>
            </a:pPr>
            <a:r>
              <a:rPr lang="es-AR" sz="600" i="1" noProof="0">
                <a:solidFill>
                  <a:srgbClr val="666666"/>
                </a:solidFill>
                <a:latin typeface="Montserrat" pitchFamily="34" charset="0"/>
                <a:ea typeface="Montserrat" pitchFamily="34" charset="-122"/>
                <a:cs typeface="Montserrat" pitchFamily="34" charset="-120"/>
              </a:rPr>
              <a:t>Nombre de</a:t>
            </a:r>
            <a:endParaRPr lang="es-AR" sz="600" noProof="0"/>
          </a:p>
          <a:p>
            <a:pPr marL="0" indent="0">
              <a:buNone/>
            </a:pPr>
            <a:r>
              <a:rPr lang="es-AR" sz="600" i="1" noProof="0">
                <a:solidFill>
                  <a:srgbClr val="666666"/>
                </a:solidFill>
                <a:latin typeface="Montserrat" pitchFamily="34" charset="0"/>
                <a:ea typeface="Montserrat" pitchFamily="34" charset="-122"/>
                <a:cs typeface="Montserrat" pitchFamily="34" charset="-120"/>
              </a:rPr>
              <a:t>la tarifa</a:t>
            </a:r>
            <a:endParaRPr lang="es-AR" sz="600" noProof="0"/>
          </a:p>
        </p:txBody>
      </p:sp>
      <p:sp>
        <p:nvSpPr>
          <p:cNvPr id="71" name="Shape 69"/>
          <p:cNvSpPr/>
          <p:nvPr/>
        </p:nvSpPr>
        <p:spPr>
          <a:xfrm>
            <a:off x="6327648" y="2809037"/>
            <a:ext cx="658368" cy="384048"/>
          </a:xfrm>
          <a:prstGeom prst="rect">
            <a:avLst/>
          </a:prstGeom>
          <a:solidFill>
            <a:srgbClr val="FFFFFF"/>
          </a:solidFill>
          <a:ln w="5080">
            <a:solidFill>
              <a:srgbClr val="CCCCCC"/>
            </a:solidFill>
            <a:prstDash val="solid"/>
          </a:ln>
        </p:spPr>
        <p:txBody>
          <a:bodyPr/>
          <a:lstStyle/>
          <a:p>
            <a:endParaRPr lang="es-AR" noProof="0"/>
          </a:p>
        </p:txBody>
      </p:sp>
      <p:sp>
        <p:nvSpPr>
          <p:cNvPr id="72" name="Shape 70"/>
          <p:cNvSpPr/>
          <p:nvPr/>
        </p:nvSpPr>
        <p:spPr>
          <a:xfrm>
            <a:off x="329184" y="3193085"/>
            <a:ext cx="256032" cy="530352"/>
          </a:xfrm>
          <a:prstGeom prst="rect">
            <a:avLst/>
          </a:prstGeom>
          <a:solidFill>
            <a:srgbClr val="F2F2F2"/>
          </a:solidFill>
          <a:ln w="5080">
            <a:solidFill>
              <a:srgbClr val="CCCCCC"/>
            </a:solidFill>
            <a:prstDash val="solid"/>
          </a:ln>
        </p:spPr>
        <p:txBody>
          <a:bodyPr/>
          <a:lstStyle/>
          <a:p>
            <a:endParaRPr lang="es-AR" noProof="0"/>
          </a:p>
        </p:txBody>
      </p:sp>
      <p:sp>
        <p:nvSpPr>
          <p:cNvPr id="73" name="Text 71"/>
          <p:cNvSpPr/>
          <p:nvPr/>
        </p:nvSpPr>
        <p:spPr>
          <a:xfrm>
            <a:off x="329184" y="3193085"/>
            <a:ext cx="256032" cy="530352"/>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4</a:t>
            </a:r>
            <a:endParaRPr lang="es-AR" sz="650" noProof="0"/>
          </a:p>
        </p:txBody>
      </p:sp>
      <p:sp>
        <p:nvSpPr>
          <p:cNvPr id="74" name="Shape 72"/>
          <p:cNvSpPr/>
          <p:nvPr/>
        </p:nvSpPr>
        <p:spPr>
          <a:xfrm>
            <a:off x="585216" y="3193085"/>
            <a:ext cx="804672" cy="530352"/>
          </a:xfrm>
          <a:prstGeom prst="rect">
            <a:avLst/>
          </a:prstGeom>
          <a:solidFill>
            <a:srgbClr val="FFF2CC"/>
          </a:solidFill>
          <a:ln w="5080">
            <a:solidFill>
              <a:srgbClr val="CCCCCC"/>
            </a:solidFill>
            <a:prstDash val="solid"/>
          </a:ln>
        </p:spPr>
        <p:txBody>
          <a:bodyPr/>
          <a:lstStyle/>
          <a:p>
            <a:endParaRPr lang="es-AR" noProof="0"/>
          </a:p>
        </p:txBody>
      </p:sp>
      <p:sp>
        <p:nvSpPr>
          <p:cNvPr id="75" name="Text 73"/>
          <p:cNvSpPr/>
          <p:nvPr/>
        </p:nvSpPr>
        <p:spPr>
          <a:xfrm>
            <a:off x="603504" y="3193085"/>
            <a:ext cx="768096" cy="530352"/>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Encabezado de</a:t>
            </a:r>
            <a:endParaRPr lang="es-AR" sz="650" noProof="0"/>
          </a:p>
          <a:p>
            <a:pPr marL="0" indent="0">
              <a:buNone/>
            </a:pPr>
            <a:r>
              <a:rPr lang="es-AR" sz="650" noProof="0">
                <a:solidFill>
                  <a:srgbClr val="1A1A1A"/>
                </a:solidFill>
                <a:latin typeface="Montserrat" pitchFamily="34" charset="0"/>
                <a:ea typeface="Montserrat" pitchFamily="34" charset="-122"/>
                <a:cs typeface="Montserrat" pitchFamily="34" charset="-120"/>
              </a:rPr>
              <a:t>la hoja de</a:t>
            </a:r>
            <a:endParaRPr lang="es-AR" sz="650" noProof="0"/>
          </a:p>
          <a:p>
            <a:pPr marL="0" indent="0">
              <a:buNone/>
            </a:pPr>
            <a:r>
              <a:rPr lang="es-AR" sz="650" noProof="0">
                <a:solidFill>
                  <a:srgbClr val="1A1A1A"/>
                </a:solidFill>
                <a:latin typeface="Montserrat" pitchFamily="34" charset="0"/>
                <a:ea typeface="Montserrat" pitchFamily="34" charset="-122"/>
                <a:cs typeface="Montserrat" pitchFamily="34" charset="-120"/>
              </a:rPr>
              <a:t>servicio</a:t>
            </a:r>
            <a:endParaRPr lang="es-AR" sz="650" noProof="0"/>
          </a:p>
        </p:txBody>
      </p:sp>
      <p:sp>
        <p:nvSpPr>
          <p:cNvPr id="76" name="Shape 74"/>
          <p:cNvSpPr/>
          <p:nvPr/>
        </p:nvSpPr>
        <p:spPr>
          <a:xfrm>
            <a:off x="1389888" y="3193085"/>
            <a:ext cx="914400" cy="530352"/>
          </a:xfrm>
          <a:prstGeom prst="rect">
            <a:avLst/>
          </a:prstGeom>
          <a:solidFill>
            <a:srgbClr val="FFF2CC"/>
          </a:solidFill>
          <a:ln w="5080">
            <a:solidFill>
              <a:srgbClr val="CCCCCC"/>
            </a:solidFill>
            <a:prstDash val="solid"/>
          </a:ln>
        </p:spPr>
        <p:txBody>
          <a:bodyPr/>
          <a:lstStyle/>
          <a:p>
            <a:endParaRPr lang="es-AR" noProof="0"/>
          </a:p>
        </p:txBody>
      </p:sp>
      <p:sp>
        <p:nvSpPr>
          <p:cNvPr id="77" name="Text 75"/>
          <p:cNvSpPr/>
          <p:nvPr/>
        </p:nvSpPr>
        <p:spPr>
          <a:xfrm>
            <a:off x="1408176" y="3193085"/>
            <a:ext cx="877824" cy="530352"/>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C003342571</a:t>
            </a:r>
            <a:endParaRPr lang="es-AR" sz="650" noProof="0"/>
          </a:p>
        </p:txBody>
      </p:sp>
      <p:sp>
        <p:nvSpPr>
          <p:cNvPr id="78" name="Shape 76"/>
          <p:cNvSpPr/>
          <p:nvPr/>
        </p:nvSpPr>
        <p:spPr>
          <a:xfrm>
            <a:off x="2304288" y="3193085"/>
            <a:ext cx="932688" cy="530352"/>
          </a:xfrm>
          <a:prstGeom prst="rect">
            <a:avLst/>
          </a:prstGeom>
          <a:solidFill>
            <a:srgbClr val="FFF2CC"/>
          </a:solidFill>
          <a:ln w="5080">
            <a:solidFill>
              <a:srgbClr val="CCCCCC"/>
            </a:solidFill>
            <a:prstDash val="solid"/>
          </a:ln>
        </p:spPr>
        <p:txBody>
          <a:bodyPr/>
          <a:lstStyle/>
          <a:p>
            <a:endParaRPr lang="es-AR" noProof="0"/>
          </a:p>
        </p:txBody>
      </p:sp>
      <p:sp>
        <p:nvSpPr>
          <p:cNvPr id="79" name="Text 77"/>
          <p:cNvSpPr/>
          <p:nvPr/>
        </p:nvSpPr>
        <p:spPr>
          <a:xfrm>
            <a:off x="2301310" y="3203718"/>
            <a:ext cx="914400" cy="530352"/>
          </a:xfrm>
          <a:prstGeom prst="rect">
            <a:avLst/>
          </a:prstGeom>
          <a:noFill/>
          <a:ln/>
        </p:spPr>
        <p:txBody>
          <a:bodyPr wrap="square" rtlCol="0" anchor="ctr"/>
          <a:lstStyle/>
          <a:p>
            <a:pPr marL="0" indent="0">
              <a:buNone/>
            </a:pPr>
            <a:r>
              <a:rPr lang="es-AR" sz="650" noProof="0" dirty="0">
                <a:solidFill>
                  <a:srgbClr val="1A1A1A"/>
                </a:solidFill>
                <a:latin typeface="Montserrat" pitchFamily="34" charset="0"/>
                <a:ea typeface="Montserrat" pitchFamily="34" charset="-122"/>
                <a:cs typeface="Montserrat" pitchFamily="34" charset="-120"/>
              </a:rPr>
              <a:t>EC135591 – </a:t>
            </a:r>
            <a:r>
              <a:rPr lang="es-AR" sz="650" dirty="0">
                <a:solidFill>
                  <a:srgbClr val="1A1A1A"/>
                </a:solidFill>
                <a:latin typeface="Montserrat" pitchFamily="34" charset="0"/>
                <a:ea typeface="Montserrat" pitchFamily="34" charset="-122"/>
                <a:cs typeface="Montserrat" pitchFamily="34" charset="-120"/>
              </a:rPr>
              <a:t>CONSULTORES COLOMBIA </a:t>
            </a:r>
            <a:r>
              <a:rPr lang="es-AR" sz="650" noProof="0" dirty="0">
                <a:solidFill>
                  <a:srgbClr val="1A1A1A"/>
                </a:solidFill>
                <a:latin typeface="Montserrat" pitchFamily="34" charset="0"/>
                <a:ea typeface="Montserrat" pitchFamily="34" charset="-122"/>
                <a:cs typeface="Montserrat" pitchFamily="34" charset="-120"/>
              </a:rPr>
              <a:t>SAS -</a:t>
            </a:r>
            <a:endParaRPr lang="es-AR" sz="650" noProof="0" dirty="0"/>
          </a:p>
          <a:p>
            <a:pPr marL="0" indent="0">
              <a:buNone/>
            </a:pPr>
            <a:r>
              <a:rPr lang="es-AR" sz="650" noProof="0" dirty="0">
                <a:solidFill>
                  <a:srgbClr val="1A1A1A"/>
                </a:solidFill>
                <a:latin typeface="Montserrat" pitchFamily="34" charset="0"/>
                <a:ea typeface="Montserrat" pitchFamily="34" charset="-122"/>
                <a:cs typeface="Montserrat" pitchFamily="34" charset="-120"/>
              </a:rPr>
              <a:t>901117561</a:t>
            </a:r>
            <a:endParaRPr lang="es-AR" sz="650" noProof="0" dirty="0"/>
          </a:p>
        </p:txBody>
      </p:sp>
      <p:sp>
        <p:nvSpPr>
          <p:cNvPr id="80" name="Shape 78"/>
          <p:cNvSpPr/>
          <p:nvPr/>
        </p:nvSpPr>
        <p:spPr>
          <a:xfrm>
            <a:off x="3236976" y="3193085"/>
            <a:ext cx="749808" cy="530352"/>
          </a:xfrm>
          <a:prstGeom prst="rect">
            <a:avLst/>
          </a:prstGeom>
          <a:solidFill>
            <a:srgbClr val="FFF2CC"/>
          </a:solidFill>
          <a:ln w="5080">
            <a:solidFill>
              <a:srgbClr val="CCCCCC"/>
            </a:solidFill>
            <a:prstDash val="solid"/>
          </a:ln>
        </p:spPr>
        <p:txBody>
          <a:bodyPr/>
          <a:lstStyle/>
          <a:p>
            <a:endParaRPr lang="es-AR" noProof="0"/>
          </a:p>
        </p:txBody>
      </p:sp>
      <p:sp>
        <p:nvSpPr>
          <p:cNvPr id="81" name="Text 79"/>
          <p:cNvSpPr/>
          <p:nvPr/>
        </p:nvSpPr>
        <p:spPr>
          <a:xfrm>
            <a:off x="3255264" y="3193085"/>
            <a:ext cx="713232" cy="530352"/>
          </a:xfrm>
          <a:prstGeom prst="rect">
            <a:avLst/>
          </a:prstGeom>
          <a:noFill/>
          <a:ln/>
        </p:spPr>
        <p:txBody>
          <a:bodyPr wrap="square" rtlCol="0" anchor="ctr"/>
          <a:lstStyle/>
          <a:p>
            <a:pPr marL="0" indent="0">
              <a:buNone/>
            </a:pPr>
            <a:r>
              <a:rPr lang="es-AR" sz="650" noProof="0" dirty="0">
                <a:solidFill>
                  <a:srgbClr val="1A1A1A"/>
                </a:solidFill>
                <a:latin typeface="Montserrat" pitchFamily="34" charset="0"/>
                <a:ea typeface="Montserrat" pitchFamily="34" charset="-122"/>
                <a:cs typeface="Montserrat" pitchFamily="34" charset="-120"/>
              </a:rPr>
              <a:t>2026/6/1</a:t>
            </a:r>
            <a:endParaRPr lang="es-AR" sz="650" noProof="0" dirty="0"/>
          </a:p>
        </p:txBody>
      </p:sp>
      <p:sp>
        <p:nvSpPr>
          <p:cNvPr id="82" name="Shape 80"/>
          <p:cNvSpPr/>
          <p:nvPr/>
        </p:nvSpPr>
        <p:spPr>
          <a:xfrm>
            <a:off x="3986784" y="3193085"/>
            <a:ext cx="676656" cy="530352"/>
          </a:xfrm>
          <a:prstGeom prst="rect">
            <a:avLst/>
          </a:prstGeom>
          <a:solidFill>
            <a:srgbClr val="FFF2CC"/>
          </a:solidFill>
          <a:ln w="5080">
            <a:solidFill>
              <a:srgbClr val="CCCCCC"/>
            </a:solidFill>
            <a:prstDash val="solid"/>
          </a:ln>
        </p:spPr>
        <p:txBody>
          <a:bodyPr/>
          <a:lstStyle/>
          <a:p>
            <a:endParaRPr lang="es-AR" noProof="0"/>
          </a:p>
        </p:txBody>
      </p:sp>
      <p:sp>
        <p:nvSpPr>
          <p:cNvPr id="83" name="Text 81"/>
          <p:cNvSpPr/>
          <p:nvPr/>
        </p:nvSpPr>
        <p:spPr>
          <a:xfrm>
            <a:off x="4005072" y="3193085"/>
            <a:ext cx="640080" cy="530352"/>
          </a:xfrm>
          <a:prstGeom prst="rect">
            <a:avLst/>
          </a:prstGeom>
          <a:noFill/>
          <a:ln/>
        </p:spPr>
        <p:txBody>
          <a:bodyPr wrap="square" rtlCol="0" anchor="ctr"/>
          <a:lstStyle/>
          <a:p>
            <a:pPr marL="0" indent="0">
              <a:buNone/>
            </a:pPr>
            <a:r>
              <a:rPr lang="es-AR" sz="650" noProof="0" dirty="0">
                <a:solidFill>
                  <a:srgbClr val="1A1A1A"/>
                </a:solidFill>
                <a:latin typeface="Montserrat" pitchFamily="34" charset="0"/>
                <a:ea typeface="Montserrat" pitchFamily="34" charset="-122"/>
                <a:cs typeface="Montserrat" pitchFamily="34" charset="-120"/>
              </a:rPr>
              <a:t>2026/6/30</a:t>
            </a:r>
            <a:endParaRPr lang="es-AR" sz="650" noProof="0" dirty="0"/>
          </a:p>
        </p:txBody>
      </p:sp>
      <p:sp>
        <p:nvSpPr>
          <p:cNvPr id="84" name="Shape 82"/>
          <p:cNvSpPr/>
          <p:nvPr/>
        </p:nvSpPr>
        <p:spPr>
          <a:xfrm>
            <a:off x="4663440" y="3193085"/>
            <a:ext cx="749808" cy="530352"/>
          </a:xfrm>
          <a:prstGeom prst="rect">
            <a:avLst/>
          </a:prstGeom>
          <a:solidFill>
            <a:srgbClr val="FFF2CC"/>
          </a:solidFill>
          <a:ln w="5080">
            <a:solidFill>
              <a:srgbClr val="CCCCCC"/>
            </a:solidFill>
            <a:prstDash val="solid"/>
          </a:ln>
        </p:spPr>
        <p:txBody>
          <a:bodyPr/>
          <a:lstStyle/>
          <a:p>
            <a:endParaRPr lang="es-AR" noProof="0"/>
          </a:p>
        </p:txBody>
      </p:sp>
      <p:sp>
        <p:nvSpPr>
          <p:cNvPr id="85" name="Shape 83"/>
          <p:cNvSpPr/>
          <p:nvPr/>
        </p:nvSpPr>
        <p:spPr>
          <a:xfrm>
            <a:off x="5413248" y="3193085"/>
            <a:ext cx="914400" cy="530352"/>
          </a:xfrm>
          <a:prstGeom prst="rect">
            <a:avLst/>
          </a:prstGeom>
          <a:solidFill>
            <a:srgbClr val="FFF2CC"/>
          </a:solidFill>
          <a:ln w="5080">
            <a:solidFill>
              <a:srgbClr val="CCCCCC"/>
            </a:solidFill>
            <a:prstDash val="solid"/>
          </a:ln>
        </p:spPr>
        <p:txBody>
          <a:bodyPr/>
          <a:lstStyle/>
          <a:p>
            <a:endParaRPr lang="es-AR" noProof="0"/>
          </a:p>
        </p:txBody>
      </p:sp>
      <p:sp>
        <p:nvSpPr>
          <p:cNvPr id="86" name="Shape 84"/>
          <p:cNvSpPr/>
          <p:nvPr/>
        </p:nvSpPr>
        <p:spPr>
          <a:xfrm>
            <a:off x="6327648" y="3193085"/>
            <a:ext cx="658368" cy="530352"/>
          </a:xfrm>
          <a:prstGeom prst="rect">
            <a:avLst/>
          </a:prstGeom>
          <a:solidFill>
            <a:srgbClr val="FFF2CC"/>
          </a:solidFill>
          <a:ln w="5080">
            <a:solidFill>
              <a:srgbClr val="CCCCCC"/>
            </a:solidFill>
            <a:prstDash val="solid"/>
          </a:ln>
        </p:spPr>
        <p:txBody>
          <a:bodyPr/>
          <a:lstStyle/>
          <a:p>
            <a:endParaRPr lang="es-AR" noProof="0"/>
          </a:p>
        </p:txBody>
      </p:sp>
      <p:sp>
        <p:nvSpPr>
          <p:cNvPr id="87" name="Shape 85"/>
          <p:cNvSpPr/>
          <p:nvPr/>
        </p:nvSpPr>
        <p:spPr>
          <a:xfrm>
            <a:off x="329184" y="3723437"/>
            <a:ext cx="256032" cy="237744"/>
          </a:xfrm>
          <a:prstGeom prst="rect">
            <a:avLst/>
          </a:prstGeom>
          <a:solidFill>
            <a:srgbClr val="F2F2F2"/>
          </a:solidFill>
          <a:ln w="5080">
            <a:solidFill>
              <a:srgbClr val="CCCCCC"/>
            </a:solidFill>
            <a:prstDash val="solid"/>
          </a:ln>
        </p:spPr>
        <p:txBody>
          <a:bodyPr/>
          <a:lstStyle/>
          <a:p>
            <a:endParaRPr lang="es-AR" noProof="0"/>
          </a:p>
        </p:txBody>
      </p:sp>
      <p:sp>
        <p:nvSpPr>
          <p:cNvPr id="88" name="Text 86"/>
          <p:cNvSpPr/>
          <p:nvPr/>
        </p:nvSpPr>
        <p:spPr>
          <a:xfrm>
            <a:off x="329184" y="3723437"/>
            <a:ext cx="256032" cy="237744"/>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5</a:t>
            </a:r>
            <a:endParaRPr lang="es-AR" sz="650" noProof="0"/>
          </a:p>
        </p:txBody>
      </p:sp>
      <p:sp>
        <p:nvSpPr>
          <p:cNvPr id="89" name="Shape 87"/>
          <p:cNvSpPr/>
          <p:nvPr/>
        </p:nvSpPr>
        <p:spPr>
          <a:xfrm>
            <a:off x="585216" y="3723437"/>
            <a:ext cx="804672" cy="237744"/>
          </a:xfrm>
          <a:prstGeom prst="rect">
            <a:avLst/>
          </a:prstGeom>
          <a:solidFill>
            <a:srgbClr val="FFF2CC"/>
          </a:solidFill>
          <a:ln w="5080">
            <a:solidFill>
              <a:srgbClr val="CCCCCC"/>
            </a:solidFill>
            <a:prstDash val="solid"/>
          </a:ln>
        </p:spPr>
        <p:txBody>
          <a:bodyPr/>
          <a:lstStyle/>
          <a:p>
            <a:endParaRPr lang="es-AR" noProof="0"/>
          </a:p>
        </p:txBody>
      </p:sp>
      <p:sp>
        <p:nvSpPr>
          <p:cNvPr id="90" name="Text 88"/>
          <p:cNvSpPr/>
          <p:nvPr/>
        </p:nvSpPr>
        <p:spPr>
          <a:xfrm>
            <a:off x="603504" y="3723437"/>
            <a:ext cx="768096" cy="237744"/>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Línea de servicio</a:t>
            </a:r>
            <a:endParaRPr lang="es-AR" sz="650" noProof="0"/>
          </a:p>
        </p:txBody>
      </p:sp>
      <p:sp>
        <p:nvSpPr>
          <p:cNvPr id="91" name="Shape 89"/>
          <p:cNvSpPr/>
          <p:nvPr/>
        </p:nvSpPr>
        <p:spPr>
          <a:xfrm>
            <a:off x="1389888" y="3723437"/>
            <a:ext cx="914400" cy="237744"/>
          </a:xfrm>
          <a:prstGeom prst="rect">
            <a:avLst/>
          </a:prstGeom>
          <a:solidFill>
            <a:srgbClr val="FFF2CC"/>
          </a:solidFill>
          <a:ln w="5080">
            <a:solidFill>
              <a:srgbClr val="CCCCCC"/>
            </a:solidFill>
            <a:prstDash val="solid"/>
          </a:ln>
        </p:spPr>
        <p:txBody>
          <a:bodyPr/>
          <a:lstStyle/>
          <a:p>
            <a:endParaRPr lang="es-AR" noProof="0"/>
          </a:p>
        </p:txBody>
      </p:sp>
      <p:sp>
        <p:nvSpPr>
          <p:cNvPr id="92" name="Text 90"/>
          <p:cNvSpPr/>
          <p:nvPr/>
        </p:nvSpPr>
        <p:spPr>
          <a:xfrm>
            <a:off x="1408176" y="3723437"/>
            <a:ext cx="877824" cy="237744"/>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1</a:t>
            </a:r>
            <a:endParaRPr lang="es-AR" sz="650" noProof="0"/>
          </a:p>
        </p:txBody>
      </p:sp>
      <p:sp>
        <p:nvSpPr>
          <p:cNvPr id="93" name="Shape 91"/>
          <p:cNvSpPr/>
          <p:nvPr/>
        </p:nvSpPr>
        <p:spPr>
          <a:xfrm>
            <a:off x="2304288" y="3723437"/>
            <a:ext cx="932688" cy="237744"/>
          </a:xfrm>
          <a:prstGeom prst="rect">
            <a:avLst/>
          </a:prstGeom>
          <a:solidFill>
            <a:srgbClr val="FFF2CC"/>
          </a:solidFill>
          <a:ln w="5080">
            <a:solidFill>
              <a:srgbClr val="CCCCCC"/>
            </a:solidFill>
            <a:prstDash val="solid"/>
          </a:ln>
        </p:spPr>
        <p:txBody>
          <a:bodyPr/>
          <a:lstStyle/>
          <a:p>
            <a:endParaRPr lang="es-AR" noProof="0"/>
          </a:p>
        </p:txBody>
      </p:sp>
      <p:sp>
        <p:nvSpPr>
          <p:cNvPr id="94" name="Shape 92"/>
          <p:cNvSpPr/>
          <p:nvPr/>
        </p:nvSpPr>
        <p:spPr>
          <a:xfrm>
            <a:off x="3236976" y="3723437"/>
            <a:ext cx="749808" cy="237744"/>
          </a:xfrm>
          <a:prstGeom prst="rect">
            <a:avLst/>
          </a:prstGeom>
          <a:solidFill>
            <a:srgbClr val="FFF2CC"/>
          </a:solidFill>
          <a:ln w="5080">
            <a:solidFill>
              <a:srgbClr val="CCCCCC"/>
            </a:solidFill>
            <a:prstDash val="solid"/>
          </a:ln>
        </p:spPr>
        <p:txBody>
          <a:bodyPr/>
          <a:lstStyle/>
          <a:p>
            <a:endParaRPr lang="es-AR" noProof="0"/>
          </a:p>
        </p:txBody>
      </p:sp>
      <p:sp>
        <p:nvSpPr>
          <p:cNvPr id="95" name="Shape 93"/>
          <p:cNvSpPr/>
          <p:nvPr/>
        </p:nvSpPr>
        <p:spPr>
          <a:xfrm>
            <a:off x="3986784" y="3723437"/>
            <a:ext cx="676656" cy="237744"/>
          </a:xfrm>
          <a:prstGeom prst="rect">
            <a:avLst/>
          </a:prstGeom>
          <a:solidFill>
            <a:srgbClr val="FFF2CC"/>
          </a:solidFill>
          <a:ln w="5080">
            <a:solidFill>
              <a:srgbClr val="CCCCCC"/>
            </a:solidFill>
            <a:prstDash val="solid"/>
          </a:ln>
        </p:spPr>
        <p:txBody>
          <a:bodyPr/>
          <a:lstStyle/>
          <a:p>
            <a:endParaRPr lang="es-AR" noProof="0"/>
          </a:p>
        </p:txBody>
      </p:sp>
      <p:sp>
        <p:nvSpPr>
          <p:cNvPr id="96" name="Shape 94"/>
          <p:cNvSpPr/>
          <p:nvPr/>
        </p:nvSpPr>
        <p:spPr>
          <a:xfrm>
            <a:off x="4663440" y="3723437"/>
            <a:ext cx="749808" cy="237744"/>
          </a:xfrm>
          <a:prstGeom prst="rect">
            <a:avLst/>
          </a:prstGeom>
          <a:solidFill>
            <a:srgbClr val="FFF2CC"/>
          </a:solidFill>
          <a:ln w="5080">
            <a:solidFill>
              <a:srgbClr val="CCCCCC"/>
            </a:solidFill>
            <a:prstDash val="solid"/>
          </a:ln>
        </p:spPr>
        <p:txBody>
          <a:bodyPr/>
          <a:lstStyle/>
          <a:p>
            <a:endParaRPr lang="es-AR" noProof="0"/>
          </a:p>
        </p:txBody>
      </p:sp>
      <p:sp>
        <p:nvSpPr>
          <p:cNvPr id="97" name="Shape 95"/>
          <p:cNvSpPr/>
          <p:nvPr/>
        </p:nvSpPr>
        <p:spPr>
          <a:xfrm>
            <a:off x="5413248" y="3723437"/>
            <a:ext cx="914400" cy="237744"/>
          </a:xfrm>
          <a:prstGeom prst="rect">
            <a:avLst/>
          </a:prstGeom>
          <a:solidFill>
            <a:srgbClr val="FFF2CC"/>
          </a:solidFill>
          <a:ln w="5080">
            <a:solidFill>
              <a:srgbClr val="CCCCCC"/>
            </a:solidFill>
            <a:prstDash val="solid"/>
          </a:ln>
        </p:spPr>
        <p:txBody>
          <a:bodyPr/>
          <a:lstStyle/>
          <a:p>
            <a:endParaRPr lang="es-AR" noProof="0"/>
          </a:p>
        </p:txBody>
      </p:sp>
      <p:sp>
        <p:nvSpPr>
          <p:cNvPr id="98" name="Shape 96"/>
          <p:cNvSpPr/>
          <p:nvPr/>
        </p:nvSpPr>
        <p:spPr>
          <a:xfrm>
            <a:off x="6327648" y="3723437"/>
            <a:ext cx="658368" cy="237744"/>
          </a:xfrm>
          <a:prstGeom prst="rect">
            <a:avLst/>
          </a:prstGeom>
          <a:solidFill>
            <a:srgbClr val="FFF2CC"/>
          </a:solidFill>
          <a:ln w="5080">
            <a:solidFill>
              <a:srgbClr val="CCCCCC"/>
            </a:solidFill>
            <a:prstDash val="solid"/>
          </a:ln>
        </p:spPr>
        <p:txBody>
          <a:bodyPr/>
          <a:lstStyle/>
          <a:p>
            <a:endParaRPr lang="es-AR" noProof="0"/>
          </a:p>
        </p:txBody>
      </p:sp>
      <p:sp>
        <p:nvSpPr>
          <p:cNvPr id="99" name="Shape 97"/>
          <p:cNvSpPr/>
          <p:nvPr/>
        </p:nvSpPr>
        <p:spPr>
          <a:xfrm>
            <a:off x="329184" y="3961181"/>
            <a:ext cx="256032" cy="274320"/>
          </a:xfrm>
          <a:prstGeom prst="rect">
            <a:avLst/>
          </a:prstGeom>
          <a:solidFill>
            <a:srgbClr val="F2F2F2"/>
          </a:solidFill>
          <a:ln w="5080">
            <a:solidFill>
              <a:srgbClr val="CCCCCC"/>
            </a:solidFill>
            <a:prstDash val="solid"/>
          </a:ln>
        </p:spPr>
        <p:txBody>
          <a:bodyPr/>
          <a:lstStyle/>
          <a:p>
            <a:endParaRPr lang="es-AR" noProof="0"/>
          </a:p>
        </p:txBody>
      </p:sp>
      <p:sp>
        <p:nvSpPr>
          <p:cNvPr id="100" name="Text 98"/>
          <p:cNvSpPr/>
          <p:nvPr/>
        </p:nvSpPr>
        <p:spPr>
          <a:xfrm>
            <a:off x="329184" y="3961181"/>
            <a:ext cx="256032" cy="274320"/>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6</a:t>
            </a:r>
            <a:endParaRPr lang="es-AR" sz="650" noProof="0"/>
          </a:p>
        </p:txBody>
      </p:sp>
      <p:sp>
        <p:nvSpPr>
          <p:cNvPr id="101" name="Shape 99"/>
          <p:cNvSpPr/>
          <p:nvPr/>
        </p:nvSpPr>
        <p:spPr>
          <a:xfrm>
            <a:off x="585216" y="3961181"/>
            <a:ext cx="804672" cy="274320"/>
          </a:xfrm>
          <a:prstGeom prst="rect">
            <a:avLst/>
          </a:prstGeom>
          <a:solidFill>
            <a:srgbClr val="FFD966"/>
          </a:solidFill>
          <a:ln w="5080">
            <a:solidFill>
              <a:srgbClr val="CCCCCC"/>
            </a:solidFill>
            <a:prstDash val="solid"/>
          </a:ln>
        </p:spPr>
        <p:txBody>
          <a:bodyPr/>
          <a:lstStyle/>
          <a:p>
            <a:endParaRPr lang="es-AR" noProof="0"/>
          </a:p>
        </p:txBody>
      </p:sp>
      <p:sp>
        <p:nvSpPr>
          <p:cNvPr id="102" name="Text 100"/>
          <p:cNvSpPr/>
          <p:nvPr/>
        </p:nvSpPr>
        <p:spPr>
          <a:xfrm>
            <a:off x="603504" y="3961181"/>
            <a:ext cx="768096"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Línea de detalle</a:t>
            </a:r>
            <a:endParaRPr lang="es-AR" sz="650" noProof="0"/>
          </a:p>
          <a:p>
            <a:pPr marL="0" indent="0">
              <a:buNone/>
            </a:pPr>
            <a:r>
              <a:rPr lang="es-AR" sz="650" noProof="0">
                <a:solidFill>
                  <a:srgbClr val="1A1A1A"/>
                </a:solidFill>
                <a:latin typeface="Montserrat" pitchFamily="34" charset="0"/>
                <a:ea typeface="Montserrat" pitchFamily="34" charset="-122"/>
                <a:cs typeface="Montserrat" pitchFamily="34" charset="-120"/>
              </a:rPr>
              <a:t>del servicio</a:t>
            </a:r>
            <a:endParaRPr lang="es-AR" sz="650" noProof="0"/>
          </a:p>
        </p:txBody>
      </p:sp>
      <p:sp>
        <p:nvSpPr>
          <p:cNvPr id="103" name="Shape 101"/>
          <p:cNvSpPr/>
          <p:nvPr/>
        </p:nvSpPr>
        <p:spPr>
          <a:xfrm>
            <a:off x="1389888" y="396118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04" name="Text 102"/>
          <p:cNvSpPr/>
          <p:nvPr/>
        </p:nvSpPr>
        <p:spPr>
          <a:xfrm>
            <a:off x="1408176" y="3961181"/>
            <a:ext cx="877824"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C003342571</a:t>
            </a:r>
            <a:endParaRPr lang="es-AR" sz="650" noProof="0"/>
          </a:p>
        </p:txBody>
      </p:sp>
      <p:sp>
        <p:nvSpPr>
          <p:cNvPr id="105" name="Shape 103"/>
          <p:cNvSpPr/>
          <p:nvPr/>
        </p:nvSpPr>
        <p:spPr>
          <a:xfrm>
            <a:off x="2304288" y="3961181"/>
            <a:ext cx="932688" cy="274320"/>
          </a:xfrm>
          <a:prstGeom prst="rect">
            <a:avLst/>
          </a:prstGeom>
          <a:solidFill>
            <a:srgbClr val="FFD966"/>
          </a:solidFill>
          <a:ln w="5080">
            <a:solidFill>
              <a:srgbClr val="CCCCCC"/>
            </a:solidFill>
            <a:prstDash val="solid"/>
          </a:ln>
        </p:spPr>
        <p:txBody>
          <a:bodyPr/>
          <a:lstStyle/>
          <a:p>
            <a:endParaRPr lang="es-AR" noProof="0"/>
          </a:p>
        </p:txBody>
      </p:sp>
      <p:sp>
        <p:nvSpPr>
          <p:cNvPr id="106" name="Shape 104"/>
          <p:cNvSpPr/>
          <p:nvPr/>
        </p:nvSpPr>
        <p:spPr>
          <a:xfrm>
            <a:off x="3236976" y="396118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07" name="Shape 105"/>
          <p:cNvSpPr/>
          <p:nvPr/>
        </p:nvSpPr>
        <p:spPr>
          <a:xfrm>
            <a:off x="3986784" y="3961181"/>
            <a:ext cx="676656" cy="274320"/>
          </a:xfrm>
          <a:prstGeom prst="rect">
            <a:avLst/>
          </a:prstGeom>
          <a:solidFill>
            <a:srgbClr val="FFD966"/>
          </a:solidFill>
          <a:ln w="5080">
            <a:solidFill>
              <a:srgbClr val="CCCCCC"/>
            </a:solidFill>
            <a:prstDash val="solid"/>
          </a:ln>
        </p:spPr>
        <p:txBody>
          <a:bodyPr/>
          <a:lstStyle/>
          <a:p>
            <a:endParaRPr lang="es-AR" noProof="0"/>
          </a:p>
        </p:txBody>
      </p:sp>
      <p:sp>
        <p:nvSpPr>
          <p:cNvPr id="108" name="Shape 106"/>
          <p:cNvSpPr/>
          <p:nvPr/>
        </p:nvSpPr>
        <p:spPr>
          <a:xfrm>
            <a:off x="4663440" y="396118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09" name="Text 107"/>
          <p:cNvSpPr/>
          <p:nvPr/>
        </p:nvSpPr>
        <p:spPr>
          <a:xfrm>
            <a:off x="4681728" y="3961181"/>
            <a:ext cx="713232" cy="274320"/>
          </a:xfrm>
          <a:prstGeom prst="rect">
            <a:avLst/>
          </a:prstGeom>
          <a:noFill/>
          <a:ln/>
        </p:spPr>
        <p:txBody>
          <a:bodyPr wrap="square" rtlCol="0" anchor="ctr"/>
          <a:lstStyle/>
          <a:p>
            <a:r>
              <a:rPr lang="es-AR" sz="650" dirty="0" err="1">
                <a:solidFill>
                  <a:srgbClr val="1A1A1A"/>
                </a:solidFill>
                <a:latin typeface="Montserrat" pitchFamily="34" charset="0"/>
                <a:ea typeface="Montserrat" pitchFamily="34" charset="-122"/>
                <a:cs typeface="Montserrat" pitchFamily="34" charset="-120"/>
              </a:rPr>
              <a:t>Asesoria</a:t>
            </a:r>
            <a:r>
              <a:rPr lang="es-AR" sz="650" dirty="0">
                <a:solidFill>
                  <a:srgbClr val="1A1A1A"/>
                </a:solidFill>
                <a:latin typeface="Montserrat" pitchFamily="34" charset="0"/>
                <a:ea typeface="Montserrat" pitchFamily="34" charset="-122"/>
                <a:cs typeface="Montserrat" pitchFamily="34" charset="-120"/>
              </a:rPr>
              <a:t> 3</a:t>
            </a:r>
            <a:endParaRPr lang="es-AR" sz="650" dirty="0"/>
          </a:p>
        </p:txBody>
      </p:sp>
      <p:sp>
        <p:nvSpPr>
          <p:cNvPr id="110" name="Shape 108"/>
          <p:cNvSpPr/>
          <p:nvPr/>
        </p:nvSpPr>
        <p:spPr>
          <a:xfrm>
            <a:off x="5413248" y="396118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11" name="Text 109"/>
          <p:cNvSpPr/>
          <p:nvPr/>
        </p:nvSpPr>
        <p:spPr>
          <a:xfrm>
            <a:off x="5431536" y="3961181"/>
            <a:ext cx="877824" cy="274320"/>
          </a:xfrm>
          <a:prstGeom prst="rect">
            <a:avLst/>
          </a:prstGeom>
          <a:noFill/>
          <a:ln/>
        </p:spPr>
        <p:txBody>
          <a:bodyPr wrap="square" rtlCol="0" anchor="ctr"/>
          <a:lstStyle/>
          <a:p>
            <a:pPr marL="0" indent="0">
              <a:buNone/>
            </a:pPr>
            <a:r>
              <a:rPr lang="es-AR" sz="650" noProof="0" dirty="0" err="1">
                <a:solidFill>
                  <a:srgbClr val="1A1A1A"/>
                </a:solidFill>
                <a:latin typeface="Montserrat" pitchFamily="34" charset="0"/>
                <a:ea typeface="Montserrat" pitchFamily="34" charset="-122"/>
                <a:cs typeface="Montserrat" pitchFamily="34" charset="-120"/>
              </a:rPr>
              <a:t>Asesoria</a:t>
            </a:r>
            <a:r>
              <a:rPr lang="es-AR" sz="650" noProof="0" dirty="0">
                <a:solidFill>
                  <a:srgbClr val="1A1A1A"/>
                </a:solidFill>
                <a:latin typeface="Montserrat" pitchFamily="34" charset="0"/>
                <a:ea typeface="Montserrat" pitchFamily="34" charset="-122"/>
                <a:cs typeface="Montserrat" pitchFamily="34" charset="-120"/>
              </a:rPr>
              <a:t> 3</a:t>
            </a:r>
            <a:endParaRPr lang="es-AR" sz="650" noProof="0" dirty="0"/>
          </a:p>
        </p:txBody>
      </p:sp>
      <p:sp>
        <p:nvSpPr>
          <p:cNvPr id="112" name="Shape 110"/>
          <p:cNvSpPr/>
          <p:nvPr/>
        </p:nvSpPr>
        <p:spPr>
          <a:xfrm>
            <a:off x="6327648" y="3961181"/>
            <a:ext cx="658368" cy="274320"/>
          </a:xfrm>
          <a:prstGeom prst="rect">
            <a:avLst/>
          </a:prstGeom>
          <a:solidFill>
            <a:srgbClr val="FFD966"/>
          </a:solidFill>
          <a:ln w="5080">
            <a:solidFill>
              <a:srgbClr val="CCCCCC"/>
            </a:solidFill>
            <a:prstDash val="solid"/>
          </a:ln>
        </p:spPr>
        <p:txBody>
          <a:bodyPr/>
          <a:lstStyle/>
          <a:p>
            <a:endParaRPr lang="es-AR" noProof="0"/>
          </a:p>
        </p:txBody>
      </p:sp>
      <p:sp>
        <p:nvSpPr>
          <p:cNvPr id="113" name="Text 111"/>
          <p:cNvSpPr/>
          <p:nvPr/>
        </p:nvSpPr>
        <p:spPr>
          <a:xfrm>
            <a:off x="6345936" y="3961181"/>
            <a:ext cx="621792"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5</a:t>
            </a:r>
            <a:endParaRPr lang="es-AR" sz="650" noProof="0"/>
          </a:p>
        </p:txBody>
      </p:sp>
      <p:sp>
        <p:nvSpPr>
          <p:cNvPr id="114" name="Shape 112"/>
          <p:cNvSpPr/>
          <p:nvPr/>
        </p:nvSpPr>
        <p:spPr>
          <a:xfrm>
            <a:off x="329184" y="4235501"/>
            <a:ext cx="256032" cy="274320"/>
          </a:xfrm>
          <a:prstGeom prst="rect">
            <a:avLst/>
          </a:prstGeom>
          <a:solidFill>
            <a:srgbClr val="F2F2F2"/>
          </a:solidFill>
          <a:ln w="5080">
            <a:solidFill>
              <a:srgbClr val="CCCCCC"/>
            </a:solidFill>
            <a:prstDash val="solid"/>
          </a:ln>
        </p:spPr>
        <p:txBody>
          <a:bodyPr/>
          <a:lstStyle/>
          <a:p>
            <a:endParaRPr lang="es-AR" noProof="0"/>
          </a:p>
        </p:txBody>
      </p:sp>
      <p:sp>
        <p:nvSpPr>
          <p:cNvPr id="115" name="Text 113"/>
          <p:cNvSpPr/>
          <p:nvPr/>
        </p:nvSpPr>
        <p:spPr>
          <a:xfrm>
            <a:off x="329184" y="4235501"/>
            <a:ext cx="256032" cy="274320"/>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7</a:t>
            </a:r>
            <a:endParaRPr lang="es-AR" sz="650" noProof="0"/>
          </a:p>
        </p:txBody>
      </p:sp>
      <p:sp>
        <p:nvSpPr>
          <p:cNvPr id="116" name="Shape 114"/>
          <p:cNvSpPr/>
          <p:nvPr/>
        </p:nvSpPr>
        <p:spPr>
          <a:xfrm>
            <a:off x="585216" y="4235501"/>
            <a:ext cx="804672" cy="274320"/>
          </a:xfrm>
          <a:prstGeom prst="rect">
            <a:avLst/>
          </a:prstGeom>
          <a:solidFill>
            <a:srgbClr val="FFD966"/>
          </a:solidFill>
          <a:ln w="5080">
            <a:solidFill>
              <a:srgbClr val="CCCCCC"/>
            </a:solidFill>
            <a:prstDash val="solid"/>
          </a:ln>
        </p:spPr>
        <p:txBody>
          <a:bodyPr/>
          <a:lstStyle/>
          <a:p>
            <a:endParaRPr lang="es-AR" noProof="0"/>
          </a:p>
        </p:txBody>
      </p:sp>
      <p:sp>
        <p:nvSpPr>
          <p:cNvPr id="117" name="Text 115"/>
          <p:cNvSpPr/>
          <p:nvPr/>
        </p:nvSpPr>
        <p:spPr>
          <a:xfrm>
            <a:off x="603504" y="4235501"/>
            <a:ext cx="768096"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Línea de detalle</a:t>
            </a:r>
            <a:endParaRPr lang="es-AR" sz="650" noProof="0"/>
          </a:p>
          <a:p>
            <a:pPr marL="0" indent="0">
              <a:buNone/>
            </a:pPr>
            <a:r>
              <a:rPr lang="es-AR" sz="650" noProof="0">
                <a:solidFill>
                  <a:srgbClr val="1A1A1A"/>
                </a:solidFill>
                <a:latin typeface="Montserrat" pitchFamily="34" charset="0"/>
                <a:ea typeface="Montserrat" pitchFamily="34" charset="-122"/>
                <a:cs typeface="Montserrat" pitchFamily="34" charset="-120"/>
              </a:rPr>
              <a:t>del servicio</a:t>
            </a:r>
            <a:endParaRPr lang="es-AR" sz="650" noProof="0"/>
          </a:p>
        </p:txBody>
      </p:sp>
      <p:sp>
        <p:nvSpPr>
          <p:cNvPr id="118" name="Shape 116"/>
          <p:cNvSpPr/>
          <p:nvPr/>
        </p:nvSpPr>
        <p:spPr>
          <a:xfrm>
            <a:off x="1389888" y="423550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19" name="Text 117"/>
          <p:cNvSpPr/>
          <p:nvPr/>
        </p:nvSpPr>
        <p:spPr>
          <a:xfrm>
            <a:off x="1408176" y="4235501"/>
            <a:ext cx="877824"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C003342571</a:t>
            </a:r>
            <a:endParaRPr lang="es-AR" sz="650" noProof="0"/>
          </a:p>
        </p:txBody>
      </p:sp>
      <p:sp>
        <p:nvSpPr>
          <p:cNvPr id="120" name="Shape 118"/>
          <p:cNvSpPr/>
          <p:nvPr/>
        </p:nvSpPr>
        <p:spPr>
          <a:xfrm>
            <a:off x="2304288" y="4235501"/>
            <a:ext cx="932688" cy="274320"/>
          </a:xfrm>
          <a:prstGeom prst="rect">
            <a:avLst/>
          </a:prstGeom>
          <a:solidFill>
            <a:srgbClr val="FFD966"/>
          </a:solidFill>
          <a:ln w="5080">
            <a:solidFill>
              <a:srgbClr val="CCCCCC"/>
            </a:solidFill>
            <a:prstDash val="solid"/>
          </a:ln>
        </p:spPr>
        <p:txBody>
          <a:bodyPr/>
          <a:lstStyle/>
          <a:p>
            <a:endParaRPr lang="es-AR" noProof="0"/>
          </a:p>
        </p:txBody>
      </p:sp>
      <p:sp>
        <p:nvSpPr>
          <p:cNvPr id="121" name="Shape 119"/>
          <p:cNvSpPr/>
          <p:nvPr/>
        </p:nvSpPr>
        <p:spPr>
          <a:xfrm>
            <a:off x="3236976" y="423550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22" name="Shape 120"/>
          <p:cNvSpPr/>
          <p:nvPr/>
        </p:nvSpPr>
        <p:spPr>
          <a:xfrm>
            <a:off x="3986784" y="4235501"/>
            <a:ext cx="676656" cy="274320"/>
          </a:xfrm>
          <a:prstGeom prst="rect">
            <a:avLst/>
          </a:prstGeom>
          <a:solidFill>
            <a:srgbClr val="FFD966"/>
          </a:solidFill>
          <a:ln w="5080">
            <a:solidFill>
              <a:srgbClr val="CCCCCC"/>
            </a:solidFill>
            <a:prstDash val="solid"/>
          </a:ln>
        </p:spPr>
        <p:txBody>
          <a:bodyPr/>
          <a:lstStyle/>
          <a:p>
            <a:endParaRPr lang="es-AR" noProof="0"/>
          </a:p>
        </p:txBody>
      </p:sp>
      <p:sp>
        <p:nvSpPr>
          <p:cNvPr id="123" name="Shape 121"/>
          <p:cNvSpPr/>
          <p:nvPr/>
        </p:nvSpPr>
        <p:spPr>
          <a:xfrm>
            <a:off x="4663440" y="423550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24" name="Text 122"/>
          <p:cNvSpPr/>
          <p:nvPr/>
        </p:nvSpPr>
        <p:spPr>
          <a:xfrm>
            <a:off x="4681728" y="4235501"/>
            <a:ext cx="713232" cy="274320"/>
          </a:xfrm>
          <a:prstGeom prst="rect">
            <a:avLst/>
          </a:prstGeom>
          <a:noFill/>
          <a:ln/>
        </p:spPr>
        <p:txBody>
          <a:bodyPr wrap="square" rtlCol="0" anchor="ctr"/>
          <a:lstStyle/>
          <a:p>
            <a:r>
              <a:rPr lang="es-AR" sz="650" dirty="0" err="1">
                <a:solidFill>
                  <a:srgbClr val="1A1A1A"/>
                </a:solidFill>
                <a:latin typeface="Montserrat" pitchFamily="34" charset="0"/>
                <a:ea typeface="Montserrat" pitchFamily="34" charset="-122"/>
                <a:cs typeface="Montserrat" pitchFamily="34" charset="-120"/>
              </a:rPr>
              <a:t>Asesoria</a:t>
            </a:r>
            <a:r>
              <a:rPr lang="es-AR" sz="650" dirty="0">
                <a:solidFill>
                  <a:srgbClr val="1A1A1A"/>
                </a:solidFill>
                <a:latin typeface="Montserrat" pitchFamily="34" charset="0"/>
                <a:ea typeface="Montserrat" pitchFamily="34" charset="-122"/>
                <a:cs typeface="Montserrat" pitchFamily="34" charset="-120"/>
              </a:rPr>
              <a:t> 4</a:t>
            </a:r>
            <a:endParaRPr lang="es-AR" sz="650" dirty="0"/>
          </a:p>
        </p:txBody>
      </p:sp>
      <p:sp>
        <p:nvSpPr>
          <p:cNvPr id="125" name="Shape 123"/>
          <p:cNvSpPr/>
          <p:nvPr/>
        </p:nvSpPr>
        <p:spPr>
          <a:xfrm>
            <a:off x="5413248" y="423550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26" name="Text 124"/>
          <p:cNvSpPr/>
          <p:nvPr/>
        </p:nvSpPr>
        <p:spPr>
          <a:xfrm>
            <a:off x="5431536" y="4235501"/>
            <a:ext cx="877824" cy="274320"/>
          </a:xfrm>
          <a:prstGeom prst="rect">
            <a:avLst/>
          </a:prstGeom>
          <a:noFill/>
          <a:ln/>
        </p:spPr>
        <p:txBody>
          <a:bodyPr wrap="square" rtlCol="0" anchor="ctr"/>
          <a:lstStyle/>
          <a:p>
            <a:pPr marL="0" indent="0">
              <a:buNone/>
            </a:pPr>
            <a:r>
              <a:rPr lang="es-AR" sz="650" noProof="0" dirty="0" err="1">
                <a:solidFill>
                  <a:srgbClr val="1A1A1A"/>
                </a:solidFill>
                <a:latin typeface="Montserrat" pitchFamily="34" charset="0"/>
                <a:ea typeface="Montserrat" pitchFamily="34" charset="-122"/>
                <a:cs typeface="Montserrat" pitchFamily="34" charset="-120"/>
              </a:rPr>
              <a:t>Asesoria</a:t>
            </a:r>
            <a:r>
              <a:rPr lang="es-AR" sz="650" noProof="0" dirty="0">
                <a:solidFill>
                  <a:srgbClr val="1A1A1A"/>
                </a:solidFill>
                <a:latin typeface="Montserrat" pitchFamily="34" charset="0"/>
                <a:ea typeface="Montserrat" pitchFamily="34" charset="-122"/>
                <a:cs typeface="Montserrat" pitchFamily="34" charset="-120"/>
              </a:rPr>
              <a:t> 4</a:t>
            </a:r>
            <a:endParaRPr lang="es-AR" sz="650" noProof="0" dirty="0"/>
          </a:p>
        </p:txBody>
      </p:sp>
      <p:sp>
        <p:nvSpPr>
          <p:cNvPr id="127" name="Shape 125"/>
          <p:cNvSpPr/>
          <p:nvPr/>
        </p:nvSpPr>
        <p:spPr>
          <a:xfrm>
            <a:off x="6327648" y="4235501"/>
            <a:ext cx="658368" cy="274320"/>
          </a:xfrm>
          <a:prstGeom prst="rect">
            <a:avLst/>
          </a:prstGeom>
          <a:solidFill>
            <a:srgbClr val="FFD966"/>
          </a:solidFill>
          <a:ln w="5080">
            <a:solidFill>
              <a:srgbClr val="CCCCCC"/>
            </a:solidFill>
            <a:prstDash val="solid"/>
          </a:ln>
        </p:spPr>
        <p:txBody>
          <a:bodyPr/>
          <a:lstStyle/>
          <a:p>
            <a:endParaRPr lang="es-AR" noProof="0"/>
          </a:p>
        </p:txBody>
      </p:sp>
      <p:sp>
        <p:nvSpPr>
          <p:cNvPr id="128" name="Text 126"/>
          <p:cNvSpPr/>
          <p:nvPr/>
        </p:nvSpPr>
        <p:spPr>
          <a:xfrm>
            <a:off x="6345936" y="4235501"/>
            <a:ext cx="621792"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5</a:t>
            </a:r>
            <a:endParaRPr lang="es-AR" sz="650" noProof="0"/>
          </a:p>
        </p:txBody>
      </p:sp>
      <p:sp>
        <p:nvSpPr>
          <p:cNvPr id="129" name="Shape 127"/>
          <p:cNvSpPr/>
          <p:nvPr/>
        </p:nvSpPr>
        <p:spPr>
          <a:xfrm>
            <a:off x="329184" y="4509821"/>
            <a:ext cx="256032" cy="274320"/>
          </a:xfrm>
          <a:prstGeom prst="rect">
            <a:avLst/>
          </a:prstGeom>
          <a:solidFill>
            <a:srgbClr val="F2F2F2"/>
          </a:solidFill>
          <a:ln w="5080">
            <a:solidFill>
              <a:srgbClr val="CCCCCC"/>
            </a:solidFill>
            <a:prstDash val="solid"/>
          </a:ln>
        </p:spPr>
        <p:txBody>
          <a:bodyPr/>
          <a:lstStyle/>
          <a:p>
            <a:endParaRPr lang="es-AR" noProof="0"/>
          </a:p>
        </p:txBody>
      </p:sp>
      <p:sp>
        <p:nvSpPr>
          <p:cNvPr id="130" name="Text 128"/>
          <p:cNvSpPr/>
          <p:nvPr/>
        </p:nvSpPr>
        <p:spPr>
          <a:xfrm>
            <a:off x="329184" y="4509821"/>
            <a:ext cx="256032" cy="274320"/>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8</a:t>
            </a:r>
            <a:endParaRPr lang="es-AR" sz="650" noProof="0"/>
          </a:p>
        </p:txBody>
      </p:sp>
      <p:sp>
        <p:nvSpPr>
          <p:cNvPr id="131" name="Shape 129"/>
          <p:cNvSpPr/>
          <p:nvPr/>
        </p:nvSpPr>
        <p:spPr>
          <a:xfrm>
            <a:off x="585216" y="4509821"/>
            <a:ext cx="804672" cy="274320"/>
          </a:xfrm>
          <a:prstGeom prst="rect">
            <a:avLst/>
          </a:prstGeom>
          <a:solidFill>
            <a:srgbClr val="FFD966"/>
          </a:solidFill>
          <a:ln w="5080">
            <a:solidFill>
              <a:srgbClr val="CCCCCC"/>
            </a:solidFill>
            <a:prstDash val="solid"/>
          </a:ln>
        </p:spPr>
        <p:txBody>
          <a:bodyPr/>
          <a:lstStyle/>
          <a:p>
            <a:endParaRPr lang="es-AR" noProof="0"/>
          </a:p>
        </p:txBody>
      </p:sp>
      <p:sp>
        <p:nvSpPr>
          <p:cNvPr id="132" name="Text 130"/>
          <p:cNvSpPr/>
          <p:nvPr/>
        </p:nvSpPr>
        <p:spPr>
          <a:xfrm>
            <a:off x="603504" y="4509821"/>
            <a:ext cx="768096"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Línea de detalle</a:t>
            </a:r>
            <a:endParaRPr lang="es-AR" sz="650" noProof="0"/>
          </a:p>
          <a:p>
            <a:pPr marL="0" indent="0">
              <a:buNone/>
            </a:pPr>
            <a:r>
              <a:rPr lang="es-AR" sz="650" noProof="0">
                <a:solidFill>
                  <a:srgbClr val="1A1A1A"/>
                </a:solidFill>
                <a:latin typeface="Montserrat" pitchFamily="34" charset="0"/>
                <a:ea typeface="Montserrat" pitchFamily="34" charset="-122"/>
                <a:cs typeface="Montserrat" pitchFamily="34" charset="-120"/>
              </a:rPr>
              <a:t>del servicio</a:t>
            </a:r>
            <a:endParaRPr lang="es-AR" sz="650" noProof="0"/>
          </a:p>
        </p:txBody>
      </p:sp>
      <p:sp>
        <p:nvSpPr>
          <p:cNvPr id="133" name="Shape 131"/>
          <p:cNvSpPr/>
          <p:nvPr/>
        </p:nvSpPr>
        <p:spPr>
          <a:xfrm>
            <a:off x="1389888" y="450982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34" name="Text 132"/>
          <p:cNvSpPr/>
          <p:nvPr/>
        </p:nvSpPr>
        <p:spPr>
          <a:xfrm>
            <a:off x="1408176" y="4509821"/>
            <a:ext cx="877824"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C003342571</a:t>
            </a:r>
            <a:endParaRPr lang="es-AR" sz="650" noProof="0"/>
          </a:p>
        </p:txBody>
      </p:sp>
      <p:sp>
        <p:nvSpPr>
          <p:cNvPr id="135" name="Shape 133"/>
          <p:cNvSpPr/>
          <p:nvPr/>
        </p:nvSpPr>
        <p:spPr>
          <a:xfrm>
            <a:off x="2304288" y="4509821"/>
            <a:ext cx="932688" cy="274320"/>
          </a:xfrm>
          <a:prstGeom prst="rect">
            <a:avLst/>
          </a:prstGeom>
          <a:solidFill>
            <a:srgbClr val="FFD966"/>
          </a:solidFill>
          <a:ln w="5080">
            <a:solidFill>
              <a:srgbClr val="CCCCCC"/>
            </a:solidFill>
            <a:prstDash val="solid"/>
          </a:ln>
        </p:spPr>
        <p:txBody>
          <a:bodyPr/>
          <a:lstStyle/>
          <a:p>
            <a:endParaRPr lang="es-AR" noProof="0"/>
          </a:p>
        </p:txBody>
      </p:sp>
      <p:sp>
        <p:nvSpPr>
          <p:cNvPr id="136" name="Shape 134"/>
          <p:cNvSpPr/>
          <p:nvPr/>
        </p:nvSpPr>
        <p:spPr>
          <a:xfrm>
            <a:off x="3236976" y="450982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37" name="Shape 135"/>
          <p:cNvSpPr/>
          <p:nvPr/>
        </p:nvSpPr>
        <p:spPr>
          <a:xfrm>
            <a:off x="3986784" y="4509821"/>
            <a:ext cx="676656" cy="274320"/>
          </a:xfrm>
          <a:prstGeom prst="rect">
            <a:avLst/>
          </a:prstGeom>
          <a:solidFill>
            <a:srgbClr val="FFD966"/>
          </a:solidFill>
          <a:ln w="5080">
            <a:solidFill>
              <a:srgbClr val="CCCCCC"/>
            </a:solidFill>
            <a:prstDash val="solid"/>
          </a:ln>
        </p:spPr>
        <p:txBody>
          <a:bodyPr/>
          <a:lstStyle/>
          <a:p>
            <a:endParaRPr lang="es-AR" noProof="0"/>
          </a:p>
        </p:txBody>
      </p:sp>
      <p:sp>
        <p:nvSpPr>
          <p:cNvPr id="138" name="Shape 136"/>
          <p:cNvSpPr/>
          <p:nvPr/>
        </p:nvSpPr>
        <p:spPr>
          <a:xfrm>
            <a:off x="4663440" y="450982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39" name="Text 137"/>
          <p:cNvSpPr/>
          <p:nvPr/>
        </p:nvSpPr>
        <p:spPr>
          <a:xfrm>
            <a:off x="4681728" y="4509821"/>
            <a:ext cx="713232" cy="274320"/>
          </a:xfrm>
          <a:prstGeom prst="rect">
            <a:avLst/>
          </a:prstGeom>
          <a:noFill/>
          <a:ln/>
        </p:spPr>
        <p:txBody>
          <a:bodyPr wrap="square" rtlCol="0" anchor="ctr"/>
          <a:lstStyle/>
          <a:p>
            <a:r>
              <a:rPr lang="es-AR" sz="650" dirty="0" err="1">
                <a:solidFill>
                  <a:srgbClr val="1A1A1A"/>
                </a:solidFill>
                <a:latin typeface="Montserrat" pitchFamily="34" charset="0"/>
                <a:ea typeface="Montserrat" pitchFamily="34" charset="-122"/>
                <a:cs typeface="Montserrat" pitchFamily="34" charset="-120"/>
              </a:rPr>
              <a:t>Asesoria</a:t>
            </a:r>
            <a:r>
              <a:rPr lang="es-AR" sz="650" dirty="0">
                <a:solidFill>
                  <a:srgbClr val="1A1A1A"/>
                </a:solidFill>
                <a:latin typeface="Montserrat" pitchFamily="34" charset="0"/>
                <a:ea typeface="Montserrat" pitchFamily="34" charset="-122"/>
                <a:cs typeface="Montserrat" pitchFamily="34" charset="-120"/>
              </a:rPr>
              <a:t> 5</a:t>
            </a:r>
            <a:endParaRPr lang="es-AR" sz="650" dirty="0"/>
          </a:p>
        </p:txBody>
      </p:sp>
      <p:sp>
        <p:nvSpPr>
          <p:cNvPr id="140" name="Shape 138"/>
          <p:cNvSpPr/>
          <p:nvPr/>
        </p:nvSpPr>
        <p:spPr>
          <a:xfrm>
            <a:off x="5413248" y="450982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41" name="Text 139"/>
          <p:cNvSpPr/>
          <p:nvPr/>
        </p:nvSpPr>
        <p:spPr>
          <a:xfrm>
            <a:off x="5431536" y="4509821"/>
            <a:ext cx="877824" cy="274320"/>
          </a:xfrm>
          <a:prstGeom prst="rect">
            <a:avLst/>
          </a:prstGeom>
          <a:noFill/>
          <a:ln/>
        </p:spPr>
        <p:txBody>
          <a:bodyPr wrap="square" rtlCol="0" anchor="ctr"/>
          <a:lstStyle/>
          <a:p>
            <a:pPr marL="0" indent="0">
              <a:buNone/>
            </a:pPr>
            <a:r>
              <a:rPr lang="es-AR" sz="650" noProof="0" dirty="0" err="1">
                <a:solidFill>
                  <a:srgbClr val="1A1A1A"/>
                </a:solidFill>
                <a:latin typeface="Montserrat" pitchFamily="34" charset="0"/>
                <a:ea typeface="Montserrat" pitchFamily="34" charset="-122"/>
                <a:cs typeface="Montserrat" pitchFamily="34" charset="-120"/>
              </a:rPr>
              <a:t>Asesoria</a:t>
            </a:r>
            <a:r>
              <a:rPr lang="es-AR" sz="650" noProof="0" dirty="0">
                <a:solidFill>
                  <a:srgbClr val="1A1A1A"/>
                </a:solidFill>
                <a:latin typeface="Montserrat" pitchFamily="34" charset="0"/>
                <a:ea typeface="Montserrat" pitchFamily="34" charset="-122"/>
                <a:cs typeface="Montserrat" pitchFamily="34" charset="-120"/>
              </a:rPr>
              <a:t> 5</a:t>
            </a:r>
            <a:endParaRPr lang="es-AR" sz="650" noProof="0" dirty="0"/>
          </a:p>
        </p:txBody>
      </p:sp>
      <p:sp>
        <p:nvSpPr>
          <p:cNvPr id="142" name="Shape 140"/>
          <p:cNvSpPr/>
          <p:nvPr/>
        </p:nvSpPr>
        <p:spPr>
          <a:xfrm>
            <a:off x="6327648" y="4509821"/>
            <a:ext cx="658368" cy="274320"/>
          </a:xfrm>
          <a:prstGeom prst="rect">
            <a:avLst/>
          </a:prstGeom>
          <a:solidFill>
            <a:srgbClr val="FFD966"/>
          </a:solidFill>
          <a:ln w="5080">
            <a:solidFill>
              <a:srgbClr val="CCCCCC"/>
            </a:solidFill>
            <a:prstDash val="solid"/>
          </a:ln>
        </p:spPr>
        <p:txBody>
          <a:bodyPr/>
          <a:lstStyle/>
          <a:p>
            <a:endParaRPr lang="es-AR" noProof="0"/>
          </a:p>
        </p:txBody>
      </p:sp>
      <p:sp>
        <p:nvSpPr>
          <p:cNvPr id="143" name="Text 141"/>
          <p:cNvSpPr/>
          <p:nvPr/>
        </p:nvSpPr>
        <p:spPr>
          <a:xfrm>
            <a:off x="6345936" y="4509821"/>
            <a:ext cx="621792"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5</a:t>
            </a:r>
            <a:endParaRPr lang="es-AR" sz="650" noProof="0"/>
          </a:p>
        </p:txBody>
      </p:sp>
      <p:sp>
        <p:nvSpPr>
          <p:cNvPr id="144" name="Shape 142"/>
          <p:cNvSpPr/>
          <p:nvPr/>
        </p:nvSpPr>
        <p:spPr>
          <a:xfrm>
            <a:off x="329184" y="4784141"/>
            <a:ext cx="256032" cy="274320"/>
          </a:xfrm>
          <a:prstGeom prst="rect">
            <a:avLst/>
          </a:prstGeom>
          <a:solidFill>
            <a:srgbClr val="F2F2F2"/>
          </a:solidFill>
          <a:ln w="5080">
            <a:solidFill>
              <a:srgbClr val="CCCCCC"/>
            </a:solidFill>
            <a:prstDash val="solid"/>
          </a:ln>
        </p:spPr>
        <p:txBody>
          <a:bodyPr/>
          <a:lstStyle/>
          <a:p>
            <a:endParaRPr lang="es-AR" noProof="0"/>
          </a:p>
        </p:txBody>
      </p:sp>
      <p:sp>
        <p:nvSpPr>
          <p:cNvPr id="145" name="Text 143"/>
          <p:cNvSpPr/>
          <p:nvPr/>
        </p:nvSpPr>
        <p:spPr>
          <a:xfrm>
            <a:off x="329184" y="4784141"/>
            <a:ext cx="256032" cy="274320"/>
          </a:xfrm>
          <a:prstGeom prst="rect">
            <a:avLst/>
          </a:prstGeom>
          <a:noFill/>
          <a:ln/>
        </p:spPr>
        <p:txBody>
          <a:bodyPr wrap="square" rtlCol="0" anchor="ctr"/>
          <a:lstStyle/>
          <a:p>
            <a:pPr marL="0" indent="0" algn="ctr">
              <a:buNone/>
            </a:pPr>
            <a:r>
              <a:rPr lang="es-AR" sz="650" noProof="0">
                <a:solidFill>
                  <a:srgbClr val="666666"/>
                </a:solidFill>
                <a:latin typeface="Montserrat" pitchFamily="34" charset="0"/>
                <a:ea typeface="Montserrat" pitchFamily="34" charset="-122"/>
                <a:cs typeface="Montserrat" pitchFamily="34" charset="-120"/>
              </a:rPr>
              <a:t>9</a:t>
            </a:r>
            <a:endParaRPr lang="es-AR" sz="650" noProof="0"/>
          </a:p>
        </p:txBody>
      </p:sp>
      <p:sp>
        <p:nvSpPr>
          <p:cNvPr id="146" name="Shape 144"/>
          <p:cNvSpPr/>
          <p:nvPr/>
        </p:nvSpPr>
        <p:spPr>
          <a:xfrm>
            <a:off x="585216" y="4784141"/>
            <a:ext cx="804672" cy="274320"/>
          </a:xfrm>
          <a:prstGeom prst="rect">
            <a:avLst/>
          </a:prstGeom>
          <a:solidFill>
            <a:srgbClr val="FFD966"/>
          </a:solidFill>
          <a:ln w="5080">
            <a:solidFill>
              <a:srgbClr val="CCCCCC"/>
            </a:solidFill>
            <a:prstDash val="solid"/>
          </a:ln>
        </p:spPr>
        <p:txBody>
          <a:bodyPr/>
          <a:lstStyle/>
          <a:p>
            <a:endParaRPr lang="es-AR" noProof="0"/>
          </a:p>
        </p:txBody>
      </p:sp>
      <p:sp>
        <p:nvSpPr>
          <p:cNvPr id="147" name="Text 145"/>
          <p:cNvSpPr/>
          <p:nvPr/>
        </p:nvSpPr>
        <p:spPr>
          <a:xfrm>
            <a:off x="603504" y="4784141"/>
            <a:ext cx="768096"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Línea de detalle</a:t>
            </a:r>
            <a:endParaRPr lang="es-AR" sz="650" noProof="0"/>
          </a:p>
          <a:p>
            <a:pPr marL="0" indent="0">
              <a:buNone/>
            </a:pPr>
            <a:r>
              <a:rPr lang="es-AR" sz="650" noProof="0">
                <a:solidFill>
                  <a:srgbClr val="1A1A1A"/>
                </a:solidFill>
                <a:latin typeface="Montserrat" pitchFamily="34" charset="0"/>
                <a:ea typeface="Montserrat" pitchFamily="34" charset="-122"/>
                <a:cs typeface="Montserrat" pitchFamily="34" charset="-120"/>
              </a:rPr>
              <a:t>del servicio</a:t>
            </a:r>
            <a:endParaRPr lang="es-AR" sz="650" noProof="0"/>
          </a:p>
        </p:txBody>
      </p:sp>
      <p:sp>
        <p:nvSpPr>
          <p:cNvPr id="148" name="Shape 146"/>
          <p:cNvSpPr/>
          <p:nvPr/>
        </p:nvSpPr>
        <p:spPr>
          <a:xfrm>
            <a:off x="1389888" y="478414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49" name="Text 147"/>
          <p:cNvSpPr/>
          <p:nvPr/>
        </p:nvSpPr>
        <p:spPr>
          <a:xfrm>
            <a:off x="1408176" y="4784141"/>
            <a:ext cx="877824"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C003342571</a:t>
            </a:r>
            <a:endParaRPr lang="es-AR" sz="650" noProof="0"/>
          </a:p>
        </p:txBody>
      </p:sp>
      <p:sp>
        <p:nvSpPr>
          <p:cNvPr id="150" name="Shape 148"/>
          <p:cNvSpPr/>
          <p:nvPr/>
        </p:nvSpPr>
        <p:spPr>
          <a:xfrm>
            <a:off x="2304288" y="4784141"/>
            <a:ext cx="932688" cy="274320"/>
          </a:xfrm>
          <a:prstGeom prst="rect">
            <a:avLst/>
          </a:prstGeom>
          <a:solidFill>
            <a:srgbClr val="FFD966"/>
          </a:solidFill>
          <a:ln w="5080">
            <a:solidFill>
              <a:srgbClr val="CCCCCC"/>
            </a:solidFill>
            <a:prstDash val="solid"/>
          </a:ln>
        </p:spPr>
        <p:txBody>
          <a:bodyPr/>
          <a:lstStyle/>
          <a:p>
            <a:endParaRPr lang="es-AR" noProof="0"/>
          </a:p>
        </p:txBody>
      </p:sp>
      <p:sp>
        <p:nvSpPr>
          <p:cNvPr id="151" name="Shape 149"/>
          <p:cNvSpPr/>
          <p:nvPr/>
        </p:nvSpPr>
        <p:spPr>
          <a:xfrm>
            <a:off x="3236976" y="478414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52" name="Shape 150"/>
          <p:cNvSpPr/>
          <p:nvPr/>
        </p:nvSpPr>
        <p:spPr>
          <a:xfrm>
            <a:off x="3986784" y="4784141"/>
            <a:ext cx="676656" cy="274320"/>
          </a:xfrm>
          <a:prstGeom prst="rect">
            <a:avLst/>
          </a:prstGeom>
          <a:solidFill>
            <a:srgbClr val="FFD966"/>
          </a:solidFill>
          <a:ln w="5080">
            <a:solidFill>
              <a:srgbClr val="CCCCCC"/>
            </a:solidFill>
            <a:prstDash val="solid"/>
          </a:ln>
        </p:spPr>
        <p:txBody>
          <a:bodyPr/>
          <a:lstStyle/>
          <a:p>
            <a:endParaRPr lang="es-AR" noProof="0"/>
          </a:p>
        </p:txBody>
      </p:sp>
      <p:sp>
        <p:nvSpPr>
          <p:cNvPr id="153" name="Shape 151"/>
          <p:cNvSpPr/>
          <p:nvPr/>
        </p:nvSpPr>
        <p:spPr>
          <a:xfrm>
            <a:off x="4663440" y="4784141"/>
            <a:ext cx="749808" cy="274320"/>
          </a:xfrm>
          <a:prstGeom prst="rect">
            <a:avLst/>
          </a:prstGeom>
          <a:solidFill>
            <a:srgbClr val="FFD966"/>
          </a:solidFill>
          <a:ln w="5080">
            <a:solidFill>
              <a:srgbClr val="CCCCCC"/>
            </a:solidFill>
            <a:prstDash val="solid"/>
          </a:ln>
        </p:spPr>
        <p:txBody>
          <a:bodyPr/>
          <a:lstStyle/>
          <a:p>
            <a:endParaRPr lang="es-AR" noProof="0"/>
          </a:p>
        </p:txBody>
      </p:sp>
      <p:sp>
        <p:nvSpPr>
          <p:cNvPr id="154" name="Text 152"/>
          <p:cNvSpPr/>
          <p:nvPr/>
        </p:nvSpPr>
        <p:spPr>
          <a:xfrm>
            <a:off x="4681728" y="4784141"/>
            <a:ext cx="713232" cy="274320"/>
          </a:xfrm>
          <a:prstGeom prst="rect">
            <a:avLst/>
          </a:prstGeom>
          <a:noFill/>
          <a:ln/>
        </p:spPr>
        <p:txBody>
          <a:bodyPr wrap="square" rtlCol="0" anchor="ctr"/>
          <a:lstStyle/>
          <a:p>
            <a:r>
              <a:rPr lang="es-AR" sz="650" dirty="0" err="1">
                <a:solidFill>
                  <a:srgbClr val="1A1A1A"/>
                </a:solidFill>
                <a:latin typeface="Montserrat" pitchFamily="34" charset="0"/>
                <a:ea typeface="Montserrat" pitchFamily="34" charset="-122"/>
                <a:cs typeface="Montserrat" pitchFamily="34" charset="-120"/>
              </a:rPr>
              <a:t>Asesoria</a:t>
            </a:r>
            <a:r>
              <a:rPr lang="es-AR" sz="650" dirty="0">
                <a:solidFill>
                  <a:srgbClr val="1A1A1A"/>
                </a:solidFill>
                <a:latin typeface="Montserrat" pitchFamily="34" charset="0"/>
                <a:ea typeface="Montserrat" pitchFamily="34" charset="-122"/>
                <a:cs typeface="Montserrat" pitchFamily="34" charset="-120"/>
              </a:rPr>
              <a:t> 6</a:t>
            </a:r>
            <a:endParaRPr lang="es-AR" sz="650" dirty="0"/>
          </a:p>
        </p:txBody>
      </p:sp>
      <p:sp>
        <p:nvSpPr>
          <p:cNvPr id="155" name="Shape 153"/>
          <p:cNvSpPr/>
          <p:nvPr/>
        </p:nvSpPr>
        <p:spPr>
          <a:xfrm>
            <a:off x="5413248" y="4784141"/>
            <a:ext cx="914400" cy="274320"/>
          </a:xfrm>
          <a:prstGeom prst="rect">
            <a:avLst/>
          </a:prstGeom>
          <a:solidFill>
            <a:srgbClr val="FFD966"/>
          </a:solidFill>
          <a:ln w="5080">
            <a:solidFill>
              <a:srgbClr val="CCCCCC"/>
            </a:solidFill>
            <a:prstDash val="solid"/>
          </a:ln>
        </p:spPr>
        <p:txBody>
          <a:bodyPr/>
          <a:lstStyle/>
          <a:p>
            <a:endParaRPr lang="es-AR" noProof="0"/>
          </a:p>
        </p:txBody>
      </p:sp>
      <p:sp>
        <p:nvSpPr>
          <p:cNvPr id="156" name="Text 154"/>
          <p:cNvSpPr/>
          <p:nvPr/>
        </p:nvSpPr>
        <p:spPr>
          <a:xfrm>
            <a:off x="5431536" y="4784141"/>
            <a:ext cx="877824" cy="274320"/>
          </a:xfrm>
          <a:prstGeom prst="rect">
            <a:avLst/>
          </a:prstGeom>
          <a:noFill/>
          <a:ln/>
        </p:spPr>
        <p:txBody>
          <a:bodyPr wrap="square" rtlCol="0" anchor="ctr"/>
          <a:lstStyle/>
          <a:p>
            <a:pPr marL="0" indent="0">
              <a:buNone/>
            </a:pPr>
            <a:r>
              <a:rPr lang="es-AR" sz="650" noProof="0" dirty="0" err="1">
                <a:solidFill>
                  <a:srgbClr val="1A1A1A"/>
                </a:solidFill>
                <a:latin typeface="Montserrat" pitchFamily="34" charset="0"/>
                <a:ea typeface="Montserrat" pitchFamily="34" charset="-122"/>
                <a:cs typeface="Montserrat" pitchFamily="34" charset="-120"/>
              </a:rPr>
              <a:t>Asesoria</a:t>
            </a:r>
            <a:r>
              <a:rPr lang="es-AR" sz="650" noProof="0" dirty="0">
                <a:solidFill>
                  <a:srgbClr val="1A1A1A"/>
                </a:solidFill>
                <a:latin typeface="Montserrat" pitchFamily="34" charset="0"/>
                <a:ea typeface="Montserrat" pitchFamily="34" charset="-122"/>
                <a:cs typeface="Montserrat" pitchFamily="34" charset="-120"/>
              </a:rPr>
              <a:t> 6</a:t>
            </a:r>
            <a:endParaRPr lang="es-AR" sz="650" noProof="0" dirty="0"/>
          </a:p>
        </p:txBody>
      </p:sp>
      <p:sp>
        <p:nvSpPr>
          <p:cNvPr id="157" name="Shape 155"/>
          <p:cNvSpPr/>
          <p:nvPr/>
        </p:nvSpPr>
        <p:spPr>
          <a:xfrm>
            <a:off x="6327648" y="4784141"/>
            <a:ext cx="658368" cy="274320"/>
          </a:xfrm>
          <a:prstGeom prst="rect">
            <a:avLst/>
          </a:prstGeom>
          <a:solidFill>
            <a:srgbClr val="FFD966"/>
          </a:solidFill>
          <a:ln w="5080">
            <a:solidFill>
              <a:srgbClr val="CCCCCC"/>
            </a:solidFill>
            <a:prstDash val="solid"/>
          </a:ln>
        </p:spPr>
        <p:txBody>
          <a:bodyPr/>
          <a:lstStyle/>
          <a:p>
            <a:endParaRPr lang="es-AR" noProof="0"/>
          </a:p>
        </p:txBody>
      </p:sp>
      <p:sp>
        <p:nvSpPr>
          <p:cNvPr id="158" name="Text 156"/>
          <p:cNvSpPr/>
          <p:nvPr/>
        </p:nvSpPr>
        <p:spPr>
          <a:xfrm>
            <a:off x="6345936" y="4784141"/>
            <a:ext cx="621792" cy="274320"/>
          </a:xfrm>
          <a:prstGeom prst="rect">
            <a:avLst/>
          </a:prstGeom>
          <a:noFill/>
          <a:ln/>
        </p:spPr>
        <p:txBody>
          <a:bodyPr wrap="square" rtlCol="0" anchor="ctr"/>
          <a:lstStyle/>
          <a:p>
            <a:pPr marL="0" indent="0">
              <a:buNone/>
            </a:pPr>
            <a:r>
              <a:rPr lang="es-AR" sz="650" noProof="0">
                <a:solidFill>
                  <a:srgbClr val="1A1A1A"/>
                </a:solidFill>
                <a:latin typeface="Montserrat" pitchFamily="34" charset="0"/>
                <a:ea typeface="Montserrat" pitchFamily="34" charset="-122"/>
                <a:cs typeface="Montserrat" pitchFamily="34" charset="-120"/>
              </a:rPr>
              <a:t>5</a:t>
            </a:r>
            <a:endParaRPr lang="es-AR" sz="650" noProof="0"/>
          </a:p>
        </p:txBody>
      </p:sp>
      <p:sp>
        <p:nvSpPr>
          <p:cNvPr id="159" name="Shape 157"/>
          <p:cNvSpPr/>
          <p:nvPr/>
        </p:nvSpPr>
        <p:spPr>
          <a:xfrm>
            <a:off x="329184" y="5131613"/>
            <a:ext cx="182880" cy="128016"/>
          </a:xfrm>
          <a:prstGeom prst="rect">
            <a:avLst/>
          </a:prstGeom>
          <a:solidFill>
            <a:srgbClr val="FFF2CC"/>
          </a:solidFill>
          <a:ln w="6350">
            <a:solidFill>
              <a:srgbClr val="CCCCCC"/>
            </a:solidFill>
            <a:prstDash val="solid"/>
          </a:ln>
        </p:spPr>
        <p:txBody>
          <a:bodyPr/>
          <a:lstStyle/>
          <a:p>
            <a:endParaRPr lang="es-AR" noProof="0"/>
          </a:p>
        </p:txBody>
      </p:sp>
      <p:sp>
        <p:nvSpPr>
          <p:cNvPr id="160" name="Text 158"/>
          <p:cNvSpPr/>
          <p:nvPr/>
        </p:nvSpPr>
        <p:spPr>
          <a:xfrm>
            <a:off x="548640" y="5113325"/>
            <a:ext cx="1828800" cy="164592"/>
          </a:xfrm>
          <a:prstGeom prst="rect">
            <a:avLst/>
          </a:prstGeom>
          <a:noFill/>
          <a:ln/>
        </p:spPr>
        <p:txBody>
          <a:bodyPr wrap="square" rtlCol="0" anchor="ctr"/>
          <a:lstStyle/>
          <a:p>
            <a:pPr marL="0" indent="0">
              <a:buNone/>
            </a:pPr>
            <a:r>
              <a:rPr lang="es-AR" sz="700" noProof="0">
                <a:solidFill>
                  <a:srgbClr val="666666"/>
                </a:solidFill>
                <a:latin typeface="Montserrat" pitchFamily="34" charset="0"/>
                <a:ea typeface="Montserrat" pitchFamily="34" charset="-122"/>
                <a:cs typeface="Montserrat" pitchFamily="34" charset="-120"/>
              </a:rPr>
              <a:t>Encabezados (no modificar)</a:t>
            </a:r>
            <a:endParaRPr lang="es-AR" sz="700" noProof="0"/>
          </a:p>
        </p:txBody>
      </p:sp>
      <p:sp>
        <p:nvSpPr>
          <p:cNvPr id="161" name="Shape 159"/>
          <p:cNvSpPr/>
          <p:nvPr/>
        </p:nvSpPr>
        <p:spPr>
          <a:xfrm>
            <a:off x="2523744" y="5131613"/>
            <a:ext cx="182880" cy="128016"/>
          </a:xfrm>
          <a:prstGeom prst="rect">
            <a:avLst/>
          </a:prstGeom>
          <a:solidFill>
            <a:srgbClr val="FFD966"/>
          </a:solidFill>
          <a:ln w="6350">
            <a:solidFill>
              <a:srgbClr val="CCCCCC"/>
            </a:solidFill>
            <a:prstDash val="solid"/>
          </a:ln>
        </p:spPr>
        <p:txBody>
          <a:bodyPr/>
          <a:lstStyle/>
          <a:p>
            <a:endParaRPr lang="es-AR" noProof="0"/>
          </a:p>
        </p:txBody>
      </p:sp>
      <p:sp>
        <p:nvSpPr>
          <p:cNvPr id="162" name="Text 160"/>
          <p:cNvSpPr/>
          <p:nvPr/>
        </p:nvSpPr>
        <p:spPr>
          <a:xfrm>
            <a:off x="2743200" y="5113325"/>
            <a:ext cx="2743200" cy="164592"/>
          </a:xfrm>
          <a:prstGeom prst="rect">
            <a:avLst/>
          </a:prstGeom>
          <a:noFill/>
          <a:ln/>
        </p:spPr>
        <p:txBody>
          <a:bodyPr wrap="square" rtlCol="0" anchor="ctr"/>
          <a:lstStyle/>
          <a:p>
            <a:pPr marL="0" indent="0">
              <a:buNone/>
            </a:pPr>
            <a:r>
              <a:rPr lang="es-AR" sz="700" noProof="0">
                <a:solidFill>
                  <a:srgbClr val="666666"/>
                </a:solidFill>
                <a:latin typeface="Montserrat" pitchFamily="34" charset="0"/>
                <a:ea typeface="Montserrat" pitchFamily="34" charset="-122"/>
                <a:cs typeface="Montserrat" pitchFamily="34" charset="-120"/>
              </a:rPr>
              <a:t>Ejemplo de información (completar/ajustar)</a:t>
            </a:r>
            <a:endParaRPr lang="es-AR" sz="700" noProof="0"/>
          </a:p>
        </p:txBody>
      </p:sp>
      <p:sp>
        <p:nvSpPr>
          <p:cNvPr id="163" name="Shape 161"/>
          <p:cNvSpPr/>
          <p:nvPr/>
        </p:nvSpPr>
        <p:spPr>
          <a:xfrm>
            <a:off x="292608" y="5405933"/>
            <a:ext cx="329184" cy="384048"/>
          </a:xfrm>
          <a:prstGeom prst="roundRect">
            <a:avLst>
              <a:gd name="adj" fmla="val 11111"/>
            </a:avLst>
          </a:prstGeom>
          <a:solidFill>
            <a:srgbClr val="217346"/>
          </a:solidFill>
          <a:ln w="12700">
            <a:solidFill>
              <a:srgbClr val="217346"/>
            </a:solidFill>
            <a:prstDash val="solid"/>
          </a:ln>
        </p:spPr>
        <p:txBody>
          <a:bodyPr/>
          <a:lstStyle/>
          <a:p>
            <a:endParaRPr lang="es-AR" noProof="0"/>
          </a:p>
        </p:txBody>
      </p:sp>
      <p:sp>
        <p:nvSpPr>
          <p:cNvPr id="164" name="Text 162"/>
          <p:cNvSpPr/>
          <p:nvPr/>
        </p:nvSpPr>
        <p:spPr>
          <a:xfrm>
            <a:off x="292608" y="5405933"/>
            <a:ext cx="329184" cy="384048"/>
          </a:xfrm>
          <a:prstGeom prst="rect">
            <a:avLst/>
          </a:prstGeom>
          <a:noFill/>
          <a:ln/>
        </p:spPr>
        <p:txBody>
          <a:bodyPr wrap="square" lIns="0" tIns="0" rIns="0" bIns="0" rtlCol="0" anchor="ctr"/>
          <a:lstStyle/>
          <a:p>
            <a:pPr marL="0" indent="0" algn="ctr">
              <a:buNone/>
            </a:pPr>
            <a:r>
              <a:rPr lang="es-AR" sz="1300" b="1" noProof="0" dirty="0">
                <a:solidFill>
                  <a:srgbClr val="FFFFFF"/>
                </a:solidFill>
                <a:latin typeface="Montserrat" pitchFamily="34" charset="0"/>
                <a:ea typeface="Montserrat" pitchFamily="34" charset="-122"/>
                <a:cs typeface="Montserrat" pitchFamily="34" charset="-120"/>
              </a:rPr>
              <a:t>X</a:t>
            </a:r>
            <a:endParaRPr lang="es-AR" sz="1300" noProof="0" dirty="0"/>
          </a:p>
        </p:txBody>
      </p:sp>
      <p:sp>
        <p:nvSpPr>
          <p:cNvPr id="165" name="Text 163"/>
          <p:cNvSpPr/>
          <p:nvPr/>
        </p:nvSpPr>
        <p:spPr>
          <a:xfrm>
            <a:off x="713232" y="5442509"/>
            <a:ext cx="3200400" cy="182880"/>
          </a:xfrm>
          <a:prstGeom prst="rect">
            <a:avLst/>
          </a:prstGeom>
          <a:noFill/>
          <a:ln/>
        </p:spPr>
        <p:txBody>
          <a:bodyPr wrap="square" rtlCol="0" anchor="ctr"/>
          <a:lstStyle/>
          <a:p>
            <a:pPr marL="0" indent="0">
              <a:buNone/>
            </a:pPr>
            <a:r>
              <a:rPr lang="es-AR" sz="950" b="1" noProof="0" dirty="0">
                <a:solidFill>
                  <a:srgbClr val="1A1A1A"/>
                </a:solidFill>
                <a:latin typeface="Montserrat" pitchFamily="34" charset="0"/>
                <a:ea typeface="Montserrat" pitchFamily="34" charset="-122"/>
                <a:cs typeface="Montserrat" pitchFamily="34" charset="-120"/>
              </a:rPr>
              <a:t>Descargar plantilla </a:t>
            </a:r>
            <a:endParaRPr lang="es-AR" sz="950" noProof="0" dirty="0"/>
          </a:p>
        </p:txBody>
      </p:sp>
      <p:sp>
        <p:nvSpPr>
          <p:cNvPr id="169" name="Shape 167"/>
          <p:cNvSpPr/>
          <p:nvPr/>
        </p:nvSpPr>
        <p:spPr>
          <a:xfrm>
            <a:off x="9112105" y="1005840"/>
            <a:ext cx="2852928" cy="4846320"/>
          </a:xfrm>
          <a:prstGeom prst="roundRect">
            <a:avLst>
              <a:gd name="adj" fmla="val 2244"/>
            </a:avLst>
          </a:prstGeom>
          <a:solidFill>
            <a:schemeClr val="tx1"/>
          </a:solidFill>
          <a:ln w="12700">
            <a:solidFill>
              <a:srgbClr val="1A2B4A"/>
            </a:solidFill>
            <a:prstDash val="solid"/>
          </a:ln>
        </p:spPr>
        <p:txBody>
          <a:bodyPr/>
          <a:lstStyle/>
          <a:p>
            <a:endParaRPr lang="es-AR" noProof="0"/>
          </a:p>
        </p:txBody>
      </p:sp>
      <p:sp>
        <p:nvSpPr>
          <p:cNvPr id="172" name="Shape 170"/>
          <p:cNvSpPr/>
          <p:nvPr/>
        </p:nvSpPr>
        <p:spPr>
          <a:xfrm>
            <a:off x="9317736" y="1133856"/>
            <a:ext cx="91440" cy="0"/>
          </a:xfrm>
          <a:prstGeom prst="line">
            <a:avLst/>
          </a:prstGeom>
          <a:noFill/>
          <a:ln w="6350">
            <a:solidFill>
              <a:srgbClr val="1A1A1A"/>
            </a:solidFill>
            <a:prstDash val="solid"/>
          </a:ln>
        </p:spPr>
        <p:txBody>
          <a:bodyPr/>
          <a:lstStyle/>
          <a:p>
            <a:endParaRPr lang="es-AR" noProof="0"/>
          </a:p>
        </p:txBody>
      </p:sp>
      <p:sp>
        <p:nvSpPr>
          <p:cNvPr id="174" name="Text 172"/>
          <p:cNvSpPr/>
          <p:nvPr/>
        </p:nvSpPr>
        <p:spPr>
          <a:xfrm>
            <a:off x="9582912" y="1005840"/>
            <a:ext cx="2340864" cy="365760"/>
          </a:xfrm>
          <a:prstGeom prst="rect">
            <a:avLst/>
          </a:prstGeom>
          <a:noFill/>
          <a:ln/>
        </p:spPr>
        <p:txBody>
          <a:bodyPr wrap="square" rtlCol="0" anchor="ctr"/>
          <a:lstStyle/>
          <a:p>
            <a:pPr marL="0" indent="0">
              <a:buNone/>
            </a:pPr>
            <a:r>
              <a:rPr lang="es-AR" sz="1050" b="1" noProof="0">
                <a:solidFill>
                  <a:srgbClr val="FFFFFF"/>
                </a:solidFill>
                <a:latin typeface="Montserrat" pitchFamily="34" charset="0"/>
                <a:ea typeface="Montserrat" pitchFamily="34" charset="-122"/>
                <a:cs typeface="Montserrat" pitchFamily="34" charset="-120"/>
              </a:rPr>
              <a:t>Campos principales</a:t>
            </a:r>
            <a:endParaRPr lang="es-AR" sz="1050" noProof="0"/>
          </a:p>
        </p:txBody>
      </p:sp>
      <p:sp>
        <p:nvSpPr>
          <p:cNvPr id="176" name="Text 174"/>
          <p:cNvSpPr/>
          <p:nvPr/>
        </p:nvSpPr>
        <p:spPr>
          <a:xfrm>
            <a:off x="9235440" y="1481328"/>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1</a:t>
            </a:r>
            <a:endParaRPr lang="es-AR" sz="850" noProof="0"/>
          </a:p>
        </p:txBody>
      </p:sp>
      <p:sp>
        <p:nvSpPr>
          <p:cNvPr id="177" name="Text 175"/>
          <p:cNvSpPr/>
          <p:nvPr/>
        </p:nvSpPr>
        <p:spPr>
          <a:xfrm>
            <a:off x="9546336" y="1523860"/>
            <a:ext cx="237744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Número de la Orden de compra de Servicio</a:t>
            </a:r>
            <a:endParaRPr lang="es-AR" sz="1000" noProof="0" dirty="0"/>
          </a:p>
        </p:txBody>
      </p:sp>
      <p:sp>
        <p:nvSpPr>
          <p:cNvPr id="178" name="Text 176"/>
          <p:cNvSpPr/>
          <p:nvPr/>
        </p:nvSpPr>
        <p:spPr>
          <a:xfrm>
            <a:off x="9546336" y="1804136"/>
            <a:ext cx="2645664" cy="322377"/>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Corresponde a la Orden de compra de Servicio asociada a la HES.</a:t>
            </a:r>
            <a:endParaRPr lang="es-AR" sz="900" noProof="0" dirty="0">
              <a:solidFill>
                <a:schemeClr val="bg1"/>
              </a:solidFill>
            </a:endParaRPr>
          </a:p>
        </p:txBody>
      </p:sp>
      <p:sp>
        <p:nvSpPr>
          <p:cNvPr id="179" name="Shape 177"/>
          <p:cNvSpPr/>
          <p:nvPr/>
        </p:nvSpPr>
        <p:spPr>
          <a:xfrm>
            <a:off x="9235440" y="2231136"/>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180" name="Text 178"/>
          <p:cNvSpPr/>
          <p:nvPr/>
        </p:nvSpPr>
        <p:spPr>
          <a:xfrm>
            <a:off x="9235440" y="2231136"/>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2</a:t>
            </a:r>
            <a:endParaRPr lang="es-AR" sz="850" noProof="0"/>
          </a:p>
        </p:txBody>
      </p:sp>
      <p:sp>
        <p:nvSpPr>
          <p:cNvPr id="181" name="Text 179"/>
          <p:cNvSpPr/>
          <p:nvPr/>
        </p:nvSpPr>
        <p:spPr>
          <a:xfrm>
            <a:off x="9546336" y="3007327"/>
            <a:ext cx="237744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Fecha de  finalización  y Fecha de inicio</a:t>
            </a:r>
            <a:endParaRPr lang="es-AR" sz="1000" noProof="0" dirty="0"/>
          </a:p>
        </p:txBody>
      </p:sp>
      <p:sp>
        <p:nvSpPr>
          <p:cNvPr id="182" name="Text 180"/>
          <p:cNvSpPr/>
          <p:nvPr/>
        </p:nvSpPr>
        <p:spPr>
          <a:xfrm>
            <a:off x="9546336" y="3184455"/>
            <a:ext cx="2444496" cy="728330"/>
          </a:xfrm>
          <a:prstGeom prst="rect">
            <a:avLst/>
          </a:prstGeom>
          <a:noFill/>
          <a:ln/>
        </p:spPr>
        <p:txBody>
          <a:bodyPr wrap="square" rtlCol="0" anchor="ctr"/>
          <a:lstStyle/>
          <a:p>
            <a:pPr marL="0" indent="0">
              <a:buNone/>
            </a:pPr>
            <a:r>
              <a:rPr lang="es-AR" sz="900" noProof="0" dirty="0">
                <a:solidFill>
                  <a:schemeClr val="bg1"/>
                </a:solidFill>
                <a:latin typeface="Montserrat" panose="00000500000000000000" pitchFamily="50" charset="0"/>
                <a:ea typeface="Montserrat" pitchFamily="34" charset="-122"/>
                <a:cs typeface="Montserrat" pitchFamily="34" charset="-120"/>
              </a:rPr>
              <a:t>Período correspondiente a los</a:t>
            </a:r>
            <a:endParaRPr lang="es-AR" sz="900" noProof="0" dirty="0">
              <a:solidFill>
                <a:schemeClr val="bg1"/>
              </a:solidFill>
              <a:latin typeface="Montserrat" panose="00000500000000000000" pitchFamily="50" charset="0"/>
            </a:endParaRPr>
          </a:p>
          <a:p>
            <a:pPr marL="0" indent="0">
              <a:buNone/>
            </a:pPr>
            <a:r>
              <a:rPr lang="es-AR" sz="900" noProof="0" dirty="0">
                <a:solidFill>
                  <a:schemeClr val="bg1"/>
                </a:solidFill>
                <a:latin typeface="Montserrat" panose="00000500000000000000" pitchFamily="50" charset="0"/>
                <a:ea typeface="Montserrat" pitchFamily="34" charset="-122"/>
                <a:cs typeface="Montserrat" pitchFamily="34" charset="-120"/>
              </a:rPr>
              <a:t>servicios ejecutados.</a:t>
            </a:r>
          </a:p>
          <a:p>
            <a:r>
              <a:rPr lang="es-AR" sz="900" dirty="0">
                <a:solidFill>
                  <a:schemeClr val="bg1"/>
                </a:solidFill>
                <a:latin typeface="Montserrat" panose="00000500000000000000" pitchFamily="50" charset="0"/>
                <a:ea typeface="Montserrat" pitchFamily="34" charset="-122"/>
                <a:cs typeface="Montserrat" pitchFamily="34" charset="-120"/>
              </a:rPr>
              <a:t>Formato de fecha:: </a:t>
            </a:r>
            <a:r>
              <a:rPr lang="es-AR" sz="900" dirty="0" err="1">
                <a:solidFill>
                  <a:schemeClr val="bg1"/>
                </a:solidFill>
                <a:latin typeface="Montserrat" panose="00000500000000000000" pitchFamily="50" charset="0"/>
                <a:ea typeface="Montserrat" pitchFamily="34" charset="-122"/>
                <a:cs typeface="Montserrat" pitchFamily="34" charset="-120"/>
              </a:rPr>
              <a:t>aaaa</a:t>
            </a:r>
            <a:r>
              <a:rPr lang="es-AR" sz="900" dirty="0">
                <a:solidFill>
                  <a:schemeClr val="bg1"/>
                </a:solidFill>
                <a:latin typeface="Montserrat" panose="00000500000000000000" pitchFamily="50" charset="0"/>
                <a:ea typeface="Montserrat" pitchFamily="34" charset="-122"/>
                <a:cs typeface="Montserrat" pitchFamily="34" charset="-120"/>
              </a:rPr>
              <a:t>/mm/</a:t>
            </a:r>
            <a:r>
              <a:rPr lang="es-AR" sz="900" dirty="0" err="1">
                <a:solidFill>
                  <a:schemeClr val="bg1"/>
                </a:solidFill>
                <a:latin typeface="Montserrat" panose="00000500000000000000" pitchFamily="50" charset="0"/>
                <a:ea typeface="Montserrat" pitchFamily="34" charset="-122"/>
                <a:cs typeface="Montserrat" pitchFamily="34" charset="-120"/>
              </a:rPr>
              <a:t>dd</a:t>
            </a:r>
            <a:endParaRPr lang="es-AR" sz="900" noProof="0" dirty="0">
              <a:solidFill>
                <a:schemeClr val="bg1"/>
              </a:solidFill>
            </a:endParaRPr>
          </a:p>
        </p:txBody>
      </p:sp>
      <p:sp>
        <p:nvSpPr>
          <p:cNvPr id="183" name="Shape 181"/>
          <p:cNvSpPr/>
          <p:nvPr/>
        </p:nvSpPr>
        <p:spPr>
          <a:xfrm>
            <a:off x="9235440" y="2980944"/>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184" name="Text 182"/>
          <p:cNvSpPr/>
          <p:nvPr/>
        </p:nvSpPr>
        <p:spPr>
          <a:xfrm>
            <a:off x="9235440" y="2980944"/>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3</a:t>
            </a:r>
            <a:endParaRPr lang="es-AR" sz="850" noProof="0"/>
          </a:p>
        </p:txBody>
      </p:sp>
      <p:sp>
        <p:nvSpPr>
          <p:cNvPr id="185" name="Text 183"/>
          <p:cNvSpPr/>
          <p:nvPr/>
        </p:nvSpPr>
        <p:spPr>
          <a:xfrm>
            <a:off x="9546336" y="3778401"/>
            <a:ext cx="237744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Descripción del servicio</a:t>
            </a:r>
            <a:endParaRPr lang="es-AR" sz="1000" noProof="0" dirty="0"/>
          </a:p>
        </p:txBody>
      </p:sp>
      <p:sp>
        <p:nvSpPr>
          <p:cNvPr id="186" name="Text 184"/>
          <p:cNvSpPr/>
          <p:nvPr/>
        </p:nvSpPr>
        <p:spPr>
          <a:xfrm>
            <a:off x="9546336" y="3984246"/>
            <a:ext cx="2377440" cy="365760"/>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Detalle de los servicios registrados.</a:t>
            </a:r>
            <a:endParaRPr lang="es-AR" sz="900" noProof="0" dirty="0">
              <a:solidFill>
                <a:schemeClr val="bg1"/>
              </a:solidFill>
            </a:endParaRPr>
          </a:p>
        </p:txBody>
      </p:sp>
      <p:sp>
        <p:nvSpPr>
          <p:cNvPr id="187" name="Shape 185"/>
          <p:cNvSpPr/>
          <p:nvPr/>
        </p:nvSpPr>
        <p:spPr>
          <a:xfrm>
            <a:off x="9235440" y="3730752"/>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188" name="Text 186"/>
          <p:cNvSpPr/>
          <p:nvPr/>
        </p:nvSpPr>
        <p:spPr>
          <a:xfrm>
            <a:off x="9235440" y="3730752"/>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4</a:t>
            </a:r>
            <a:endParaRPr lang="es-AR" sz="850" noProof="0"/>
          </a:p>
        </p:txBody>
      </p:sp>
      <p:sp>
        <p:nvSpPr>
          <p:cNvPr id="189" name="Text 187"/>
          <p:cNvSpPr/>
          <p:nvPr/>
        </p:nvSpPr>
        <p:spPr>
          <a:xfrm>
            <a:off x="9546336" y="4443145"/>
            <a:ext cx="237744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Nombre de la tarifa (Rate Name)</a:t>
            </a:r>
            <a:endParaRPr lang="es-AR" sz="1000" noProof="0" dirty="0"/>
          </a:p>
        </p:txBody>
      </p:sp>
      <p:sp>
        <p:nvSpPr>
          <p:cNvPr id="190" name="Text 188"/>
          <p:cNvSpPr/>
          <p:nvPr/>
        </p:nvSpPr>
        <p:spPr>
          <a:xfrm>
            <a:off x="9546336" y="4680889"/>
            <a:ext cx="2377440" cy="365760"/>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Debe coincidir exactamente con la</a:t>
            </a:r>
            <a:endParaRPr lang="es-AR" sz="900" noProof="0" dirty="0">
              <a:solidFill>
                <a:schemeClr val="bg1"/>
              </a:solidFill>
            </a:endParaRPr>
          </a:p>
          <a:p>
            <a:pPr marL="0" indent="0">
              <a:buNone/>
            </a:pPr>
            <a:r>
              <a:rPr lang="es-AR" sz="900" noProof="0" dirty="0">
                <a:solidFill>
                  <a:schemeClr val="bg1"/>
                </a:solidFill>
                <a:latin typeface="Montserrat" pitchFamily="34" charset="0"/>
                <a:ea typeface="Montserrat" pitchFamily="34" charset="-122"/>
                <a:cs typeface="Montserrat" pitchFamily="34" charset="-120"/>
              </a:rPr>
              <a:t>tarifa definida en la Orden de  compra de Servicio.</a:t>
            </a:r>
            <a:endParaRPr lang="es-AR" sz="900" noProof="0" dirty="0">
              <a:solidFill>
                <a:schemeClr val="bg1"/>
              </a:solidFill>
            </a:endParaRPr>
          </a:p>
        </p:txBody>
      </p:sp>
      <p:sp>
        <p:nvSpPr>
          <p:cNvPr id="191" name="Shape 189"/>
          <p:cNvSpPr/>
          <p:nvPr/>
        </p:nvSpPr>
        <p:spPr>
          <a:xfrm>
            <a:off x="9224807" y="4480560"/>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192" name="Text 190"/>
          <p:cNvSpPr/>
          <p:nvPr/>
        </p:nvSpPr>
        <p:spPr>
          <a:xfrm>
            <a:off x="9235440" y="4480560"/>
            <a:ext cx="237744" cy="237744"/>
          </a:xfrm>
          <a:prstGeom prst="rect">
            <a:avLst/>
          </a:prstGeom>
          <a:noFill/>
          <a:ln/>
        </p:spPr>
        <p:txBody>
          <a:bodyPr wrap="square" lIns="0" tIns="0" rIns="0" bIns="0" rtlCol="0" anchor="ctr"/>
          <a:lstStyle/>
          <a:p>
            <a:pPr marL="0" indent="0" algn="ctr">
              <a:buNone/>
            </a:pPr>
            <a:r>
              <a:rPr lang="es-AR" sz="850" b="1" noProof="0" dirty="0">
                <a:solidFill>
                  <a:srgbClr val="1A2B4A"/>
                </a:solidFill>
                <a:latin typeface="Montserrat" pitchFamily="34" charset="0"/>
                <a:ea typeface="Montserrat" pitchFamily="34" charset="-122"/>
                <a:cs typeface="Montserrat" pitchFamily="34" charset="-120"/>
              </a:rPr>
              <a:t>5</a:t>
            </a:r>
            <a:endParaRPr lang="es-AR" sz="850" noProof="0" dirty="0"/>
          </a:p>
        </p:txBody>
      </p:sp>
      <p:sp>
        <p:nvSpPr>
          <p:cNvPr id="193" name="Text 191"/>
          <p:cNvSpPr/>
          <p:nvPr/>
        </p:nvSpPr>
        <p:spPr>
          <a:xfrm>
            <a:off x="9546336" y="5192953"/>
            <a:ext cx="237744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Cantidad</a:t>
            </a:r>
            <a:endParaRPr lang="es-AR" sz="1000" noProof="0" dirty="0"/>
          </a:p>
        </p:txBody>
      </p:sp>
      <p:sp>
        <p:nvSpPr>
          <p:cNvPr id="194" name="Text 192"/>
          <p:cNvSpPr/>
          <p:nvPr/>
        </p:nvSpPr>
        <p:spPr>
          <a:xfrm>
            <a:off x="9546336" y="5430697"/>
            <a:ext cx="2377440" cy="365760"/>
          </a:xfrm>
          <a:prstGeom prst="rect">
            <a:avLst/>
          </a:prstGeom>
          <a:noFill/>
          <a:ln/>
        </p:spPr>
        <p:txBody>
          <a:bodyPr wrap="square" rtlCol="0" anchor="ctr"/>
          <a:lstStyle/>
          <a:p>
            <a:pPr marL="0" indent="0">
              <a:buNone/>
            </a:pPr>
            <a:r>
              <a:rPr lang="es-AR" sz="900" noProof="0" dirty="0">
                <a:solidFill>
                  <a:schemeClr val="bg1"/>
                </a:solidFill>
                <a:latin typeface="Montserrat" pitchFamily="34" charset="0"/>
                <a:ea typeface="Montserrat" pitchFamily="34" charset="-122"/>
                <a:cs typeface="Montserrat" pitchFamily="34" charset="-120"/>
              </a:rPr>
              <a:t>Cantidad ejecutada para cada tarifa</a:t>
            </a:r>
            <a:endParaRPr lang="es-AR" sz="900" noProof="0" dirty="0">
              <a:solidFill>
                <a:schemeClr val="bg1"/>
              </a:solidFill>
            </a:endParaRPr>
          </a:p>
          <a:p>
            <a:pPr marL="0" indent="0">
              <a:buNone/>
            </a:pPr>
            <a:r>
              <a:rPr lang="es-AR" sz="900" noProof="0" dirty="0">
                <a:solidFill>
                  <a:schemeClr val="bg1"/>
                </a:solidFill>
                <a:latin typeface="Montserrat" pitchFamily="34" charset="0"/>
                <a:ea typeface="Montserrat" pitchFamily="34" charset="-122"/>
                <a:cs typeface="Montserrat" pitchFamily="34" charset="-120"/>
              </a:rPr>
              <a:t>registrada.</a:t>
            </a:r>
            <a:endParaRPr lang="es-AR" sz="900" noProof="0" dirty="0">
              <a:solidFill>
                <a:schemeClr val="bg1"/>
              </a:solidFill>
            </a:endParaRPr>
          </a:p>
        </p:txBody>
      </p:sp>
      <p:sp>
        <p:nvSpPr>
          <p:cNvPr id="195" name="Shape 193"/>
          <p:cNvSpPr/>
          <p:nvPr/>
        </p:nvSpPr>
        <p:spPr>
          <a:xfrm>
            <a:off x="205999" y="5961888"/>
            <a:ext cx="11795760" cy="786384"/>
          </a:xfrm>
          <a:prstGeom prst="roundRect">
            <a:avLst>
              <a:gd name="adj" fmla="val 8140"/>
            </a:avLst>
          </a:prstGeom>
          <a:solidFill>
            <a:srgbClr val="FFFBEA"/>
          </a:solidFill>
          <a:ln w="12700">
            <a:solidFill>
              <a:srgbClr val="F5C400"/>
            </a:solidFill>
            <a:prstDash val="solid"/>
          </a:ln>
        </p:spPr>
        <p:txBody>
          <a:bodyPr/>
          <a:lstStyle/>
          <a:p>
            <a:endParaRPr lang="es-AR" noProof="0"/>
          </a:p>
        </p:txBody>
      </p:sp>
      <p:sp>
        <p:nvSpPr>
          <p:cNvPr id="197" name="Text 195"/>
          <p:cNvSpPr/>
          <p:nvPr/>
        </p:nvSpPr>
        <p:spPr>
          <a:xfrm>
            <a:off x="329184" y="6108192"/>
            <a:ext cx="329184" cy="329184"/>
          </a:xfrm>
          <a:prstGeom prst="rect">
            <a:avLst/>
          </a:prstGeom>
          <a:noFill/>
          <a:ln/>
        </p:spPr>
        <p:txBody>
          <a:bodyPr wrap="square" lIns="0" tIns="0" rIns="0" bIns="0" rtlCol="0" anchor="ctr"/>
          <a:lstStyle/>
          <a:p>
            <a:pPr marL="0" indent="0" algn="ctr">
              <a:buNone/>
            </a:pPr>
            <a:r>
              <a:rPr lang="es-AR" sz="1400" b="1" noProof="0">
                <a:solidFill>
                  <a:srgbClr val="FFFFFF"/>
                </a:solidFill>
                <a:latin typeface="Montserrat" pitchFamily="34" charset="0"/>
                <a:ea typeface="Montserrat" pitchFamily="34" charset="-122"/>
                <a:cs typeface="Montserrat" pitchFamily="34" charset="-120"/>
              </a:rPr>
              <a:t>!</a:t>
            </a:r>
            <a:endParaRPr lang="es-AR" sz="1400" noProof="0"/>
          </a:p>
        </p:txBody>
      </p:sp>
      <p:sp>
        <p:nvSpPr>
          <p:cNvPr id="213" name="Text 211"/>
          <p:cNvSpPr/>
          <p:nvPr/>
        </p:nvSpPr>
        <p:spPr>
          <a:xfrm>
            <a:off x="350959" y="6160125"/>
            <a:ext cx="8922351" cy="603504"/>
          </a:xfrm>
          <a:prstGeom prst="rect">
            <a:avLst/>
          </a:prstGeom>
          <a:noFill/>
          <a:ln/>
        </p:spPr>
        <p:txBody>
          <a:bodyPr wrap="square" rtlCol="0" anchor="ctr"/>
          <a:lstStyle/>
          <a:p>
            <a:r>
              <a:rPr lang="es-AR" sz="1200" b="1" dirty="0">
                <a:latin typeface="Montserrat" panose="00000500000000000000" pitchFamily="50" charset="0"/>
                <a:ea typeface="Montserrat" pitchFamily="34" charset="-122"/>
                <a:cs typeface="Montserrat" pitchFamily="34" charset="-120"/>
              </a:rPr>
              <a:t>» </a:t>
            </a:r>
            <a:r>
              <a:rPr lang="es-AR" sz="1200" noProof="0" dirty="0">
                <a:latin typeface="Montserrat" panose="00000500000000000000" pitchFamily="50" charset="0"/>
                <a:ea typeface="Montserrat" pitchFamily="34" charset="-122"/>
                <a:cs typeface="Montserrat" pitchFamily="34" charset="-120"/>
              </a:rPr>
              <a:t>Solicite al administrador designado por Cerrejón</a:t>
            </a:r>
            <a:r>
              <a:rPr lang="es-AR" sz="1200" dirty="0">
                <a:latin typeface="Montserrat" panose="00000500000000000000" pitchFamily="50" charset="0"/>
                <a:ea typeface="Montserrat" pitchFamily="34" charset="-122"/>
                <a:cs typeface="Montserrat" pitchFamily="34" charset="-120"/>
              </a:rPr>
              <a:t> el listado de las tasas (tarifas) cargadas a sus contratos.</a:t>
            </a:r>
          </a:p>
          <a:p>
            <a:r>
              <a:rPr lang="es-AR" sz="1200" b="1" dirty="0">
                <a:latin typeface="Montserrat" panose="00000500000000000000" pitchFamily="50" charset="0"/>
                <a:ea typeface="Montserrat" pitchFamily="34" charset="-122"/>
                <a:cs typeface="Montserrat" pitchFamily="34" charset="-120"/>
              </a:rPr>
              <a:t>»</a:t>
            </a:r>
            <a:r>
              <a:rPr lang="es-AR" sz="1200" dirty="0">
                <a:latin typeface="Montserrat" panose="00000500000000000000" pitchFamily="50" charset="0"/>
                <a:ea typeface="Montserrat" pitchFamily="34" charset="-122"/>
                <a:cs typeface="Montserrat" pitchFamily="34" charset="-120"/>
              </a:rPr>
              <a:t> </a:t>
            </a:r>
            <a:r>
              <a:rPr lang="es-CO" sz="1200" dirty="0">
                <a:latin typeface="Montserrat" panose="00000500000000000000" pitchFamily="50" charset="0"/>
                <a:ea typeface="Montserrat" pitchFamily="34" charset="-122"/>
                <a:cs typeface="Montserrat" pitchFamily="34" charset="-120"/>
              </a:rPr>
              <a:t>Si no aplican multas, garantías u otras deducciones, deje los campos correspondientes en blanco o indique 0.</a:t>
            </a:r>
            <a:endParaRPr lang="es-AR" sz="1200" noProof="0" dirty="0">
              <a:latin typeface="Montserrat" panose="00000500000000000000" pitchFamily="50" charset="0"/>
              <a:ea typeface="Montserrat" pitchFamily="34" charset="-122"/>
              <a:cs typeface="Montserrat" pitchFamily="34" charset="-120"/>
            </a:endParaRPr>
          </a:p>
        </p:txBody>
      </p:sp>
      <p:sp>
        <p:nvSpPr>
          <p:cNvPr id="219" name="Shape 173">
            <a:extLst>
              <a:ext uri="{FF2B5EF4-FFF2-40B4-BE49-F238E27FC236}">
                <a16:creationId xmlns:a16="http://schemas.microsoft.com/office/drawing/2014/main" id="{D69D24AD-8798-94FD-561F-920286E293CB}"/>
              </a:ext>
            </a:extLst>
          </p:cNvPr>
          <p:cNvSpPr/>
          <p:nvPr/>
        </p:nvSpPr>
        <p:spPr>
          <a:xfrm>
            <a:off x="9253728" y="1525460"/>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220" name="Text 174">
            <a:extLst>
              <a:ext uri="{FF2B5EF4-FFF2-40B4-BE49-F238E27FC236}">
                <a16:creationId xmlns:a16="http://schemas.microsoft.com/office/drawing/2014/main" id="{35346863-5DD0-4A8C-78DD-4378FCBCC06C}"/>
              </a:ext>
            </a:extLst>
          </p:cNvPr>
          <p:cNvSpPr/>
          <p:nvPr/>
        </p:nvSpPr>
        <p:spPr>
          <a:xfrm>
            <a:off x="9253728" y="1523217"/>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1</a:t>
            </a:r>
            <a:endParaRPr lang="es-AR" sz="850" noProof="0"/>
          </a:p>
        </p:txBody>
      </p:sp>
      <p:sp>
        <p:nvSpPr>
          <p:cNvPr id="221" name="Shape 173">
            <a:extLst>
              <a:ext uri="{FF2B5EF4-FFF2-40B4-BE49-F238E27FC236}">
                <a16:creationId xmlns:a16="http://schemas.microsoft.com/office/drawing/2014/main" id="{FDE8FC7E-9E7E-832F-3A40-D9A12D13E3EA}"/>
              </a:ext>
            </a:extLst>
          </p:cNvPr>
          <p:cNvSpPr/>
          <p:nvPr/>
        </p:nvSpPr>
        <p:spPr>
          <a:xfrm>
            <a:off x="2020823" y="1434558"/>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222" name="Shape 173">
            <a:extLst>
              <a:ext uri="{FF2B5EF4-FFF2-40B4-BE49-F238E27FC236}">
                <a16:creationId xmlns:a16="http://schemas.microsoft.com/office/drawing/2014/main" id="{02EF7BFA-5BAE-885B-D8FF-65F984F62AF3}"/>
              </a:ext>
            </a:extLst>
          </p:cNvPr>
          <p:cNvSpPr/>
          <p:nvPr/>
        </p:nvSpPr>
        <p:spPr>
          <a:xfrm>
            <a:off x="5440679" y="1435608"/>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223" name="Shape 173">
            <a:extLst>
              <a:ext uri="{FF2B5EF4-FFF2-40B4-BE49-F238E27FC236}">
                <a16:creationId xmlns:a16="http://schemas.microsoft.com/office/drawing/2014/main" id="{97E47942-DC09-CC52-485B-7B2E02BE0B22}"/>
              </a:ext>
            </a:extLst>
          </p:cNvPr>
          <p:cNvSpPr/>
          <p:nvPr/>
        </p:nvSpPr>
        <p:spPr>
          <a:xfrm>
            <a:off x="3870891" y="1444752"/>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224" name="Shape 173">
            <a:extLst>
              <a:ext uri="{FF2B5EF4-FFF2-40B4-BE49-F238E27FC236}">
                <a16:creationId xmlns:a16="http://schemas.microsoft.com/office/drawing/2014/main" id="{E1A9AFA3-C9D4-1858-678F-8C46C0ABAEA6}"/>
              </a:ext>
            </a:extLst>
          </p:cNvPr>
          <p:cNvSpPr/>
          <p:nvPr/>
        </p:nvSpPr>
        <p:spPr>
          <a:xfrm>
            <a:off x="6044184" y="2955341"/>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225" name="Shape 173">
            <a:extLst>
              <a:ext uri="{FF2B5EF4-FFF2-40B4-BE49-F238E27FC236}">
                <a16:creationId xmlns:a16="http://schemas.microsoft.com/office/drawing/2014/main" id="{E6F5018F-6140-0BB4-4D3F-9F3D0D5380BE}"/>
              </a:ext>
            </a:extLst>
          </p:cNvPr>
          <p:cNvSpPr/>
          <p:nvPr/>
        </p:nvSpPr>
        <p:spPr>
          <a:xfrm>
            <a:off x="6729985" y="2024481"/>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214" name="Text 174">
            <a:extLst>
              <a:ext uri="{FF2B5EF4-FFF2-40B4-BE49-F238E27FC236}">
                <a16:creationId xmlns:a16="http://schemas.microsoft.com/office/drawing/2014/main" id="{E0AB2DF8-D668-0CFD-2599-A9C440F52012}"/>
              </a:ext>
            </a:extLst>
          </p:cNvPr>
          <p:cNvSpPr/>
          <p:nvPr/>
        </p:nvSpPr>
        <p:spPr>
          <a:xfrm>
            <a:off x="2020822" y="1426464"/>
            <a:ext cx="237744" cy="237744"/>
          </a:xfrm>
          <a:prstGeom prst="rect">
            <a:avLst/>
          </a:prstGeom>
          <a:noFill/>
          <a:ln/>
        </p:spPr>
        <p:txBody>
          <a:bodyPr wrap="square" lIns="0" tIns="0" rIns="0" bIns="0" rtlCol="0" anchor="ctr"/>
          <a:lstStyle/>
          <a:p>
            <a:pPr marL="0" indent="0" algn="ctr">
              <a:buNone/>
            </a:pPr>
            <a:r>
              <a:rPr lang="es-AR" sz="850" b="1" noProof="0" dirty="0">
                <a:solidFill>
                  <a:srgbClr val="1A2B4A"/>
                </a:solidFill>
                <a:latin typeface="Montserrat" pitchFamily="34" charset="0"/>
                <a:ea typeface="Montserrat" pitchFamily="34" charset="-122"/>
                <a:cs typeface="Montserrat" pitchFamily="34" charset="-120"/>
              </a:rPr>
              <a:t>1</a:t>
            </a:r>
            <a:endParaRPr lang="es-AR" sz="850" noProof="0" dirty="0"/>
          </a:p>
        </p:txBody>
      </p:sp>
      <p:sp>
        <p:nvSpPr>
          <p:cNvPr id="215" name="Text 178">
            <a:extLst>
              <a:ext uri="{FF2B5EF4-FFF2-40B4-BE49-F238E27FC236}">
                <a16:creationId xmlns:a16="http://schemas.microsoft.com/office/drawing/2014/main" id="{967FAE51-B591-AE84-2496-243480311F36}"/>
              </a:ext>
            </a:extLst>
          </p:cNvPr>
          <p:cNvSpPr/>
          <p:nvPr/>
        </p:nvSpPr>
        <p:spPr>
          <a:xfrm>
            <a:off x="3877056" y="1444752"/>
            <a:ext cx="237744" cy="237744"/>
          </a:xfrm>
          <a:prstGeom prst="rect">
            <a:avLst/>
          </a:prstGeom>
          <a:noFill/>
          <a:ln/>
        </p:spPr>
        <p:txBody>
          <a:bodyPr wrap="square" lIns="0" tIns="0" rIns="0" bIns="0" rtlCol="0" anchor="ctr"/>
          <a:lstStyle/>
          <a:p>
            <a:pPr marL="0" indent="0" algn="ctr">
              <a:buNone/>
            </a:pPr>
            <a:r>
              <a:rPr lang="es-AR" sz="850" b="1" dirty="0">
                <a:solidFill>
                  <a:srgbClr val="1A2B4A"/>
                </a:solidFill>
                <a:latin typeface="Montserrat" pitchFamily="34" charset="0"/>
              </a:rPr>
              <a:t>3</a:t>
            </a:r>
            <a:endParaRPr lang="es-AR" sz="850" noProof="0" dirty="0"/>
          </a:p>
        </p:txBody>
      </p:sp>
      <p:sp>
        <p:nvSpPr>
          <p:cNvPr id="216" name="Text 182">
            <a:extLst>
              <a:ext uri="{FF2B5EF4-FFF2-40B4-BE49-F238E27FC236}">
                <a16:creationId xmlns:a16="http://schemas.microsoft.com/office/drawing/2014/main" id="{6D44D9A5-D071-A80F-9B30-D963782F566C}"/>
              </a:ext>
            </a:extLst>
          </p:cNvPr>
          <p:cNvSpPr/>
          <p:nvPr/>
        </p:nvSpPr>
        <p:spPr>
          <a:xfrm>
            <a:off x="5458967" y="1435608"/>
            <a:ext cx="237744" cy="237744"/>
          </a:xfrm>
          <a:prstGeom prst="rect">
            <a:avLst/>
          </a:prstGeom>
          <a:noFill/>
          <a:ln/>
        </p:spPr>
        <p:txBody>
          <a:bodyPr wrap="square" lIns="0" tIns="0" rIns="0" bIns="0" rtlCol="0" anchor="ctr"/>
          <a:lstStyle/>
          <a:p>
            <a:pPr marL="0" indent="0" algn="ctr">
              <a:buNone/>
            </a:pPr>
            <a:r>
              <a:rPr lang="es-AR" sz="850" noProof="0" dirty="0"/>
              <a:t>4</a:t>
            </a:r>
          </a:p>
        </p:txBody>
      </p:sp>
      <p:sp>
        <p:nvSpPr>
          <p:cNvPr id="217" name="Text 186">
            <a:extLst>
              <a:ext uri="{FF2B5EF4-FFF2-40B4-BE49-F238E27FC236}">
                <a16:creationId xmlns:a16="http://schemas.microsoft.com/office/drawing/2014/main" id="{2DA1FE9D-AB23-6A3B-E387-F73D8F28697C}"/>
              </a:ext>
            </a:extLst>
          </p:cNvPr>
          <p:cNvSpPr/>
          <p:nvPr/>
        </p:nvSpPr>
        <p:spPr>
          <a:xfrm>
            <a:off x="6053328" y="2955341"/>
            <a:ext cx="237744" cy="237744"/>
          </a:xfrm>
          <a:prstGeom prst="rect">
            <a:avLst/>
          </a:prstGeom>
          <a:noFill/>
          <a:ln/>
        </p:spPr>
        <p:txBody>
          <a:bodyPr wrap="square" lIns="0" tIns="0" rIns="0" bIns="0" rtlCol="0" anchor="ctr"/>
          <a:lstStyle/>
          <a:p>
            <a:pPr marL="0" indent="0" algn="ctr">
              <a:buNone/>
            </a:pPr>
            <a:r>
              <a:rPr lang="es-AR" sz="850" noProof="0" dirty="0"/>
              <a:t>5</a:t>
            </a:r>
          </a:p>
        </p:txBody>
      </p:sp>
      <p:sp>
        <p:nvSpPr>
          <p:cNvPr id="218" name="Text 190">
            <a:extLst>
              <a:ext uri="{FF2B5EF4-FFF2-40B4-BE49-F238E27FC236}">
                <a16:creationId xmlns:a16="http://schemas.microsoft.com/office/drawing/2014/main" id="{DC22F11B-E5F3-FF66-428E-688A6C5CFF83}"/>
              </a:ext>
            </a:extLst>
          </p:cNvPr>
          <p:cNvSpPr/>
          <p:nvPr/>
        </p:nvSpPr>
        <p:spPr>
          <a:xfrm>
            <a:off x="6733779" y="2010886"/>
            <a:ext cx="237744" cy="237744"/>
          </a:xfrm>
          <a:prstGeom prst="rect">
            <a:avLst/>
          </a:prstGeom>
          <a:noFill/>
          <a:ln/>
        </p:spPr>
        <p:txBody>
          <a:bodyPr wrap="square" lIns="0" tIns="0" rIns="0" bIns="0" rtlCol="0" anchor="ctr"/>
          <a:lstStyle/>
          <a:p>
            <a:pPr marL="0" indent="0" algn="ctr">
              <a:buNone/>
            </a:pPr>
            <a:r>
              <a:rPr lang="es-AR" sz="850" noProof="0" dirty="0"/>
              <a:t>6</a:t>
            </a:r>
          </a:p>
        </p:txBody>
      </p:sp>
      <p:sp>
        <p:nvSpPr>
          <p:cNvPr id="167" name="Shape 189">
            <a:extLst>
              <a:ext uri="{FF2B5EF4-FFF2-40B4-BE49-F238E27FC236}">
                <a16:creationId xmlns:a16="http://schemas.microsoft.com/office/drawing/2014/main" id="{BF48A60F-7975-8DF8-E30E-EFCE661B5ABC}"/>
              </a:ext>
            </a:extLst>
          </p:cNvPr>
          <p:cNvSpPr/>
          <p:nvPr/>
        </p:nvSpPr>
        <p:spPr>
          <a:xfrm>
            <a:off x="9270880" y="5175218"/>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168" name="Text 190">
            <a:extLst>
              <a:ext uri="{FF2B5EF4-FFF2-40B4-BE49-F238E27FC236}">
                <a16:creationId xmlns:a16="http://schemas.microsoft.com/office/drawing/2014/main" id="{11A0EF8C-82EE-75E0-0886-9CEF6AE24F06}"/>
              </a:ext>
            </a:extLst>
          </p:cNvPr>
          <p:cNvSpPr/>
          <p:nvPr/>
        </p:nvSpPr>
        <p:spPr>
          <a:xfrm>
            <a:off x="9270880" y="5175220"/>
            <a:ext cx="237744" cy="237744"/>
          </a:xfrm>
          <a:prstGeom prst="rect">
            <a:avLst/>
          </a:prstGeom>
          <a:noFill/>
          <a:ln/>
        </p:spPr>
        <p:txBody>
          <a:bodyPr wrap="square" lIns="0" tIns="0" rIns="0" bIns="0" rtlCol="0" anchor="ctr"/>
          <a:lstStyle/>
          <a:p>
            <a:pPr marL="0" indent="0" algn="ctr">
              <a:buNone/>
            </a:pPr>
            <a:r>
              <a:rPr lang="es-AR" sz="850" noProof="0" dirty="0"/>
              <a:t>6</a:t>
            </a:r>
          </a:p>
        </p:txBody>
      </p:sp>
      <p:sp>
        <p:nvSpPr>
          <p:cNvPr id="170" name="Text 175">
            <a:extLst>
              <a:ext uri="{FF2B5EF4-FFF2-40B4-BE49-F238E27FC236}">
                <a16:creationId xmlns:a16="http://schemas.microsoft.com/office/drawing/2014/main" id="{31475DDF-053B-936C-8024-F6145B4A2011}"/>
              </a:ext>
            </a:extLst>
          </p:cNvPr>
          <p:cNvSpPr/>
          <p:nvPr/>
        </p:nvSpPr>
        <p:spPr>
          <a:xfrm>
            <a:off x="9528613" y="2218522"/>
            <a:ext cx="2377440" cy="237744"/>
          </a:xfrm>
          <a:prstGeom prst="rect">
            <a:avLst/>
          </a:prstGeom>
          <a:noFill/>
          <a:ln/>
        </p:spPr>
        <p:txBody>
          <a:bodyPr wrap="square" rtlCol="0" anchor="ctr"/>
          <a:lstStyle/>
          <a:p>
            <a:pPr marL="0" indent="0">
              <a:buNone/>
            </a:pPr>
            <a:r>
              <a:rPr lang="es-AR" sz="1000" b="1" noProof="0" dirty="0">
                <a:solidFill>
                  <a:srgbClr val="FFFFFF"/>
                </a:solidFill>
                <a:latin typeface="Montserrat" pitchFamily="34" charset="0"/>
                <a:ea typeface="Montserrat" pitchFamily="34" charset="-122"/>
                <a:cs typeface="Montserrat" pitchFamily="34" charset="-120"/>
              </a:rPr>
              <a:t>Nombre del proveedor</a:t>
            </a:r>
            <a:endParaRPr lang="es-AR" sz="1000" noProof="0" dirty="0"/>
          </a:p>
        </p:txBody>
      </p:sp>
      <p:sp>
        <p:nvSpPr>
          <p:cNvPr id="171" name="Text 176">
            <a:extLst>
              <a:ext uri="{FF2B5EF4-FFF2-40B4-BE49-F238E27FC236}">
                <a16:creationId xmlns:a16="http://schemas.microsoft.com/office/drawing/2014/main" id="{7EEF3AEE-9E9D-DF15-6E3E-4F1F89C6E192}"/>
              </a:ext>
            </a:extLst>
          </p:cNvPr>
          <p:cNvSpPr/>
          <p:nvPr/>
        </p:nvSpPr>
        <p:spPr>
          <a:xfrm>
            <a:off x="9528613" y="2498798"/>
            <a:ext cx="2334203" cy="310239"/>
          </a:xfrm>
          <a:prstGeom prst="rect">
            <a:avLst/>
          </a:prstGeom>
          <a:noFill/>
          <a:ln/>
        </p:spPr>
        <p:txBody>
          <a:bodyPr wrap="square" rtlCol="0" anchor="ctr"/>
          <a:lstStyle/>
          <a:p>
            <a:pPr marL="0" indent="0">
              <a:buNone/>
            </a:pPr>
            <a:r>
              <a:rPr lang="es-AR" sz="900" noProof="0" dirty="0">
                <a:solidFill>
                  <a:schemeClr val="bg1"/>
                </a:solidFill>
              </a:rPr>
              <a:t>Indique  </a:t>
            </a:r>
            <a:r>
              <a:rPr lang="es-AR" sz="900" dirty="0">
                <a:solidFill>
                  <a:schemeClr val="bg1"/>
                </a:solidFill>
              </a:rPr>
              <a:t>la siguiente estructura: </a:t>
            </a:r>
            <a:r>
              <a:rPr lang="es-AR" sz="900" dirty="0" err="1">
                <a:solidFill>
                  <a:schemeClr val="bg1"/>
                </a:solidFill>
              </a:rPr>
              <a:t>Codigo</a:t>
            </a:r>
            <a:r>
              <a:rPr lang="es-AR" sz="900" dirty="0">
                <a:solidFill>
                  <a:schemeClr val="bg1"/>
                </a:solidFill>
              </a:rPr>
              <a:t> Proveedor-</a:t>
            </a:r>
            <a:r>
              <a:rPr lang="es-AR" sz="900" noProof="0" dirty="0">
                <a:solidFill>
                  <a:schemeClr val="bg1"/>
                </a:solidFill>
              </a:rPr>
              <a:t> Nombre del proveedor-</a:t>
            </a:r>
            <a:r>
              <a:rPr lang="es-AR" sz="900" noProof="0" dirty="0" err="1">
                <a:solidFill>
                  <a:schemeClr val="bg1"/>
                </a:solidFill>
              </a:rPr>
              <a:t>Nit</a:t>
            </a:r>
            <a:r>
              <a:rPr lang="es-AR" sz="900" noProof="0" dirty="0">
                <a:solidFill>
                  <a:schemeClr val="bg1"/>
                </a:solidFill>
              </a:rPr>
              <a:t> proveedor</a:t>
            </a:r>
          </a:p>
        </p:txBody>
      </p:sp>
      <p:sp>
        <p:nvSpPr>
          <p:cNvPr id="173" name="Shape 173">
            <a:extLst>
              <a:ext uri="{FF2B5EF4-FFF2-40B4-BE49-F238E27FC236}">
                <a16:creationId xmlns:a16="http://schemas.microsoft.com/office/drawing/2014/main" id="{5B2B2B89-7DEE-CEE8-6C9B-0DFA09BC29F2}"/>
              </a:ext>
            </a:extLst>
          </p:cNvPr>
          <p:cNvSpPr/>
          <p:nvPr/>
        </p:nvSpPr>
        <p:spPr>
          <a:xfrm>
            <a:off x="2949402" y="1437663"/>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175" name="Text 174">
            <a:extLst>
              <a:ext uri="{FF2B5EF4-FFF2-40B4-BE49-F238E27FC236}">
                <a16:creationId xmlns:a16="http://schemas.microsoft.com/office/drawing/2014/main" id="{C07760A9-74FE-F932-B847-808DE3004629}"/>
              </a:ext>
            </a:extLst>
          </p:cNvPr>
          <p:cNvSpPr/>
          <p:nvPr/>
        </p:nvSpPr>
        <p:spPr>
          <a:xfrm>
            <a:off x="2960031" y="1461903"/>
            <a:ext cx="237744" cy="237744"/>
          </a:xfrm>
          <a:prstGeom prst="rect">
            <a:avLst/>
          </a:prstGeom>
          <a:noFill/>
          <a:ln/>
        </p:spPr>
        <p:txBody>
          <a:bodyPr wrap="square" lIns="0" tIns="0" rIns="0" bIns="0" rtlCol="0" anchor="ctr"/>
          <a:lstStyle/>
          <a:p>
            <a:pPr marL="0" indent="0" algn="ctr">
              <a:buNone/>
            </a:pPr>
            <a:r>
              <a:rPr lang="es-AR" sz="1000" b="1" noProof="0" dirty="0"/>
              <a:t>2</a:t>
            </a:r>
          </a:p>
        </p:txBody>
      </p:sp>
      <p:sp>
        <p:nvSpPr>
          <p:cNvPr id="198" name="Text 61">
            <a:extLst>
              <a:ext uri="{FF2B5EF4-FFF2-40B4-BE49-F238E27FC236}">
                <a16:creationId xmlns:a16="http://schemas.microsoft.com/office/drawing/2014/main" id="{24A098F8-4C47-CB2B-795D-097D2D04C1DB}"/>
              </a:ext>
            </a:extLst>
          </p:cNvPr>
          <p:cNvSpPr/>
          <p:nvPr/>
        </p:nvSpPr>
        <p:spPr>
          <a:xfrm>
            <a:off x="294445" y="5947310"/>
            <a:ext cx="1784875" cy="335532"/>
          </a:xfrm>
          <a:prstGeom prst="rect">
            <a:avLst/>
          </a:prstGeom>
          <a:noFill/>
          <a:ln/>
        </p:spPr>
        <p:txBody>
          <a:bodyPr wrap="square" rtlCol="0" anchor="ctr"/>
          <a:lstStyle/>
          <a:p>
            <a:r>
              <a:rPr lang="es-AR" sz="1200" b="1" noProof="0" dirty="0">
                <a:solidFill>
                  <a:srgbClr val="1A1A1A"/>
                </a:solidFill>
                <a:latin typeface="Montserrat" pitchFamily="34" charset="0"/>
                <a:ea typeface="Montserrat" pitchFamily="34" charset="-122"/>
                <a:cs typeface="Montserrat" pitchFamily="34" charset="-120"/>
              </a:rPr>
              <a:t>Importante</a:t>
            </a:r>
            <a:endParaRPr lang="es-AR" sz="1200" noProof="0" dirty="0"/>
          </a:p>
        </p:txBody>
      </p:sp>
      <p:graphicFrame>
        <p:nvGraphicFramePr>
          <p:cNvPr id="166" name="Object 165">
            <a:extLst>
              <a:ext uri="{FF2B5EF4-FFF2-40B4-BE49-F238E27FC236}">
                <a16:creationId xmlns:a16="http://schemas.microsoft.com/office/drawing/2014/main" id="{C070651D-2A5F-3B60-7F10-5CB84A8E869C}"/>
              </a:ext>
            </a:extLst>
          </p:cNvPr>
          <p:cNvGraphicFramePr>
            <a:graphicFrameLocks noChangeAspect="1"/>
          </p:cNvGraphicFramePr>
          <p:nvPr>
            <p:extLst>
              <p:ext uri="{D42A27DB-BD31-4B8C-83A1-F6EECF244321}">
                <p14:modId xmlns:p14="http://schemas.microsoft.com/office/powerpoint/2010/main" val="560515201"/>
              </p:ext>
            </p:extLst>
          </p:nvPr>
        </p:nvGraphicFramePr>
        <p:xfrm>
          <a:off x="2030201" y="5310718"/>
          <a:ext cx="777878" cy="686045"/>
        </p:xfrm>
        <a:graphic>
          <a:graphicData uri="http://schemas.openxmlformats.org/presentationml/2006/ole">
            <mc:AlternateContent xmlns:mc="http://schemas.openxmlformats.org/markup-compatibility/2006">
              <mc:Choice xmlns:v="urn:schemas-microsoft-com:vml" Requires="v">
                <p:oleObj name="Worksheet" showAsIcon="1" r:id="rId3" imgW="914400" imgH="806585" progId="Excel.Sheet.12">
                  <p:embed/>
                </p:oleObj>
              </mc:Choice>
              <mc:Fallback>
                <p:oleObj name="Worksheet" showAsIcon="1" r:id="rId3" imgW="914400" imgH="806585" progId="Excel.Sheet.12">
                  <p:embed/>
                  <p:pic>
                    <p:nvPicPr>
                      <p:cNvPr id="166" name="Object 165">
                        <a:extLst>
                          <a:ext uri="{FF2B5EF4-FFF2-40B4-BE49-F238E27FC236}">
                            <a16:creationId xmlns:a16="http://schemas.microsoft.com/office/drawing/2014/main" id="{C070651D-2A5F-3B60-7F10-5CB84A8E869C}"/>
                          </a:ext>
                        </a:extLst>
                      </p:cNvPr>
                      <p:cNvPicPr/>
                      <p:nvPr/>
                    </p:nvPicPr>
                    <p:blipFill>
                      <a:blip r:embed="rId4"/>
                      <a:stretch>
                        <a:fillRect/>
                      </a:stretch>
                    </p:blipFill>
                    <p:spPr>
                      <a:xfrm>
                        <a:off x="2030201" y="5310718"/>
                        <a:ext cx="777878" cy="686045"/>
                      </a:xfrm>
                      <a:prstGeom prst="rect">
                        <a:avLst/>
                      </a:prstGeom>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41248"/>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201168" y="91440"/>
            <a:ext cx="11795760" cy="512064"/>
          </a:xfrm>
          <a:prstGeom prst="rect">
            <a:avLst/>
          </a:prstGeom>
          <a:noFill/>
          <a:ln/>
        </p:spPr>
        <p:txBody>
          <a:bodyPr wrap="square" rtlCol="0" anchor="ctr"/>
          <a:lstStyle/>
          <a:p>
            <a:pPr marL="0" indent="0">
              <a:buNone/>
            </a:pPr>
            <a:r>
              <a:rPr lang="es-AR" sz="2200" b="1" noProof="0">
                <a:solidFill>
                  <a:srgbClr val="1A1A1A"/>
                </a:solidFill>
                <a:latin typeface="Montserrat" pitchFamily="34" charset="0"/>
                <a:ea typeface="Montserrat" pitchFamily="34" charset="-122"/>
                <a:cs typeface="Montserrat" pitchFamily="34" charset="-120"/>
              </a:rPr>
              <a:t>Anulación de Hoja de Entrada de Servicio (HES)</a:t>
            </a:r>
            <a:endParaRPr lang="es-AR" sz="2200" noProof="0"/>
          </a:p>
        </p:txBody>
      </p:sp>
      <p:sp>
        <p:nvSpPr>
          <p:cNvPr id="4" name="Text 2"/>
          <p:cNvSpPr/>
          <p:nvPr/>
        </p:nvSpPr>
        <p:spPr>
          <a:xfrm>
            <a:off x="201168" y="621792"/>
            <a:ext cx="11795760" cy="219456"/>
          </a:xfrm>
          <a:prstGeom prst="rect">
            <a:avLst/>
          </a:prstGeom>
          <a:noFill/>
          <a:ln/>
        </p:spPr>
        <p:txBody>
          <a:bodyPr wrap="square" rtlCol="0" anchor="ctr"/>
          <a:lstStyle/>
          <a:p>
            <a:pPr marL="0" indent="0">
              <a:buNone/>
            </a:pPr>
            <a:r>
              <a:rPr lang="es-AR" sz="900" noProof="0">
                <a:solidFill>
                  <a:srgbClr val="666666"/>
                </a:solidFill>
                <a:latin typeface="Montserrat" pitchFamily="34" charset="0"/>
                <a:ea typeface="Montserrat" pitchFamily="34" charset="-122"/>
                <a:cs typeface="Montserrat" pitchFamily="34" charset="-120"/>
              </a:rPr>
              <a:t>Este proceso aplica cuando sea necesario revertir una Hoja de Entrada de Servicio (HES) previamente registrada.</a:t>
            </a:r>
            <a:endParaRPr lang="es-AR" sz="900" noProof="0"/>
          </a:p>
        </p:txBody>
      </p:sp>
      <p:sp>
        <p:nvSpPr>
          <p:cNvPr id="5" name="Text 3"/>
          <p:cNvSpPr/>
          <p:nvPr/>
        </p:nvSpPr>
        <p:spPr>
          <a:xfrm>
            <a:off x="201168" y="950976"/>
            <a:ext cx="11795760" cy="274320"/>
          </a:xfrm>
          <a:prstGeom prst="rect">
            <a:avLst/>
          </a:prstGeom>
          <a:noFill/>
          <a:ln/>
        </p:spPr>
        <p:txBody>
          <a:bodyPr wrap="square" rtlCol="0" anchor="ctr"/>
          <a:lstStyle/>
          <a:p>
            <a:pPr marL="0" indent="0">
              <a:buNone/>
            </a:pPr>
            <a:r>
              <a:rPr lang="es-AR" sz="1400" b="1" noProof="0">
                <a:solidFill>
                  <a:srgbClr val="1A1A1A"/>
                </a:solidFill>
                <a:latin typeface="Montserrat" pitchFamily="34" charset="0"/>
                <a:ea typeface="Montserrat" pitchFamily="34" charset="-122"/>
                <a:cs typeface="Montserrat" pitchFamily="34" charset="-120"/>
              </a:rPr>
              <a:t>Flujo general del proceso</a:t>
            </a:r>
            <a:endParaRPr lang="es-AR" sz="1400" noProof="0"/>
          </a:p>
        </p:txBody>
      </p:sp>
      <p:sp>
        <p:nvSpPr>
          <p:cNvPr id="7" name="Shape 5"/>
          <p:cNvSpPr/>
          <p:nvPr/>
        </p:nvSpPr>
        <p:spPr>
          <a:xfrm>
            <a:off x="200650" y="1583207"/>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8" name="Text 6"/>
          <p:cNvSpPr/>
          <p:nvPr/>
        </p:nvSpPr>
        <p:spPr>
          <a:xfrm>
            <a:off x="200650" y="1583207"/>
            <a:ext cx="329184" cy="329184"/>
          </a:xfrm>
          <a:prstGeom prst="rect">
            <a:avLst/>
          </a:prstGeom>
          <a:noFill/>
          <a:ln/>
        </p:spPr>
        <p:txBody>
          <a:bodyPr wrap="square" lIns="0" tIns="0" rIns="0" bIns="0" rtlCol="0" anchor="ctr"/>
          <a:lstStyle/>
          <a:p>
            <a:pPr marL="0" indent="0" algn="ctr">
              <a:buNone/>
            </a:pPr>
            <a:r>
              <a:rPr lang="es-AR" sz="1200" b="1" noProof="0">
                <a:solidFill>
                  <a:srgbClr val="FFFFFF"/>
                </a:solidFill>
                <a:latin typeface="Montserrat" pitchFamily="34" charset="0"/>
                <a:ea typeface="Montserrat" pitchFamily="34" charset="-122"/>
                <a:cs typeface="Montserrat" pitchFamily="34" charset="-120"/>
              </a:rPr>
              <a:t>1</a:t>
            </a:r>
            <a:endParaRPr lang="es-AR" sz="1200" noProof="0"/>
          </a:p>
        </p:txBody>
      </p:sp>
      <p:sp>
        <p:nvSpPr>
          <p:cNvPr id="14" name="Text 12"/>
          <p:cNvSpPr/>
          <p:nvPr/>
        </p:nvSpPr>
        <p:spPr>
          <a:xfrm>
            <a:off x="1480810" y="2100757"/>
            <a:ext cx="310896" cy="310896"/>
          </a:xfrm>
          <a:prstGeom prst="rect">
            <a:avLst/>
          </a:prstGeom>
          <a:noFill/>
          <a:ln/>
        </p:spPr>
        <p:txBody>
          <a:bodyPr wrap="square" lIns="0" tIns="0" rIns="0" bIns="0" rtlCol="0" anchor="ctr"/>
          <a:lstStyle/>
          <a:p>
            <a:pPr marL="0" indent="0" algn="ctr">
              <a:buNone/>
            </a:pPr>
            <a:r>
              <a:rPr lang="es-AR" sz="1100" b="1" noProof="0">
                <a:solidFill>
                  <a:srgbClr val="FFFFFF"/>
                </a:solidFill>
                <a:latin typeface="Montserrat" pitchFamily="34" charset="0"/>
                <a:ea typeface="Montserrat" pitchFamily="34" charset="-122"/>
                <a:cs typeface="Montserrat" pitchFamily="34" charset="-120"/>
              </a:rPr>
              <a:t>!</a:t>
            </a:r>
            <a:endParaRPr lang="es-AR" sz="1100" noProof="0"/>
          </a:p>
        </p:txBody>
      </p:sp>
      <p:sp>
        <p:nvSpPr>
          <p:cNvPr id="15" name="Text 13"/>
          <p:cNvSpPr/>
          <p:nvPr/>
        </p:nvSpPr>
        <p:spPr>
          <a:xfrm>
            <a:off x="218938" y="2680487"/>
            <a:ext cx="2450592" cy="1005840"/>
          </a:xfrm>
          <a:prstGeom prst="rect">
            <a:avLst/>
          </a:prstGeom>
          <a:noFill/>
          <a:ln/>
        </p:spPr>
        <p:txBody>
          <a:bodyPr wrap="square" rtlCol="0" anchor="t"/>
          <a:lstStyle/>
          <a:p>
            <a:pPr marL="0" indent="0">
              <a:buNone/>
            </a:pPr>
            <a:r>
              <a:rPr lang="es-AR" sz="850" noProof="0">
                <a:solidFill>
                  <a:srgbClr val="333333"/>
                </a:solidFill>
                <a:latin typeface="Montserrat" pitchFamily="34" charset="0"/>
                <a:ea typeface="Montserrat" pitchFamily="34" charset="-122"/>
                <a:cs typeface="Montserrat" pitchFamily="34" charset="-120"/>
              </a:rPr>
              <a:t>El proveedor solicita la anulación de la Hoja de Entrada de Servicio (HES).</a:t>
            </a:r>
            <a:endParaRPr lang="es-AR" sz="850" noProof="0"/>
          </a:p>
        </p:txBody>
      </p:sp>
      <p:sp>
        <p:nvSpPr>
          <p:cNvPr id="20" name="Shape 18"/>
          <p:cNvSpPr/>
          <p:nvPr/>
        </p:nvSpPr>
        <p:spPr>
          <a:xfrm>
            <a:off x="3254746" y="1583207"/>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21" name="Text 19"/>
          <p:cNvSpPr/>
          <p:nvPr/>
        </p:nvSpPr>
        <p:spPr>
          <a:xfrm>
            <a:off x="3254746" y="1583207"/>
            <a:ext cx="329184" cy="329184"/>
          </a:xfrm>
          <a:prstGeom prst="rect">
            <a:avLst/>
          </a:prstGeom>
          <a:noFill/>
          <a:ln/>
        </p:spPr>
        <p:txBody>
          <a:bodyPr wrap="square" lIns="0" tIns="0" rIns="0" bIns="0" rtlCol="0" anchor="ctr"/>
          <a:lstStyle/>
          <a:p>
            <a:pPr marL="0" indent="0" algn="ctr">
              <a:buNone/>
            </a:pPr>
            <a:r>
              <a:rPr lang="es-AR" sz="1200" b="1" noProof="0">
                <a:solidFill>
                  <a:srgbClr val="FFFFFF"/>
                </a:solidFill>
                <a:latin typeface="Montserrat" pitchFamily="34" charset="0"/>
                <a:ea typeface="Montserrat" pitchFamily="34" charset="-122"/>
                <a:cs typeface="Montserrat" pitchFamily="34" charset="-120"/>
              </a:rPr>
              <a:t>2</a:t>
            </a:r>
            <a:endParaRPr lang="es-AR" sz="1200" noProof="0"/>
          </a:p>
        </p:txBody>
      </p:sp>
      <p:sp>
        <p:nvSpPr>
          <p:cNvPr id="25" name="Text 23"/>
          <p:cNvSpPr/>
          <p:nvPr/>
        </p:nvSpPr>
        <p:spPr>
          <a:xfrm>
            <a:off x="4633661" y="2100757"/>
            <a:ext cx="292608" cy="292608"/>
          </a:xfrm>
          <a:prstGeom prst="rect">
            <a:avLst/>
          </a:prstGeom>
          <a:noFill/>
          <a:ln/>
        </p:spPr>
        <p:txBody>
          <a:bodyPr wrap="square" lIns="0" tIns="0" rIns="0" bIns="0" rtlCol="0" anchor="ctr"/>
          <a:lstStyle/>
          <a:p>
            <a:pPr marL="0" indent="0" algn="ctr">
              <a:buNone/>
            </a:pPr>
            <a:r>
              <a:rPr lang="es-AR" sz="1000" b="1" noProof="0">
                <a:solidFill>
                  <a:srgbClr val="FFFFFF"/>
                </a:solidFill>
                <a:latin typeface="Montserrat" pitchFamily="34" charset="0"/>
                <a:ea typeface="Montserrat" pitchFamily="34" charset="-122"/>
                <a:cs typeface="Montserrat" pitchFamily="34" charset="-120"/>
              </a:rPr>
              <a:t>✓</a:t>
            </a:r>
            <a:endParaRPr lang="es-AR" sz="1000" noProof="0"/>
          </a:p>
        </p:txBody>
      </p:sp>
      <p:sp>
        <p:nvSpPr>
          <p:cNvPr id="26" name="Text 24"/>
          <p:cNvSpPr/>
          <p:nvPr/>
        </p:nvSpPr>
        <p:spPr>
          <a:xfrm>
            <a:off x="3273034" y="2680487"/>
            <a:ext cx="2450592" cy="1005840"/>
          </a:xfrm>
          <a:prstGeom prst="rect">
            <a:avLst/>
          </a:prstGeom>
          <a:noFill/>
          <a:ln/>
        </p:spPr>
        <p:txBody>
          <a:bodyPr wrap="square" rtlCol="0" anchor="t"/>
          <a:lstStyle/>
          <a:p>
            <a:pPr marL="0" indent="0">
              <a:buNone/>
            </a:pPr>
            <a:r>
              <a:rPr lang="es-AR" sz="850" noProof="0">
                <a:solidFill>
                  <a:srgbClr val="333333"/>
                </a:solidFill>
                <a:latin typeface="Montserrat" pitchFamily="34" charset="0"/>
                <a:ea typeface="Montserrat" pitchFamily="34" charset="-122"/>
                <a:cs typeface="Montserrat" pitchFamily="34" charset="-120"/>
              </a:rPr>
              <a:t>La solicitud es enviada para aprobación del Administrador de Contrato.</a:t>
            </a:r>
            <a:endParaRPr lang="es-AR" sz="850" noProof="0"/>
          </a:p>
        </p:txBody>
      </p:sp>
      <p:sp>
        <p:nvSpPr>
          <p:cNvPr id="31" name="Shape 29"/>
          <p:cNvSpPr/>
          <p:nvPr/>
        </p:nvSpPr>
        <p:spPr>
          <a:xfrm>
            <a:off x="6308842" y="1583207"/>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32" name="Text 30"/>
          <p:cNvSpPr/>
          <p:nvPr/>
        </p:nvSpPr>
        <p:spPr>
          <a:xfrm>
            <a:off x="6308842" y="1583207"/>
            <a:ext cx="329184" cy="329184"/>
          </a:xfrm>
          <a:prstGeom prst="rect">
            <a:avLst/>
          </a:prstGeom>
          <a:noFill/>
          <a:ln/>
        </p:spPr>
        <p:txBody>
          <a:bodyPr wrap="square" lIns="0" tIns="0" rIns="0" bIns="0" rtlCol="0" anchor="ctr"/>
          <a:lstStyle/>
          <a:p>
            <a:pPr marL="0" indent="0" algn="ctr">
              <a:buNone/>
            </a:pPr>
            <a:r>
              <a:rPr lang="es-AR" sz="1200" b="1" noProof="0">
                <a:solidFill>
                  <a:srgbClr val="FFFFFF"/>
                </a:solidFill>
                <a:latin typeface="Montserrat" pitchFamily="34" charset="0"/>
                <a:ea typeface="Montserrat" pitchFamily="34" charset="-122"/>
                <a:cs typeface="Montserrat" pitchFamily="34" charset="-120"/>
              </a:rPr>
              <a:t>3</a:t>
            </a:r>
            <a:endParaRPr lang="es-AR" sz="1200" noProof="0"/>
          </a:p>
        </p:txBody>
      </p:sp>
      <p:sp>
        <p:nvSpPr>
          <p:cNvPr id="38" name="Text 36"/>
          <p:cNvSpPr/>
          <p:nvPr/>
        </p:nvSpPr>
        <p:spPr>
          <a:xfrm>
            <a:off x="7589002" y="2100757"/>
            <a:ext cx="310896" cy="310896"/>
          </a:xfrm>
          <a:prstGeom prst="rect">
            <a:avLst/>
          </a:prstGeom>
          <a:noFill/>
          <a:ln/>
        </p:spPr>
        <p:txBody>
          <a:bodyPr wrap="square" lIns="0" tIns="0" rIns="0" bIns="0" rtlCol="0" anchor="ctr"/>
          <a:lstStyle/>
          <a:p>
            <a:pPr marL="0" indent="0" algn="ctr">
              <a:buNone/>
            </a:pPr>
            <a:r>
              <a:rPr lang="es-AR" sz="1100" b="1" noProof="0">
                <a:solidFill>
                  <a:srgbClr val="FFFFFF"/>
                </a:solidFill>
                <a:latin typeface="Montserrat" pitchFamily="34" charset="0"/>
                <a:ea typeface="Montserrat" pitchFamily="34" charset="-122"/>
                <a:cs typeface="Montserrat" pitchFamily="34" charset="-120"/>
              </a:rPr>
              <a:t>$</a:t>
            </a:r>
            <a:endParaRPr lang="es-AR" sz="1100" noProof="0"/>
          </a:p>
        </p:txBody>
      </p:sp>
      <p:sp>
        <p:nvSpPr>
          <p:cNvPr id="39" name="Text 37"/>
          <p:cNvSpPr/>
          <p:nvPr/>
        </p:nvSpPr>
        <p:spPr>
          <a:xfrm>
            <a:off x="6446520" y="2620670"/>
            <a:ext cx="2450592" cy="658368"/>
          </a:xfrm>
          <a:prstGeom prst="rect">
            <a:avLst/>
          </a:prstGeom>
          <a:noFill/>
          <a:ln/>
        </p:spPr>
        <p:txBody>
          <a:bodyPr wrap="square" rtlCol="0" anchor="t"/>
          <a:lstStyle/>
          <a:p>
            <a:pPr marL="0" indent="0">
              <a:buNone/>
            </a:pPr>
            <a:r>
              <a:rPr lang="es-AR" sz="850" noProof="0">
                <a:solidFill>
                  <a:srgbClr val="333333"/>
                </a:solidFill>
                <a:latin typeface="Montserrat" pitchFamily="34" charset="0"/>
                <a:ea typeface="Montserrat" pitchFamily="34" charset="-122"/>
                <a:cs typeface="Montserrat" pitchFamily="34" charset="-120"/>
              </a:rPr>
              <a:t>En caso de que exista una factura aprobada para la hoja de entrada, una vez aprobada la anulación se genera la Nota de Crédito correspondiente.,( consultar con el Administrador de contrato si la solicitud es necesaria)</a:t>
            </a:r>
            <a:endParaRPr lang="es-AR" sz="850" noProof="0"/>
          </a:p>
        </p:txBody>
      </p:sp>
      <p:sp>
        <p:nvSpPr>
          <p:cNvPr id="48" name="Shape 46"/>
          <p:cNvSpPr/>
          <p:nvPr/>
        </p:nvSpPr>
        <p:spPr>
          <a:xfrm>
            <a:off x="9362938" y="1583207"/>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49" name="Text 47"/>
          <p:cNvSpPr/>
          <p:nvPr/>
        </p:nvSpPr>
        <p:spPr>
          <a:xfrm>
            <a:off x="9362938" y="1583207"/>
            <a:ext cx="329184" cy="329184"/>
          </a:xfrm>
          <a:prstGeom prst="rect">
            <a:avLst/>
          </a:prstGeom>
          <a:noFill/>
          <a:ln/>
        </p:spPr>
        <p:txBody>
          <a:bodyPr wrap="square" lIns="0" tIns="0" rIns="0" bIns="0" rtlCol="0" anchor="ctr"/>
          <a:lstStyle/>
          <a:p>
            <a:pPr marL="0" indent="0" algn="ctr">
              <a:buNone/>
            </a:pPr>
            <a:r>
              <a:rPr lang="es-AR" sz="1200" b="1" noProof="0">
                <a:solidFill>
                  <a:srgbClr val="FFFFFF"/>
                </a:solidFill>
                <a:latin typeface="Montserrat" pitchFamily="34" charset="0"/>
                <a:ea typeface="Montserrat" pitchFamily="34" charset="-122"/>
                <a:cs typeface="Montserrat" pitchFamily="34" charset="-120"/>
              </a:rPr>
              <a:t>4</a:t>
            </a:r>
            <a:endParaRPr lang="es-AR" sz="1200" noProof="0"/>
          </a:p>
        </p:txBody>
      </p:sp>
      <p:sp>
        <p:nvSpPr>
          <p:cNvPr id="58" name="Text 56"/>
          <p:cNvSpPr/>
          <p:nvPr/>
        </p:nvSpPr>
        <p:spPr>
          <a:xfrm>
            <a:off x="9381226" y="2680487"/>
            <a:ext cx="2450592" cy="1005840"/>
          </a:xfrm>
          <a:prstGeom prst="rect">
            <a:avLst/>
          </a:prstGeom>
          <a:noFill/>
          <a:ln/>
        </p:spPr>
        <p:txBody>
          <a:bodyPr wrap="square" rtlCol="0" anchor="t"/>
          <a:lstStyle/>
          <a:p>
            <a:pPr marL="0" indent="0">
              <a:buNone/>
            </a:pPr>
            <a:r>
              <a:rPr lang="es-AR" sz="850" noProof="0">
                <a:solidFill>
                  <a:srgbClr val="333333"/>
                </a:solidFill>
                <a:latin typeface="Montserrat" pitchFamily="34" charset="0"/>
                <a:ea typeface="Montserrat" pitchFamily="34" charset="-122"/>
                <a:cs typeface="Montserrat" pitchFamily="34" charset="-120"/>
              </a:rPr>
              <a:t>El Administrador de Contrato informa a Cuentas por Pagar (AP) para que replique la Nota de Crédito en Elipse.</a:t>
            </a:r>
            <a:endParaRPr lang="es-AR" sz="850" noProof="0"/>
          </a:p>
        </p:txBody>
      </p:sp>
      <p:sp>
        <p:nvSpPr>
          <p:cNvPr id="59" name="Shape 57"/>
          <p:cNvSpPr/>
          <p:nvPr/>
        </p:nvSpPr>
        <p:spPr>
          <a:xfrm>
            <a:off x="201168" y="3840480"/>
            <a:ext cx="11625302" cy="1243584"/>
          </a:xfrm>
          <a:prstGeom prst="roundRect">
            <a:avLst>
              <a:gd name="adj" fmla="val 5882"/>
            </a:avLst>
          </a:prstGeom>
          <a:solidFill>
            <a:srgbClr val="FFFBEA"/>
          </a:solidFill>
          <a:ln w="12700">
            <a:solidFill>
              <a:srgbClr val="F5C400"/>
            </a:solidFill>
            <a:prstDash val="solid"/>
          </a:ln>
        </p:spPr>
        <p:txBody>
          <a:bodyPr/>
          <a:lstStyle/>
          <a:p>
            <a:endParaRPr lang="es-AR" noProof="0"/>
          </a:p>
        </p:txBody>
      </p:sp>
      <p:sp>
        <p:nvSpPr>
          <p:cNvPr id="60" name="Shape 58"/>
          <p:cNvSpPr/>
          <p:nvPr/>
        </p:nvSpPr>
        <p:spPr>
          <a:xfrm>
            <a:off x="329184" y="3968496"/>
            <a:ext cx="329184" cy="329184"/>
          </a:xfrm>
          <a:prstGeom prst="roundRect">
            <a:avLst>
              <a:gd name="adj" fmla="val 16667"/>
            </a:avLst>
          </a:prstGeom>
          <a:solidFill>
            <a:srgbClr val="F5C400"/>
          </a:solidFill>
          <a:ln w="12700">
            <a:solidFill>
              <a:srgbClr val="F5C400"/>
            </a:solidFill>
            <a:prstDash val="solid"/>
          </a:ln>
        </p:spPr>
        <p:txBody>
          <a:bodyPr/>
          <a:lstStyle/>
          <a:p>
            <a:endParaRPr lang="es-AR" noProof="0"/>
          </a:p>
        </p:txBody>
      </p:sp>
      <p:sp>
        <p:nvSpPr>
          <p:cNvPr id="61" name="Text 59"/>
          <p:cNvSpPr/>
          <p:nvPr/>
        </p:nvSpPr>
        <p:spPr>
          <a:xfrm>
            <a:off x="329184" y="3968496"/>
            <a:ext cx="329184" cy="329184"/>
          </a:xfrm>
          <a:prstGeom prst="rect">
            <a:avLst/>
          </a:prstGeom>
          <a:noFill/>
          <a:ln/>
        </p:spPr>
        <p:txBody>
          <a:bodyPr wrap="square" lIns="0" tIns="0" rIns="0" bIns="0" rtlCol="0" anchor="ctr"/>
          <a:lstStyle/>
          <a:p>
            <a:pPr marL="0" indent="0" algn="ctr">
              <a:buNone/>
            </a:pPr>
            <a:r>
              <a:rPr lang="es-AR" sz="1400" b="1" noProof="0">
                <a:solidFill>
                  <a:srgbClr val="FFFFFF"/>
                </a:solidFill>
                <a:latin typeface="Montserrat" pitchFamily="34" charset="0"/>
                <a:ea typeface="Montserrat" pitchFamily="34" charset="-122"/>
                <a:cs typeface="Montserrat" pitchFamily="34" charset="-120"/>
              </a:rPr>
              <a:t>!</a:t>
            </a:r>
            <a:endParaRPr lang="es-AR" sz="1400" noProof="0"/>
          </a:p>
        </p:txBody>
      </p:sp>
      <p:sp>
        <p:nvSpPr>
          <p:cNvPr id="62" name="Text 60"/>
          <p:cNvSpPr/>
          <p:nvPr/>
        </p:nvSpPr>
        <p:spPr>
          <a:xfrm>
            <a:off x="749808" y="3968496"/>
            <a:ext cx="4754880" cy="292608"/>
          </a:xfrm>
          <a:prstGeom prst="rect">
            <a:avLst/>
          </a:prstGeom>
          <a:noFill/>
          <a:ln/>
        </p:spPr>
        <p:txBody>
          <a:bodyPr wrap="square" rtlCol="0" anchor="ctr"/>
          <a:lstStyle/>
          <a:p>
            <a:pPr marL="0" indent="0">
              <a:buNone/>
            </a:pPr>
            <a:r>
              <a:rPr lang="es-AR" sz="1100" b="1" noProof="0">
                <a:solidFill>
                  <a:srgbClr val="1A1A1A"/>
                </a:solidFill>
                <a:latin typeface="Montserrat" pitchFamily="34" charset="0"/>
                <a:ea typeface="Montserrat" pitchFamily="34" charset="-122"/>
                <a:cs typeface="Montserrat" pitchFamily="34" charset="-120"/>
              </a:rPr>
              <a:t>Importante</a:t>
            </a:r>
            <a:endParaRPr lang="es-AR" sz="1100" noProof="0"/>
          </a:p>
        </p:txBody>
      </p:sp>
      <p:sp>
        <p:nvSpPr>
          <p:cNvPr id="63" name="Shape 61"/>
          <p:cNvSpPr/>
          <p:nvPr/>
        </p:nvSpPr>
        <p:spPr>
          <a:xfrm>
            <a:off x="329184" y="4389120"/>
            <a:ext cx="201168" cy="201168"/>
          </a:xfrm>
          <a:prstGeom prst="ellipse">
            <a:avLst/>
          </a:prstGeom>
          <a:solidFill>
            <a:srgbClr val="F5C400"/>
          </a:solidFill>
          <a:ln w="12700">
            <a:solidFill>
              <a:srgbClr val="F5C400"/>
            </a:solidFill>
            <a:prstDash val="solid"/>
          </a:ln>
        </p:spPr>
        <p:txBody>
          <a:bodyPr/>
          <a:lstStyle/>
          <a:p>
            <a:endParaRPr lang="es-AR" noProof="0"/>
          </a:p>
        </p:txBody>
      </p:sp>
      <p:sp>
        <p:nvSpPr>
          <p:cNvPr id="64" name="Text 62"/>
          <p:cNvSpPr/>
          <p:nvPr/>
        </p:nvSpPr>
        <p:spPr>
          <a:xfrm>
            <a:off x="329184" y="4389120"/>
            <a:ext cx="201168" cy="201168"/>
          </a:xfrm>
          <a:prstGeom prst="rect">
            <a:avLst/>
          </a:prstGeom>
          <a:noFill/>
          <a:ln/>
        </p:spPr>
        <p:txBody>
          <a:bodyPr wrap="square" lIns="0" tIns="0" rIns="0" bIns="0" rtlCol="0" anchor="ctr"/>
          <a:lstStyle/>
          <a:p>
            <a:pPr marL="0" indent="0" algn="ctr">
              <a:buNone/>
            </a:pPr>
            <a:r>
              <a:rPr lang="es-AR" sz="800" b="1" noProof="0">
                <a:solidFill>
                  <a:srgbClr val="FFFFFF"/>
                </a:solidFill>
                <a:latin typeface="Montserrat" pitchFamily="34" charset="0"/>
                <a:ea typeface="Montserrat" pitchFamily="34" charset="-122"/>
                <a:cs typeface="Montserrat" pitchFamily="34" charset="-120"/>
              </a:rPr>
              <a:t>✓</a:t>
            </a:r>
            <a:endParaRPr lang="es-AR" sz="800" noProof="0"/>
          </a:p>
        </p:txBody>
      </p:sp>
      <p:sp>
        <p:nvSpPr>
          <p:cNvPr id="65" name="Text 63"/>
          <p:cNvSpPr/>
          <p:nvPr/>
        </p:nvSpPr>
        <p:spPr>
          <a:xfrm>
            <a:off x="603504" y="4352544"/>
            <a:ext cx="10912760" cy="279500"/>
          </a:xfrm>
          <a:prstGeom prst="rect">
            <a:avLst/>
          </a:prstGeom>
          <a:noFill/>
          <a:ln/>
        </p:spPr>
        <p:txBody>
          <a:bodyPr wrap="square" rtlCol="0" anchor="ctr"/>
          <a:lstStyle/>
          <a:p>
            <a:pPr marL="0" indent="0">
              <a:buNone/>
            </a:pPr>
            <a:r>
              <a:rPr lang="es-AR" sz="850" noProof="0">
                <a:solidFill>
                  <a:srgbClr val="333333"/>
                </a:solidFill>
                <a:latin typeface="Montserrat" pitchFamily="34" charset="0"/>
                <a:ea typeface="Montserrat" pitchFamily="34" charset="-122"/>
                <a:cs typeface="Montserrat" pitchFamily="34" charset="-120"/>
              </a:rPr>
              <a:t>La anulación de una HES requiere aprobación previa</a:t>
            </a:r>
            <a:r>
              <a:rPr lang="es-AR" sz="850" noProof="0"/>
              <a:t> </a:t>
            </a:r>
            <a:r>
              <a:rPr lang="es-AR" sz="850" noProof="0">
                <a:solidFill>
                  <a:srgbClr val="333333"/>
                </a:solidFill>
                <a:latin typeface="Montserrat" pitchFamily="34" charset="0"/>
                <a:ea typeface="Montserrat" pitchFamily="34" charset="-122"/>
                <a:cs typeface="Montserrat" pitchFamily="34" charset="-120"/>
              </a:rPr>
              <a:t>del Administrador de Contrato.</a:t>
            </a:r>
            <a:endParaRPr lang="es-AR" sz="850" noProof="0"/>
          </a:p>
        </p:txBody>
      </p:sp>
      <p:sp>
        <p:nvSpPr>
          <p:cNvPr id="66" name="Shape 64"/>
          <p:cNvSpPr/>
          <p:nvPr/>
        </p:nvSpPr>
        <p:spPr>
          <a:xfrm>
            <a:off x="329184" y="4718304"/>
            <a:ext cx="201168" cy="201168"/>
          </a:xfrm>
          <a:prstGeom prst="ellipse">
            <a:avLst/>
          </a:prstGeom>
          <a:solidFill>
            <a:srgbClr val="F5C400"/>
          </a:solidFill>
          <a:ln w="12700">
            <a:solidFill>
              <a:srgbClr val="F5C400"/>
            </a:solidFill>
            <a:prstDash val="solid"/>
          </a:ln>
        </p:spPr>
        <p:txBody>
          <a:bodyPr/>
          <a:lstStyle/>
          <a:p>
            <a:endParaRPr lang="es-AR" noProof="0"/>
          </a:p>
        </p:txBody>
      </p:sp>
      <p:sp>
        <p:nvSpPr>
          <p:cNvPr id="67" name="Text 65"/>
          <p:cNvSpPr/>
          <p:nvPr/>
        </p:nvSpPr>
        <p:spPr>
          <a:xfrm>
            <a:off x="329184" y="4718304"/>
            <a:ext cx="201168" cy="201168"/>
          </a:xfrm>
          <a:prstGeom prst="rect">
            <a:avLst/>
          </a:prstGeom>
          <a:noFill/>
          <a:ln/>
        </p:spPr>
        <p:txBody>
          <a:bodyPr wrap="square" lIns="0" tIns="0" rIns="0" bIns="0" rtlCol="0" anchor="ctr"/>
          <a:lstStyle/>
          <a:p>
            <a:pPr marL="0" indent="0" algn="ctr">
              <a:buNone/>
            </a:pPr>
            <a:r>
              <a:rPr lang="es-AR" sz="800" b="1" noProof="0">
                <a:solidFill>
                  <a:srgbClr val="FFFFFF"/>
                </a:solidFill>
                <a:latin typeface="Montserrat" pitchFamily="34" charset="0"/>
                <a:ea typeface="Montserrat" pitchFamily="34" charset="-122"/>
                <a:cs typeface="Montserrat" pitchFamily="34" charset="-120"/>
              </a:rPr>
              <a:t>✓</a:t>
            </a:r>
            <a:endParaRPr lang="es-AR" sz="800" noProof="0"/>
          </a:p>
        </p:txBody>
      </p:sp>
      <p:sp>
        <p:nvSpPr>
          <p:cNvPr id="68" name="Text 66"/>
          <p:cNvSpPr/>
          <p:nvPr/>
        </p:nvSpPr>
        <p:spPr>
          <a:xfrm>
            <a:off x="603503" y="4681728"/>
            <a:ext cx="11007651" cy="329184"/>
          </a:xfrm>
          <a:prstGeom prst="rect">
            <a:avLst/>
          </a:prstGeom>
          <a:noFill/>
          <a:ln/>
        </p:spPr>
        <p:txBody>
          <a:bodyPr wrap="square" rtlCol="0" anchor="ctr"/>
          <a:lstStyle/>
          <a:p>
            <a:pPr marL="0" indent="0">
              <a:buNone/>
            </a:pPr>
            <a:r>
              <a:rPr lang="es-AR" sz="850" noProof="0">
                <a:solidFill>
                  <a:srgbClr val="333333"/>
                </a:solidFill>
                <a:latin typeface="Montserrat" pitchFamily="34" charset="0"/>
                <a:ea typeface="Montserrat" pitchFamily="34" charset="-122"/>
                <a:cs typeface="Montserrat" pitchFamily="34" charset="-120"/>
              </a:rPr>
              <a:t>No se debe realizar ninguna acción adicional hasta</a:t>
            </a:r>
            <a:r>
              <a:rPr lang="es-AR" sz="850" noProof="0"/>
              <a:t> </a:t>
            </a:r>
            <a:r>
              <a:rPr lang="es-AR" sz="850" noProof="0">
                <a:solidFill>
                  <a:srgbClr val="333333"/>
                </a:solidFill>
                <a:latin typeface="Montserrat" pitchFamily="34" charset="0"/>
                <a:ea typeface="Montserrat" pitchFamily="34" charset="-122"/>
                <a:cs typeface="Montserrat" pitchFamily="34" charset="-120"/>
              </a:rPr>
              <a:t>que la anulación haya sido aprobada.</a:t>
            </a:r>
            <a:endParaRPr lang="es-AR" sz="850" noProof="0"/>
          </a:p>
        </p:txBody>
      </p:sp>
      <p:sp>
        <p:nvSpPr>
          <p:cNvPr id="69" name="Shape 67"/>
          <p:cNvSpPr/>
          <p:nvPr/>
        </p:nvSpPr>
        <p:spPr>
          <a:xfrm>
            <a:off x="218938" y="5273413"/>
            <a:ext cx="11625302" cy="1243584"/>
          </a:xfrm>
          <a:prstGeom prst="roundRect">
            <a:avLst>
              <a:gd name="adj" fmla="val 5882"/>
            </a:avLst>
          </a:prstGeom>
          <a:solidFill>
            <a:srgbClr val="FFFFFF"/>
          </a:solidFill>
          <a:ln w="9525">
            <a:solidFill>
              <a:srgbClr val="DDDDDD"/>
            </a:solidFill>
            <a:prstDash val="solid"/>
          </a:ln>
        </p:spPr>
        <p:txBody>
          <a:bodyPr/>
          <a:lstStyle/>
          <a:p>
            <a:endParaRPr lang="es-AR" noProof="0"/>
          </a:p>
        </p:txBody>
      </p:sp>
      <p:sp>
        <p:nvSpPr>
          <p:cNvPr id="70" name="Shape 68"/>
          <p:cNvSpPr/>
          <p:nvPr/>
        </p:nvSpPr>
        <p:spPr>
          <a:xfrm>
            <a:off x="254997" y="5400310"/>
            <a:ext cx="310896" cy="310896"/>
          </a:xfrm>
          <a:prstGeom prst="ellipse">
            <a:avLst/>
          </a:prstGeom>
          <a:solidFill>
            <a:srgbClr val="1A2B4A"/>
          </a:solidFill>
          <a:ln w="12700">
            <a:solidFill>
              <a:srgbClr val="1A2B4A"/>
            </a:solidFill>
            <a:prstDash val="solid"/>
          </a:ln>
        </p:spPr>
        <p:txBody>
          <a:bodyPr/>
          <a:lstStyle/>
          <a:p>
            <a:endParaRPr lang="es-AR" noProof="0"/>
          </a:p>
        </p:txBody>
      </p:sp>
      <p:sp>
        <p:nvSpPr>
          <p:cNvPr id="71" name="Text 69"/>
          <p:cNvSpPr/>
          <p:nvPr/>
        </p:nvSpPr>
        <p:spPr>
          <a:xfrm>
            <a:off x="254997" y="5400310"/>
            <a:ext cx="310896" cy="310896"/>
          </a:xfrm>
          <a:prstGeom prst="rect">
            <a:avLst/>
          </a:prstGeom>
          <a:noFill/>
          <a:ln/>
        </p:spPr>
        <p:txBody>
          <a:bodyPr wrap="square" lIns="0" tIns="0" rIns="0" bIns="0" rtlCol="0" anchor="ctr"/>
          <a:lstStyle/>
          <a:p>
            <a:pPr marL="0" indent="0" algn="ctr">
              <a:buNone/>
            </a:pPr>
            <a:r>
              <a:rPr lang="es-AR" sz="1100" b="1" noProof="0">
                <a:solidFill>
                  <a:srgbClr val="FFFFFF"/>
                </a:solidFill>
                <a:latin typeface="Montserrat" pitchFamily="34" charset="0"/>
                <a:ea typeface="Montserrat" pitchFamily="34" charset="-122"/>
                <a:cs typeface="Montserrat" pitchFamily="34" charset="-120"/>
              </a:rPr>
              <a:t>i</a:t>
            </a:r>
            <a:endParaRPr lang="es-AR" sz="1100" noProof="0"/>
          </a:p>
        </p:txBody>
      </p:sp>
      <p:sp>
        <p:nvSpPr>
          <p:cNvPr id="72" name="Text 70"/>
          <p:cNvSpPr/>
          <p:nvPr/>
        </p:nvSpPr>
        <p:spPr>
          <a:xfrm>
            <a:off x="657333" y="5400310"/>
            <a:ext cx="5321808" cy="292608"/>
          </a:xfrm>
          <a:prstGeom prst="rect">
            <a:avLst/>
          </a:prstGeom>
          <a:noFill/>
          <a:ln/>
        </p:spPr>
        <p:txBody>
          <a:bodyPr wrap="square" rtlCol="0" anchor="ctr"/>
          <a:lstStyle/>
          <a:p>
            <a:pPr marL="0" indent="0">
              <a:buNone/>
            </a:pPr>
            <a:r>
              <a:rPr lang="es-AR" sz="1100" b="1" noProof="0">
                <a:solidFill>
                  <a:srgbClr val="1A1A1A"/>
                </a:solidFill>
                <a:latin typeface="Montserrat" pitchFamily="34" charset="0"/>
                <a:ea typeface="Montserrat" pitchFamily="34" charset="-122"/>
                <a:cs typeface="Montserrat" pitchFamily="34" charset="-120"/>
              </a:rPr>
              <a:t>Notas</a:t>
            </a:r>
            <a:endParaRPr lang="es-AR" sz="1100" noProof="0"/>
          </a:p>
        </p:txBody>
      </p:sp>
      <p:sp>
        <p:nvSpPr>
          <p:cNvPr id="73" name="Shape 71"/>
          <p:cNvSpPr/>
          <p:nvPr/>
        </p:nvSpPr>
        <p:spPr>
          <a:xfrm>
            <a:off x="236709" y="5766070"/>
            <a:ext cx="5705856" cy="0"/>
          </a:xfrm>
          <a:prstGeom prst="line">
            <a:avLst/>
          </a:prstGeom>
          <a:noFill/>
          <a:ln w="6350">
            <a:solidFill>
              <a:srgbClr val="DDDDDD"/>
            </a:solidFill>
            <a:prstDash val="solid"/>
          </a:ln>
        </p:spPr>
        <p:txBody>
          <a:bodyPr/>
          <a:lstStyle/>
          <a:p>
            <a:endParaRPr lang="es-AR" noProof="0"/>
          </a:p>
        </p:txBody>
      </p:sp>
      <p:sp>
        <p:nvSpPr>
          <p:cNvPr id="74" name="Text 72"/>
          <p:cNvSpPr/>
          <p:nvPr/>
        </p:nvSpPr>
        <p:spPr>
          <a:xfrm>
            <a:off x="896112" y="5865359"/>
            <a:ext cx="5632704" cy="274320"/>
          </a:xfrm>
          <a:prstGeom prst="rect">
            <a:avLst/>
          </a:prstGeom>
          <a:noFill/>
          <a:ln/>
        </p:spPr>
        <p:txBody>
          <a:bodyPr wrap="square" rtlCol="0" anchor="ctr"/>
          <a:lstStyle/>
          <a:p>
            <a:pPr marL="0" indent="0">
              <a:buNone/>
            </a:pPr>
            <a:r>
              <a:rPr lang="es-AR" sz="850" noProof="0">
                <a:solidFill>
                  <a:srgbClr val="333333"/>
                </a:solidFill>
                <a:latin typeface="Montserrat" pitchFamily="34" charset="0"/>
                <a:ea typeface="Montserrat" pitchFamily="34" charset="-122"/>
                <a:cs typeface="Montserrat" pitchFamily="34" charset="-120"/>
              </a:rPr>
              <a:t>•  La anulación revertirá los servicios registrados y su impacto en la facturación.</a:t>
            </a:r>
            <a:endParaRPr lang="es-AR" sz="850" noProof="0"/>
          </a:p>
        </p:txBody>
      </p:sp>
      <p:sp>
        <p:nvSpPr>
          <p:cNvPr id="75" name="Text 73"/>
          <p:cNvSpPr/>
          <p:nvPr/>
        </p:nvSpPr>
        <p:spPr>
          <a:xfrm>
            <a:off x="896111" y="6236208"/>
            <a:ext cx="9507345" cy="227396"/>
          </a:xfrm>
          <a:prstGeom prst="rect">
            <a:avLst/>
          </a:prstGeom>
          <a:noFill/>
          <a:ln/>
        </p:spPr>
        <p:txBody>
          <a:bodyPr wrap="square" rtlCol="0" anchor="ctr"/>
          <a:lstStyle/>
          <a:p>
            <a:pPr marL="0" indent="0">
              <a:buNone/>
            </a:pPr>
            <a:r>
              <a:rPr lang="es-AR" sz="850" noProof="0">
                <a:solidFill>
                  <a:srgbClr val="333333"/>
                </a:solidFill>
                <a:latin typeface="Montserrat" pitchFamily="34" charset="0"/>
                <a:ea typeface="Montserrat" pitchFamily="34" charset="-122"/>
                <a:cs typeface="Montserrat" pitchFamily="34" charset="-120"/>
              </a:rPr>
              <a:t>•  Para cualquier duda sobre el estado de la anulación o la Nota de Crédito, comuníquese con su Administrador de Contrato.</a:t>
            </a:r>
            <a:endParaRPr lang="es-AR" sz="850" noProof="0"/>
          </a:p>
        </p:txBody>
      </p:sp>
      <p:pic>
        <p:nvPicPr>
          <p:cNvPr id="77" name="Picture 76">
            <a:extLst>
              <a:ext uri="{FF2B5EF4-FFF2-40B4-BE49-F238E27FC236}">
                <a16:creationId xmlns:a16="http://schemas.microsoft.com/office/drawing/2014/main" id="{B861630D-0F18-2751-E921-8FECCCD9F243}"/>
              </a:ext>
            </a:extLst>
          </p:cNvPr>
          <p:cNvPicPr>
            <a:picLocks noChangeAspect="1"/>
          </p:cNvPicPr>
          <p:nvPr/>
        </p:nvPicPr>
        <p:blipFill>
          <a:blip r:embed="rId3"/>
          <a:stretch>
            <a:fillRect/>
          </a:stretch>
        </p:blipFill>
        <p:spPr>
          <a:xfrm>
            <a:off x="1072981" y="1656851"/>
            <a:ext cx="795175" cy="820553"/>
          </a:xfrm>
          <a:prstGeom prst="rect">
            <a:avLst/>
          </a:prstGeom>
        </p:spPr>
      </p:pic>
      <p:pic>
        <p:nvPicPr>
          <p:cNvPr id="79" name="Picture 78">
            <a:extLst>
              <a:ext uri="{FF2B5EF4-FFF2-40B4-BE49-F238E27FC236}">
                <a16:creationId xmlns:a16="http://schemas.microsoft.com/office/drawing/2014/main" id="{69961DF4-AA12-E351-9103-95188BBDE833}"/>
              </a:ext>
            </a:extLst>
          </p:cNvPr>
          <p:cNvPicPr>
            <a:picLocks noChangeAspect="1"/>
          </p:cNvPicPr>
          <p:nvPr/>
        </p:nvPicPr>
        <p:blipFill>
          <a:blip r:embed="rId4"/>
          <a:stretch>
            <a:fillRect/>
          </a:stretch>
        </p:blipFill>
        <p:spPr>
          <a:xfrm>
            <a:off x="4286189" y="1706801"/>
            <a:ext cx="794070" cy="803303"/>
          </a:xfrm>
          <a:prstGeom prst="rect">
            <a:avLst/>
          </a:prstGeom>
        </p:spPr>
      </p:pic>
      <p:pic>
        <p:nvPicPr>
          <p:cNvPr id="81" name="Picture 80">
            <a:extLst>
              <a:ext uri="{FF2B5EF4-FFF2-40B4-BE49-F238E27FC236}">
                <a16:creationId xmlns:a16="http://schemas.microsoft.com/office/drawing/2014/main" id="{B1F78A92-6D2E-0B4D-178C-BA5023ADE2FC}"/>
              </a:ext>
            </a:extLst>
          </p:cNvPr>
          <p:cNvPicPr>
            <a:picLocks noChangeAspect="1"/>
          </p:cNvPicPr>
          <p:nvPr/>
        </p:nvPicPr>
        <p:blipFill>
          <a:blip r:embed="rId5"/>
          <a:stretch>
            <a:fillRect/>
          </a:stretch>
        </p:blipFill>
        <p:spPr>
          <a:xfrm>
            <a:off x="7267424" y="1656851"/>
            <a:ext cx="750948" cy="822467"/>
          </a:xfrm>
          <a:prstGeom prst="rect">
            <a:avLst/>
          </a:prstGeom>
        </p:spPr>
      </p:pic>
      <p:pic>
        <p:nvPicPr>
          <p:cNvPr id="83" name="Picture 82">
            <a:extLst>
              <a:ext uri="{FF2B5EF4-FFF2-40B4-BE49-F238E27FC236}">
                <a16:creationId xmlns:a16="http://schemas.microsoft.com/office/drawing/2014/main" id="{2BADD350-F1B8-14B3-9E3D-8C2311AD5A89}"/>
              </a:ext>
            </a:extLst>
          </p:cNvPr>
          <p:cNvPicPr>
            <a:picLocks noChangeAspect="1"/>
          </p:cNvPicPr>
          <p:nvPr/>
        </p:nvPicPr>
        <p:blipFill>
          <a:blip r:embed="rId6"/>
          <a:stretch>
            <a:fillRect/>
          </a:stretch>
        </p:blipFill>
        <p:spPr>
          <a:xfrm>
            <a:off x="10243205" y="1685427"/>
            <a:ext cx="846741" cy="780883"/>
          </a:xfrm>
          <a:prstGeom prst="rect">
            <a:avLst/>
          </a:prstGeom>
        </p:spPr>
      </p:pic>
      <p:sp>
        <p:nvSpPr>
          <p:cNvPr id="84" name="Rectangle: Rounded Corners 83">
            <a:extLst>
              <a:ext uri="{FF2B5EF4-FFF2-40B4-BE49-F238E27FC236}">
                <a16:creationId xmlns:a16="http://schemas.microsoft.com/office/drawing/2014/main" id="{0F70A27C-7D85-6BFB-3907-396A2488F209}"/>
              </a:ext>
            </a:extLst>
          </p:cNvPr>
          <p:cNvSpPr/>
          <p:nvPr/>
        </p:nvSpPr>
        <p:spPr>
          <a:xfrm>
            <a:off x="3136392" y="1473479"/>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AR" noProof="0"/>
          </a:p>
        </p:txBody>
      </p:sp>
      <p:sp>
        <p:nvSpPr>
          <p:cNvPr id="85" name="Rectangle: Rounded Corners 84">
            <a:extLst>
              <a:ext uri="{FF2B5EF4-FFF2-40B4-BE49-F238E27FC236}">
                <a16:creationId xmlns:a16="http://schemas.microsoft.com/office/drawing/2014/main" id="{E0A98444-1F94-A701-9BBB-5FFD6F0568EE}"/>
              </a:ext>
            </a:extLst>
          </p:cNvPr>
          <p:cNvSpPr/>
          <p:nvPr/>
        </p:nvSpPr>
        <p:spPr>
          <a:xfrm>
            <a:off x="91440" y="1436903"/>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AR" noProof="0"/>
          </a:p>
        </p:txBody>
      </p:sp>
      <p:sp>
        <p:nvSpPr>
          <p:cNvPr id="86" name="Rectangle: Rounded Corners 85">
            <a:extLst>
              <a:ext uri="{FF2B5EF4-FFF2-40B4-BE49-F238E27FC236}">
                <a16:creationId xmlns:a16="http://schemas.microsoft.com/office/drawing/2014/main" id="{BA692D92-49FF-9F3D-B30A-F6DE57206DB4}"/>
              </a:ext>
            </a:extLst>
          </p:cNvPr>
          <p:cNvSpPr/>
          <p:nvPr/>
        </p:nvSpPr>
        <p:spPr>
          <a:xfrm>
            <a:off x="6194801" y="1493147"/>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AR" noProof="0"/>
          </a:p>
        </p:txBody>
      </p:sp>
      <p:sp>
        <p:nvSpPr>
          <p:cNvPr id="87" name="Rectangle: Rounded Corners 86">
            <a:extLst>
              <a:ext uri="{FF2B5EF4-FFF2-40B4-BE49-F238E27FC236}">
                <a16:creationId xmlns:a16="http://schemas.microsoft.com/office/drawing/2014/main" id="{922CD80F-19FD-42A2-9E3C-851186FFD098}"/>
              </a:ext>
            </a:extLst>
          </p:cNvPr>
          <p:cNvSpPr/>
          <p:nvPr/>
        </p:nvSpPr>
        <p:spPr>
          <a:xfrm>
            <a:off x="9244942" y="1473479"/>
            <a:ext cx="2843266" cy="215798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AR" noProof="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640080"/>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128016" y="228600"/>
            <a:ext cx="8686800" cy="420624"/>
          </a:xfrm>
          <a:prstGeom prst="rect">
            <a:avLst/>
          </a:prstGeom>
          <a:noFill/>
          <a:ln/>
        </p:spPr>
        <p:txBody>
          <a:bodyPr wrap="square" rtlCol="0" anchor="ctr"/>
          <a:lstStyle/>
          <a:p>
            <a:pPr marL="0" indent="0">
              <a:buNone/>
            </a:pPr>
            <a:r>
              <a:rPr lang="es-AR" sz="1800" b="1" noProof="0">
                <a:solidFill>
                  <a:srgbClr val="1A1A1A"/>
                </a:solidFill>
                <a:latin typeface="Montserrat" pitchFamily="34" charset="0"/>
                <a:ea typeface="Montserrat" pitchFamily="34" charset="-122"/>
                <a:cs typeface="Montserrat" pitchFamily="34" charset="-120"/>
              </a:rPr>
              <a:t>Escenario 3 – Anulación de Hoja de Entrada de Servicio (HES)</a:t>
            </a:r>
            <a:endParaRPr lang="es-AR" sz="1800" noProof="0"/>
          </a:p>
        </p:txBody>
      </p:sp>
      <p:sp>
        <p:nvSpPr>
          <p:cNvPr id="6" name="Shape 4"/>
          <p:cNvSpPr/>
          <p:nvPr/>
        </p:nvSpPr>
        <p:spPr>
          <a:xfrm>
            <a:off x="201168" y="768096"/>
            <a:ext cx="11777472" cy="0"/>
          </a:xfrm>
          <a:prstGeom prst="line">
            <a:avLst/>
          </a:prstGeom>
          <a:noFill/>
          <a:ln w="19050">
            <a:solidFill>
              <a:srgbClr val="F5C400"/>
            </a:solidFill>
            <a:prstDash val="solid"/>
          </a:ln>
        </p:spPr>
        <p:txBody>
          <a:bodyPr/>
          <a:lstStyle/>
          <a:p>
            <a:endParaRPr lang="es-AR" noProof="0"/>
          </a:p>
        </p:txBody>
      </p:sp>
      <p:sp>
        <p:nvSpPr>
          <p:cNvPr id="10" name="Shape 8"/>
          <p:cNvSpPr/>
          <p:nvPr/>
        </p:nvSpPr>
        <p:spPr>
          <a:xfrm>
            <a:off x="491599" y="784933"/>
            <a:ext cx="91440" cy="91440"/>
          </a:xfrm>
          <a:prstGeom prst="ellipse">
            <a:avLst/>
          </a:prstGeom>
          <a:solidFill>
            <a:srgbClr val="FFFFFF"/>
          </a:solidFill>
          <a:ln w="12700">
            <a:solidFill>
              <a:srgbClr val="FFFFFF"/>
            </a:solidFill>
            <a:prstDash val="solid"/>
          </a:ln>
        </p:spPr>
        <p:txBody>
          <a:bodyPr/>
          <a:lstStyle/>
          <a:p>
            <a:endParaRPr lang="es-AR" noProof="0"/>
          </a:p>
        </p:txBody>
      </p:sp>
      <p:sp>
        <p:nvSpPr>
          <p:cNvPr id="14" name="Shape 12"/>
          <p:cNvSpPr/>
          <p:nvPr/>
        </p:nvSpPr>
        <p:spPr>
          <a:xfrm>
            <a:off x="244711" y="863261"/>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15" name="Text 13"/>
          <p:cNvSpPr/>
          <p:nvPr/>
        </p:nvSpPr>
        <p:spPr>
          <a:xfrm>
            <a:off x="244711" y="863261"/>
            <a:ext cx="329184" cy="329184"/>
          </a:xfrm>
          <a:prstGeom prst="rect">
            <a:avLst/>
          </a:prstGeom>
          <a:noFill/>
          <a:ln/>
        </p:spPr>
        <p:txBody>
          <a:bodyPr wrap="square" lIns="0" tIns="0" rIns="0" bIns="0" rtlCol="0" anchor="ctr"/>
          <a:lstStyle/>
          <a:p>
            <a:pPr marL="0" indent="0" algn="ctr">
              <a:buNone/>
            </a:pPr>
            <a:r>
              <a:rPr lang="es-AR" sz="1300" b="1" noProof="0">
                <a:solidFill>
                  <a:srgbClr val="FFFFFF"/>
                </a:solidFill>
                <a:latin typeface="Montserrat" pitchFamily="34" charset="0"/>
                <a:ea typeface="Montserrat" pitchFamily="34" charset="-122"/>
                <a:cs typeface="Montserrat" pitchFamily="34" charset="-120"/>
              </a:rPr>
              <a:t>1</a:t>
            </a:r>
            <a:endParaRPr lang="es-AR" sz="1300" noProof="0"/>
          </a:p>
        </p:txBody>
      </p:sp>
      <p:pic>
        <p:nvPicPr>
          <p:cNvPr id="17" name="Image 0" descr="preencoded.png"/>
          <p:cNvPicPr>
            <a:picLocks noChangeAspect="1"/>
          </p:cNvPicPr>
          <p:nvPr/>
        </p:nvPicPr>
        <p:blipFill>
          <a:blip r:embed="rId4"/>
          <a:stretch>
            <a:fillRect/>
          </a:stretch>
        </p:blipFill>
        <p:spPr>
          <a:xfrm>
            <a:off x="244711" y="1265597"/>
            <a:ext cx="2578608" cy="2176272"/>
          </a:xfrm>
          <a:prstGeom prst="rect">
            <a:avLst/>
          </a:prstGeom>
        </p:spPr>
      </p:pic>
      <p:sp>
        <p:nvSpPr>
          <p:cNvPr id="22" name="Shape 19"/>
          <p:cNvSpPr/>
          <p:nvPr/>
        </p:nvSpPr>
        <p:spPr>
          <a:xfrm>
            <a:off x="3243943" y="863261"/>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23" name="Text 20"/>
          <p:cNvSpPr/>
          <p:nvPr/>
        </p:nvSpPr>
        <p:spPr>
          <a:xfrm>
            <a:off x="3243943" y="863261"/>
            <a:ext cx="329184" cy="329184"/>
          </a:xfrm>
          <a:prstGeom prst="rect">
            <a:avLst/>
          </a:prstGeom>
          <a:noFill/>
          <a:ln/>
        </p:spPr>
        <p:txBody>
          <a:bodyPr wrap="square" lIns="0" tIns="0" rIns="0" bIns="0" rtlCol="0" anchor="ctr"/>
          <a:lstStyle/>
          <a:p>
            <a:pPr marL="0" indent="0" algn="ctr">
              <a:buNone/>
            </a:pPr>
            <a:r>
              <a:rPr lang="es-AR" sz="1300" b="1" noProof="0">
                <a:solidFill>
                  <a:srgbClr val="FFFFFF"/>
                </a:solidFill>
                <a:latin typeface="Montserrat" pitchFamily="34" charset="0"/>
                <a:ea typeface="Montserrat" pitchFamily="34" charset="-122"/>
                <a:cs typeface="Montserrat" pitchFamily="34" charset="-120"/>
              </a:rPr>
              <a:t>2</a:t>
            </a:r>
            <a:endParaRPr lang="es-AR" sz="1300" noProof="0"/>
          </a:p>
        </p:txBody>
      </p:sp>
      <p:pic>
        <p:nvPicPr>
          <p:cNvPr id="25" name="Image 1" descr="preencoded.png"/>
          <p:cNvPicPr>
            <a:picLocks noChangeAspect="1"/>
          </p:cNvPicPr>
          <p:nvPr/>
        </p:nvPicPr>
        <p:blipFill>
          <a:blip r:embed="rId5"/>
          <a:stretch>
            <a:fillRect/>
          </a:stretch>
        </p:blipFill>
        <p:spPr>
          <a:xfrm>
            <a:off x="3600559" y="1077522"/>
            <a:ext cx="2578608" cy="2176272"/>
          </a:xfrm>
          <a:prstGeom prst="rect">
            <a:avLst/>
          </a:prstGeom>
        </p:spPr>
      </p:pic>
      <p:sp>
        <p:nvSpPr>
          <p:cNvPr id="30" name="Shape 26"/>
          <p:cNvSpPr/>
          <p:nvPr/>
        </p:nvSpPr>
        <p:spPr>
          <a:xfrm>
            <a:off x="1585686" y="3203254"/>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31" name="Text 27"/>
          <p:cNvSpPr/>
          <p:nvPr/>
        </p:nvSpPr>
        <p:spPr>
          <a:xfrm>
            <a:off x="1585686" y="3203254"/>
            <a:ext cx="329184" cy="329184"/>
          </a:xfrm>
          <a:prstGeom prst="rect">
            <a:avLst/>
          </a:prstGeom>
          <a:noFill/>
          <a:ln/>
        </p:spPr>
        <p:txBody>
          <a:bodyPr wrap="square" lIns="0" tIns="0" rIns="0" bIns="0" rtlCol="0" anchor="ctr"/>
          <a:lstStyle/>
          <a:p>
            <a:pPr marL="0" indent="0" algn="ctr">
              <a:buNone/>
            </a:pPr>
            <a:r>
              <a:rPr lang="es-AR" sz="1300" b="1" noProof="0">
                <a:solidFill>
                  <a:srgbClr val="FFFFFF"/>
                </a:solidFill>
                <a:latin typeface="Montserrat" pitchFamily="34" charset="0"/>
                <a:ea typeface="Montserrat" pitchFamily="34" charset="-122"/>
                <a:cs typeface="Montserrat" pitchFamily="34" charset="-120"/>
              </a:rPr>
              <a:t>3</a:t>
            </a:r>
            <a:endParaRPr lang="es-AR" sz="1300" noProof="0"/>
          </a:p>
        </p:txBody>
      </p:sp>
      <p:pic>
        <p:nvPicPr>
          <p:cNvPr id="33" name="Image 2" descr="preencoded.png"/>
          <p:cNvPicPr>
            <a:picLocks noChangeAspect="1"/>
          </p:cNvPicPr>
          <p:nvPr/>
        </p:nvPicPr>
        <p:blipFill>
          <a:blip r:embed="rId6"/>
          <a:stretch>
            <a:fillRect/>
          </a:stretch>
        </p:blipFill>
        <p:spPr>
          <a:xfrm>
            <a:off x="1934029" y="3329818"/>
            <a:ext cx="2578608" cy="2176272"/>
          </a:xfrm>
          <a:prstGeom prst="rect">
            <a:avLst/>
          </a:prstGeom>
        </p:spPr>
      </p:pic>
      <p:sp>
        <p:nvSpPr>
          <p:cNvPr id="38" name="Shape 33"/>
          <p:cNvSpPr/>
          <p:nvPr/>
        </p:nvSpPr>
        <p:spPr>
          <a:xfrm>
            <a:off x="4744575" y="3246797"/>
            <a:ext cx="329184" cy="329184"/>
          </a:xfrm>
          <a:prstGeom prst="ellipse">
            <a:avLst/>
          </a:prstGeom>
          <a:solidFill>
            <a:srgbClr val="1A2B4A"/>
          </a:solidFill>
          <a:ln w="12700">
            <a:solidFill>
              <a:srgbClr val="1A2B4A"/>
            </a:solidFill>
            <a:prstDash val="solid"/>
          </a:ln>
        </p:spPr>
        <p:txBody>
          <a:bodyPr/>
          <a:lstStyle/>
          <a:p>
            <a:endParaRPr lang="es-AR" noProof="0"/>
          </a:p>
        </p:txBody>
      </p:sp>
      <p:sp>
        <p:nvSpPr>
          <p:cNvPr id="39" name="Text 34"/>
          <p:cNvSpPr/>
          <p:nvPr/>
        </p:nvSpPr>
        <p:spPr>
          <a:xfrm>
            <a:off x="4744575" y="3246797"/>
            <a:ext cx="329184" cy="329184"/>
          </a:xfrm>
          <a:prstGeom prst="rect">
            <a:avLst/>
          </a:prstGeom>
          <a:noFill/>
          <a:ln/>
        </p:spPr>
        <p:txBody>
          <a:bodyPr wrap="square" lIns="0" tIns="0" rIns="0" bIns="0" rtlCol="0" anchor="ctr"/>
          <a:lstStyle/>
          <a:p>
            <a:pPr marL="0" indent="0" algn="ctr">
              <a:buNone/>
            </a:pPr>
            <a:r>
              <a:rPr lang="es-AR" sz="1300" b="1" noProof="0">
                <a:solidFill>
                  <a:srgbClr val="FFFFFF"/>
                </a:solidFill>
                <a:latin typeface="Montserrat" pitchFamily="34" charset="0"/>
                <a:ea typeface="Montserrat" pitchFamily="34" charset="-122"/>
                <a:cs typeface="Montserrat" pitchFamily="34" charset="-120"/>
              </a:rPr>
              <a:t>4</a:t>
            </a:r>
            <a:endParaRPr lang="es-AR" sz="1300" noProof="0"/>
          </a:p>
        </p:txBody>
      </p:sp>
      <p:pic>
        <p:nvPicPr>
          <p:cNvPr id="41" name="Image 3" descr="preencoded.png"/>
          <p:cNvPicPr>
            <a:picLocks noChangeAspect="1"/>
          </p:cNvPicPr>
          <p:nvPr/>
        </p:nvPicPr>
        <p:blipFill>
          <a:blip r:embed="rId7"/>
          <a:stretch>
            <a:fillRect/>
          </a:stretch>
        </p:blipFill>
        <p:spPr>
          <a:xfrm>
            <a:off x="5121946" y="3402390"/>
            <a:ext cx="2578608" cy="2176272"/>
          </a:xfrm>
          <a:prstGeom prst="rect">
            <a:avLst/>
          </a:prstGeom>
        </p:spPr>
      </p:pic>
      <p:sp>
        <p:nvSpPr>
          <p:cNvPr id="44" name="Text 38"/>
          <p:cNvSpPr/>
          <p:nvPr/>
        </p:nvSpPr>
        <p:spPr>
          <a:xfrm>
            <a:off x="310896" y="4535424"/>
            <a:ext cx="310896" cy="310896"/>
          </a:xfrm>
          <a:prstGeom prst="rect">
            <a:avLst/>
          </a:prstGeom>
          <a:noFill/>
          <a:ln/>
        </p:spPr>
        <p:txBody>
          <a:bodyPr wrap="square" lIns="0" tIns="0" rIns="0" bIns="0" rtlCol="0" anchor="ctr"/>
          <a:lstStyle/>
          <a:p>
            <a:pPr marL="0" indent="0" algn="ctr">
              <a:buNone/>
            </a:pPr>
            <a:r>
              <a:rPr lang="es-AR" sz="1300" b="1" noProof="0">
                <a:solidFill>
                  <a:srgbClr val="FFFFFF"/>
                </a:solidFill>
                <a:latin typeface="Montserrat" pitchFamily="34" charset="0"/>
                <a:ea typeface="Montserrat" pitchFamily="34" charset="-122"/>
                <a:cs typeface="Montserrat" pitchFamily="34" charset="-120"/>
              </a:rPr>
              <a:t>!</a:t>
            </a:r>
            <a:endParaRPr lang="es-AR" sz="1300" noProof="0"/>
          </a:p>
        </p:txBody>
      </p:sp>
      <p:sp>
        <p:nvSpPr>
          <p:cNvPr id="47" name="Text 41"/>
          <p:cNvSpPr/>
          <p:nvPr/>
        </p:nvSpPr>
        <p:spPr>
          <a:xfrm>
            <a:off x="713232" y="4800600"/>
            <a:ext cx="128016" cy="128016"/>
          </a:xfrm>
          <a:prstGeom prst="rect">
            <a:avLst/>
          </a:prstGeom>
          <a:noFill/>
          <a:ln/>
        </p:spPr>
        <p:txBody>
          <a:bodyPr wrap="square" lIns="0" tIns="0" rIns="0" bIns="0" rtlCol="0" anchor="ctr"/>
          <a:lstStyle/>
          <a:p>
            <a:pPr marL="0" indent="0" algn="ctr">
              <a:buNone/>
            </a:pPr>
            <a:r>
              <a:rPr lang="es-AR" sz="800" noProof="0" dirty="0">
                <a:solidFill>
                  <a:srgbClr val="FFFFFF"/>
                </a:solidFill>
                <a:latin typeface="Montserrat" pitchFamily="34" charset="0"/>
                <a:ea typeface="Montserrat" pitchFamily="34" charset="-122"/>
                <a:cs typeface="Montserrat" pitchFamily="34" charset="-120"/>
              </a:rPr>
              <a:t>•</a:t>
            </a:r>
            <a:endParaRPr lang="es-AR" sz="800" noProof="0" dirty="0"/>
          </a:p>
        </p:txBody>
      </p:sp>
      <p:sp>
        <p:nvSpPr>
          <p:cNvPr id="53" name="Text 47"/>
          <p:cNvSpPr/>
          <p:nvPr/>
        </p:nvSpPr>
        <p:spPr>
          <a:xfrm>
            <a:off x="713232" y="5239512"/>
            <a:ext cx="128016" cy="128016"/>
          </a:xfrm>
          <a:prstGeom prst="rect">
            <a:avLst/>
          </a:prstGeom>
          <a:noFill/>
          <a:ln/>
        </p:spPr>
        <p:txBody>
          <a:bodyPr wrap="square" lIns="0" tIns="0" rIns="0" bIns="0" rtlCol="0" anchor="ctr"/>
          <a:lstStyle/>
          <a:p>
            <a:pPr marL="0" indent="0" algn="ctr">
              <a:buNone/>
            </a:pPr>
            <a:r>
              <a:rPr lang="es-AR" sz="800" noProof="0">
                <a:solidFill>
                  <a:srgbClr val="FFFFFF"/>
                </a:solidFill>
                <a:latin typeface="Montserrat" pitchFamily="34" charset="0"/>
                <a:ea typeface="Montserrat" pitchFamily="34" charset="-122"/>
                <a:cs typeface="Montserrat" pitchFamily="34" charset="-120"/>
              </a:rPr>
              <a:t>•</a:t>
            </a:r>
            <a:endParaRPr lang="es-AR" sz="800" noProof="0"/>
          </a:p>
        </p:txBody>
      </p:sp>
      <p:sp>
        <p:nvSpPr>
          <p:cNvPr id="55" name="Shape 49"/>
          <p:cNvSpPr/>
          <p:nvPr/>
        </p:nvSpPr>
        <p:spPr>
          <a:xfrm>
            <a:off x="8424354" y="4953753"/>
            <a:ext cx="3634740" cy="745299"/>
          </a:xfrm>
          <a:prstGeom prst="roundRect">
            <a:avLst>
              <a:gd name="adj" fmla="val 6481"/>
            </a:avLst>
          </a:prstGeom>
          <a:solidFill>
            <a:schemeClr val="bg1">
              <a:lumMod val="95000"/>
            </a:schemeClr>
          </a:solidFill>
          <a:ln w="12700">
            <a:solidFill>
              <a:schemeClr val="bg1">
                <a:lumMod val="75000"/>
              </a:schemeClr>
            </a:solidFill>
            <a:prstDash val="solid"/>
          </a:ln>
        </p:spPr>
        <p:txBody>
          <a:bodyPr/>
          <a:lstStyle/>
          <a:p>
            <a:endParaRPr lang="es-AR" noProof="0" dirty="0"/>
          </a:p>
        </p:txBody>
      </p:sp>
      <p:sp>
        <p:nvSpPr>
          <p:cNvPr id="56" name="Shape 50"/>
          <p:cNvSpPr/>
          <p:nvPr/>
        </p:nvSpPr>
        <p:spPr>
          <a:xfrm>
            <a:off x="8856677" y="4950637"/>
            <a:ext cx="256939" cy="256939"/>
          </a:xfrm>
          <a:prstGeom prst="ellipse">
            <a:avLst/>
          </a:prstGeom>
          <a:solidFill>
            <a:schemeClr val="tx1"/>
          </a:solidFill>
          <a:ln w="12700">
            <a:solidFill>
              <a:srgbClr val="2E7D32"/>
            </a:solidFill>
            <a:prstDash val="solid"/>
          </a:ln>
        </p:spPr>
        <p:txBody>
          <a:bodyPr/>
          <a:lstStyle/>
          <a:p>
            <a:endParaRPr lang="es-AR" noProof="0"/>
          </a:p>
        </p:txBody>
      </p:sp>
      <p:sp>
        <p:nvSpPr>
          <p:cNvPr id="57" name="Text 51"/>
          <p:cNvSpPr/>
          <p:nvPr/>
        </p:nvSpPr>
        <p:spPr>
          <a:xfrm>
            <a:off x="8835868" y="4927734"/>
            <a:ext cx="310896" cy="310896"/>
          </a:xfrm>
          <a:prstGeom prst="rect">
            <a:avLst/>
          </a:prstGeom>
          <a:noFill/>
          <a:ln/>
        </p:spPr>
        <p:txBody>
          <a:bodyPr wrap="square" lIns="0" tIns="0" rIns="0" bIns="0" rtlCol="0" anchor="ctr"/>
          <a:lstStyle/>
          <a:p>
            <a:pPr marL="0" indent="0" algn="ctr">
              <a:buNone/>
            </a:pPr>
            <a:r>
              <a:rPr lang="es-AR" sz="1300" b="1" noProof="0" dirty="0">
                <a:solidFill>
                  <a:srgbClr val="FFFFFF"/>
                </a:solidFill>
                <a:latin typeface="Montserrat" pitchFamily="34" charset="0"/>
                <a:ea typeface="Montserrat" pitchFamily="34" charset="-122"/>
                <a:cs typeface="Montserrat" pitchFamily="34" charset="-120"/>
              </a:rPr>
              <a:t>✓</a:t>
            </a:r>
            <a:endParaRPr lang="es-AR" sz="1300" noProof="0" dirty="0"/>
          </a:p>
        </p:txBody>
      </p:sp>
      <p:sp>
        <p:nvSpPr>
          <p:cNvPr id="58" name="Text 52"/>
          <p:cNvSpPr/>
          <p:nvPr/>
        </p:nvSpPr>
        <p:spPr>
          <a:xfrm>
            <a:off x="9246925" y="4974818"/>
            <a:ext cx="4071632" cy="247405"/>
          </a:xfrm>
          <a:prstGeom prst="rect">
            <a:avLst/>
          </a:prstGeom>
          <a:noFill/>
          <a:ln/>
        </p:spPr>
        <p:txBody>
          <a:bodyPr wrap="square" rtlCol="0" anchor="ctr"/>
          <a:lstStyle/>
          <a:p>
            <a:pPr marL="0" indent="0">
              <a:buNone/>
            </a:pPr>
            <a:r>
              <a:rPr lang="es-AR" sz="1000" b="1" noProof="0" dirty="0">
                <a:latin typeface="Montserrat" pitchFamily="34" charset="0"/>
                <a:ea typeface="Montserrat" pitchFamily="34" charset="-122"/>
                <a:cs typeface="Montserrat" pitchFamily="34" charset="-120"/>
              </a:rPr>
              <a:t>Resultado esperado</a:t>
            </a:r>
            <a:endParaRPr lang="es-AR" sz="1000" noProof="0" dirty="0"/>
          </a:p>
        </p:txBody>
      </p:sp>
      <p:sp>
        <p:nvSpPr>
          <p:cNvPr id="59" name="Text 53"/>
          <p:cNvSpPr/>
          <p:nvPr/>
        </p:nvSpPr>
        <p:spPr>
          <a:xfrm>
            <a:off x="9255222" y="5162882"/>
            <a:ext cx="2706411" cy="512064"/>
          </a:xfrm>
          <a:prstGeom prst="rect">
            <a:avLst/>
          </a:prstGeom>
          <a:noFill/>
          <a:ln/>
        </p:spPr>
        <p:txBody>
          <a:bodyPr wrap="square" rtlCol="0" anchor="ctr"/>
          <a:lstStyle/>
          <a:p>
            <a:pPr marL="0" indent="0">
              <a:buNone/>
            </a:pPr>
            <a:r>
              <a:rPr lang="es-AR" sz="900" noProof="0" dirty="0">
                <a:solidFill>
                  <a:srgbClr val="333333"/>
                </a:solidFill>
                <a:latin typeface="Montserrat" pitchFamily="34" charset="0"/>
                <a:ea typeface="Montserrat" pitchFamily="34" charset="-122"/>
                <a:cs typeface="Montserrat" pitchFamily="34" charset="-120"/>
              </a:rPr>
              <a:t>Solicitud de anulación enviada correctamente para revisión y aprobación</a:t>
            </a:r>
            <a:r>
              <a:rPr lang="es-AR" sz="850" noProof="0" dirty="0">
                <a:solidFill>
                  <a:srgbClr val="333333"/>
                </a:solidFill>
                <a:latin typeface="Montserrat" pitchFamily="34" charset="0"/>
                <a:ea typeface="Montserrat" pitchFamily="34" charset="-122"/>
                <a:cs typeface="Montserrat" pitchFamily="34" charset="-120"/>
              </a:rPr>
              <a:t>.</a:t>
            </a:r>
            <a:endParaRPr lang="es-AR" sz="850" noProof="0" dirty="0"/>
          </a:p>
        </p:txBody>
      </p:sp>
      <p:sp>
        <p:nvSpPr>
          <p:cNvPr id="5" name="Shape 167">
            <a:extLst>
              <a:ext uri="{FF2B5EF4-FFF2-40B4-BE49-F238E27FC236}">
                <a16:creationId xmlns:a16="http://schemas.microsoft.com/office/drawing/2014/main" id="{9ADD84DB-7C7D-7148-9F5E-A240BFD67A7E}"/>
              </a:ext>
            </a:extLst>
          </p:cNvPr>
          <p:cNvSpPr/>
          <p:nvPr/>
        </p:nvSpPr>
        <p:spPr>
          <a:xfrm>
            <a:off x="8424354" y="914400"/>
            <a:ext cx="3634740" cy="3961127"/>
          </a:xfrm>
          <a:prstGeom prst="roundRect">
            <a:avLst>
              <a:gd name="adj" fmla="val 2244"/>
            </a:avLst>
          </a:prstGeom>
          <a:solidFill>
            <a:schemeClr val="tx1"/>
          </a:solidFill>
          <a:ln w="12700">
            <a:solidFill>
              <a:srgbClr val="1A2B4A"/>
            </a:solidFill>
            <a:prstDash val="solid"/>
          </a:ln>
        </p:spPr>
        <p:txBody>
          <a:bodyPr/>
          <a:lstStyle/>
          <a:p>
            <a:endParaRPr lang="es-AR" noProof="0"/>
          </a:p>
        </p:txBody>
      </p:sp>
      <p:sp>
        <p:nvSpPr>
          <p:cNvPr id="7" name="Shape 173">
            <a:extLst>
              <a:ext uri="{FF2B5EF4-FFF2-40B4-BE49-F238E27FC236}">
                <a16:creationId xmlns:a16="http://schemas.microsoft.com/office/drawing/2014/main" id="{A9D5254D-86A7-E674-A9CE-75D6D4820BCE}"/>
              </a:ext>
            </a:extLst>
          </p:cNvPr>
          <p:cNvSpPr/>
          <p:nvPr/>
        </p:nvSpPr>
        <p:spPr>
          <a:xfrm>
            <a:off x="8814816" y="1630306"/>
            <a:ext cx="237744" cy="237744"/>
          </a:xfrm>
          <a:prstGeom prst="ellipse">
            <a:avLst/>
          </a:prstGeom>
          <a:solidFill>
            <a:srgbClr val="F5C400"/>
          </a:solidFill>
          <a:ln w="12700">
            <a:solidFill>
              <a:srgbClr val="F5C400"/>
            </a:solidFill>
            <a:prstDash val="solid"/>
          </a:ln>
        </p:spPr>
        <p:txBody>
          <a:bodyPr/>
          <a:lstStyle/>
          <a:p>
            <a:pPr algn="ctr"/>
            <a:r>
              <a:rPr lang="es-AR" sz="1000" b="1" noProof="0">
                <a:solidFill>
                  <a:srgbClr val="FFFFFF"/>
                </a:solidFill>
                <a:latin typeface="Montserrat" pitchFamily="34" charset="0"/>
                <a:ea typeface="Montserrat" pitchFamily="34" charset="-122"/>
                <a:cs typeface="Montserrat" pitchFamily="34" charset="-120"/>
              </a:rPr>
              <a:t>1</a:t>
            </a:r>
            <a:endParaRPr lang="es-AR" sz="1000" noProof="0"/>
          </a:p>
        </p:txBody>
      </p:sp>
      <p:sp>
        <p:nvSpPr>
          <p:cNvPr id="8" name="Shape 173">
            <a:extLst>
              <a:ext uri="{FF2B5EF4-FFF2-40B4-BE49-F238E27FC236}">
                <a16:creationId xmlns:a16="http://schemas.microsoft.com/office/drawing/2014/main" id="{4A466789-8CD5-801A-0424-BB89329FA5B2}"/>
              </a:ext>
            </a:extLst>
          </p:cNvPr>
          <p:cNvSpPr/>
          <p:nvPr/>
        </p:nvSpPr>
        <p:spPr>
          <a:xfrm>
            <a:off x="8823960" y="2481992"/>
            <a:ext cx="237744" cy="237744"/>
          </a:xfrm>
          <a:prstGeom prst="ellipse">
            <a:avLst/>
          </a:prstGeom>
          <a:solidFill>
            <a:srgbClr val="F5C400"/>
          </a:solidFill>
          <a:ln w="12700">
            <a:solidFill>
              <a:srgbClr val="F5C400"/>
            </a:solidFill>
            <a:prstDash val="solid"/>
          </a:ln>
        </p:spPr>
        <p:txBody>
          <a:bodyPr/>
          <a:lstStyle/>
          <a:p>
            <a:pPr algn="ctr"/>
            <a:endParaRPr lang="es-AR" noProof="0"/>
          </a:p>
        </p:txBody>
      </p:sp>
      <p:sp>
        <p:nvSpPr>
          <p:cNvPr id="9" name="Shape 173">
            <a:extLst>
              <a:ext uri="{FF2B5EF4-FFF2-40B4-BE49-F238E27FC236}">
                <a16:creationId xmlns:a16="http://schemas.microsoft.com/office/drawing/2014/main" id="{565F8833-C7D1-44C4-89DA-97BA8DBBFCAF}"/>
              </a:ext>
            </a:extLst>
          </p:cNvPr>
          <p:cNvSpPr/>
          <p:nvPr/>
        </p:nvSpPr>
        <p:spPr>
          <a:xfrm>
            <a:off x="8823960" y="3256644"/>
            <a:ext cx="237744" cy="237744"/>
          </a:xfrm>
          <a:prstGeom prst="ellipse">
            <a:avLst/>
          </a:prstGeom>
          <a:solidFill>
            <a:srgbClr val="F5C400"/>
          </a:solidFill>
          <a:ln w="12700">
            <a:solidFill>
              <a:srgbClr val="F5C400"/>
            </a:solidFill>
            <a:prstDash val="solid"/>
          </a:ln>
        </p:spPr>
        <p:txBody>
          <a:bodyPr/>
          <a:lstStyle/>
          <a:p>
            <a:pPr algn="ctr"/>
            <a:endParaRPr lang="es-AR" noProof="0"/>
          </a:p>
        </p:txBody>
      </p:sp>
      <p:sp>
        <p:nvSpPr>
          <p:cNvPr id="11" name="Shape 173">
            <a:extLst>
              <a:ext uri="{FF2B5EF4-FFF2-40B4-BE49-F238E27FC236}">
                <a16:creationId xmlns:a16="http://schemas.microsoft.com/office/drawing/2014/main" id="{59ADAF34-CDFD-2F1C-4886-6145ACE7A6F1}"/>
              </a:ext>
            </a:extLst>
          </p:cNvPr>
          <p:cNvSpPr/>
          <p:nvPr/>
        </p:nvSpPr>
        <p:spPr>
          <a:xfrm>
            <a:off x="8851392" y="4185364"/>
            <a:ext cx="237744" cy="237744"/>
          </a:xfrm>
          <a:prstGeom prst="ellipse">
            <a:avLst/>
          </a:prstGeom>
          <a:solidFill>
            <a:srgbClr val="F5C400"/>
          </a:solidFill>
          <a:ln w="12700">
            <a:solidFill>
              <a:srgbClr val="F5C400"/>
            </a:solidFill>
            <a:prstDash val="solid"/>
          </a:ln>
        </p:spPr>
        <p:txBody>
          <a:bodyPr/>
          <a:lstStyle/>
          <a:p>
            <a:pPr algn="ctr"/>
            <a:endParaRPr lang="es-AR" noProof="0"/>
          </a:p>
        </p:txBody>
      </p:sp>
      <p:sp>
        <p:nvSpPr>
          <p:cNvPr id="12" name="Shape 173">
            <a:extLst>
              <a:ext uri="{FF2B5EF4-FFF2-40B4-BE49-F238E27FC236}">
                <a16:creationId xmlns:a16="http://schemas.microsoft.com/office/drawing/2014/main" id="{886BF1BA-5208-AE19-D408-B0B1A39B3E3F}"/>
              </a:ext>
            </a:extLst>
          </p:cNvPr>
          <p:cNvSpPr/>
          <p:nvPr/>
        </p:nvSpPr>
        <p:spPr>
          <a:xfrm>
            <a:off x="8851392" y="2481991"/>
            <a:ext cx="237744" cy="237744"/>
          </a:xfrm>
          <a:prstGeom prst="ellipse">
            <a:avLst/>
          </a:prstGeom>
          <a:solidFill>
            <a:srgbClr val="F5C400"/>
          </a:solidFill>
          <a:ln w="12700">
            <a:solidFill>
              <a:srgbClr val="F5C400"/>
            </a:solidFill>
            <a:prstDash val="solid"/>
          </a:ln>
        </p:spPr>
        <p:txBody>
          <a:bodyPr/>
          <a:lstStyle/>
          <a:p>
            <a:pPr algn="ctr"/>
            <a:r>
              <a:rPr lang="es-AR" sz="1000" b="1" noProof="0" dirty="0">
                <a:solidFill>
                  <a:srgbClr val="FFFFFF"/>
                </a:solidFill>
                <a:latin typeface="Montserrat" pitchFamily="34" charset="0"/>
              </a:rPr>
              <a:t>2</a:t>
            </a:r>
            <a:endParaRPr lang="es-AR" sz="1000" noProof="0" dirty="0"/>
          </a:p>
        </p:txBody>
      </p:sp>
      <p:sp>
        <p:nvSpPr>
          <p:cNvPr id="18" name="Shape 173">
            <a:extLst>
              <a:ext uri="{FF2B5EF4-FFF2-40B4-BE49-F238E27FC236}">
                <a16:creationId xmlns:a16="http://schemas.microsoft.com/office/drawing/2014/main" id="{92C8053F-D909-A742-904E-0DACDFD345CD}"/>
              </a:ext>
            </a:extLst>
          </p:cNvPr>
          <p:cNvSpPr/>
          <p:nvPr/>
        </p:nvSpPr>
        <p:spPr>
          <a:xfrm>
            <a:off x="8851392" y="3256644"/>
            <a:ext cx="237744" cy="237744"/>
          </a:xfrm>
          <a:prstGeom prst="ellipse">
            <a:avLst/>
          </a:prstGeom>
          <a:solidFill>
            <a:srgbClr val="F5C400"/>
          </a:solidFill>
          <a:ln w="12700">
            <a:solidFill>
              <a:srgbClr val="F5C400"/>
            </a:solidFill>
            <a:prstDash val="solid"/>
          </a:ln>
        </p:spPr>
        <p:txBody>
          <a:bodyPr/>
          <a:lstStyle/>
          <a:p>
            <a:pPr algn="ctr"/>
            <a:r>
              <a:rPr lang="es-AR" sz="1000" b="1" noProof="0" dirty="0">
                <a:solidFill>
                  <a:srgbClr val="FFFFFF"/>
                </a:solidFill>
                <a:latin typeface="Montserrat" pitchFamily="34" charset="0"/>
              </a:rPr>
              <a:t>3</a:t>
            </a:r>
            <a:endParaRPr lang="es-AR" sz="1000" noProof="0" dirty="0"/>
          </a:p>
        </p:txBody>
      </p:sp>
      <p:sp>
        <p:nvSpPr>
          <p:cNvPr id="19" name="Shape 173">
            <a:extLst>
              <a:ext uri="{FF2B5EF4-FFF2-40B4-BE49-F238E27FC236}">
                <a16:creationId xmlns:a16="http://schemas.microsoft.com/office/drawing/2014/main" id="{AED16124-54EF-D309-BE11-EEB954051211}"/>
              </a:ext>
            </a:extLst>
          </p:cNvPr>
          <p:cNvSpPr/>
          <p:nvPr/>
        </p:nvSpPr>
        <p:spPr>
          <a:xfrm>
            <a:off x="8851392" y="4178808"/>
            <a:ext cx="237744" cy="237744"/>
          </a:xfrm>
          <a:prstGeom prst="ellipse">
            <a:avLst/>
          </a:prstGeom>
          <a:solidFill>
            <a:srgbClr val="F5C400"/>
          </a:solidFill>
          <a:ln w="12700">
            <a:solidFill>
              <a:srgbClr val="F5C400"/>
            </a:solidFill>
            <a:prstDash val="solid"/>
          </a:ln>
        </p:spPr>
        <p:txBody>
          <a:bodyPr/>
          <a:lstStyle/>
          <a:p>
            <a:pPr algn="ctr"/>
            <a:r>
              <a:rPr lang="es-AR" sz="1000" b="1" noProof="0">
                <a:solidFill>
                  <a:srgbClr val="FFFFFF"/>
                </a:solidFill>
                <a:latin typeface="Montserrat" pitchFamily="34" charset="0"/>
              </a:rPr>
              <a:t>4</a:t>
            </a:r>
          </a:p>
        </p:txBody>
      </p:sp>
      <p:sp>
        <p:nvSpPr>
          <p:cNvPr id="28" name="TextBox 27">
            <a:extLst>
              <a:ext uri="{FF2B5EF4-FFF2-40B4-BE49-F238E27FC236}">
                <a16:creationId xmlns:a16="http://schemas.microsoft.com/office/drawing/2014/main" id="{D91191A3-0912-77EC-6A6B-6E038D651485}"/>
              </a:ext>
            </a:extLst>
          </p:cNvPr>
          <p:cNvSpPr txBox="1"/>
          <p:nvPr/>
        </p:nvSpPr>
        <p:spPr>
          <a:xfrm>
            <a:off x="9192069" y="1630306"/>
            <a:ext cx="2551875" cy="400110"/>
          </a:xfrm>
          <a:prstGeom prst="rect">
            <a:avLst/>
          </a:prstGeom>
          <a:noFill/>
        </p:spPr>
        <p:txBody>
          <a:bodyPr wrap="square">
            <a:spAutoFit/>
          </a:bodyPr>
          <a:lstStyle/>
          <a:p>
            <a:pPr marL="0" indent="0">
              <a:buNone/>
            </a:pPr>
            <a:r>
              <a:rPr lang="es-AR" sz="1000" b="1" noProof="0">
                <a:solidFill>
                  <a:schemeClr val="bg1"/>
                </a:solidFill>
                <a:latin typeface="Montserrat" pitchFamily="34" charset="0"/>
                <a:ea typeface="Montserrat" pitchFamily="34" charset="-122"/>
                <a:cs typeface="Montserrat" pitchFamily="34" charset="-120"/>
              </a:rPr>
              <a:t>Acceder al listado de</a:t>
            </a:r>
            <a:endParaRPr lang="es-AR" sz="1000" noProof="0">
              <a:solidFill>
                <a:schemeClr val="bg1"/>
              </a:solidFill>
            </a:endParaRPr>
          </a:p>
          <a:p>
            <a:pPr marL="0" indent="0">
              <a:buNone/>
            </a:pPr>
            <a:r>
              <a:rPr lang="es-AR" sz="1000" b="1" noProof="0">
                <a:solidFill>
                  <a:schemeClr val="bg1"/>
                </a:solidFill>
                <a:latin typeface="Montserrat" pitchFamily="34" charset="0"/>
                <a:ea typeface="Montserrat" pitchFamily="34" charset="-122"/>
                <a:cs typeface="Montserrat" pitchFamily="34" charset="-120"/>
              </a:rPr>
              <a:t>Hojas de Servicio</a:t>
            </a:r>
            <a:endParaRPr lang="es-AR" sz="1000" noProof="0">
              <a:solidFill>
                <a:schemeClr val="bg1"/>
              </a:solidFill>
            </a:endParaRPr>
          </a:p>
        </p:txBody>
      </p:sp>
      <p:sp>
        <p:nvSpPr>
          <p:cNvPr id="24" name="Text 21"/>
          <p:cNvSpPr/>
          <p:nvPr/>
        </p:nvSpPr>
        <p:spPr>
          <a:xfrm>
            <a:off x="9244584" y="2400808"/>
            <a:ext cx="2551875" cy="400110"/>
          </a:xfrm>
          <a:prstGeom prst="rect">
            <a:avLst/>
          </a:prstGeom>
          <a:noFill/>
          <a:ln/>
        </p:spPr>
        <p:txBody>
          <a:bodyPr wrap="square" rtlCol="0" anchor="ctr"/>
          <a:lstStyle/>
          <a:p>
            <a:r>
              <a:rPr lang="es-AR" sz="1000" b="1" noProof="0">
                <a:solidFill>
                  <a:schemeClr val="bg1"/>
                </a:solidFill>
                <a:latin typeface="Montserrat" pitchFamily="34" charset="0"/>
              </a:rPr>
              <a:t>Seleccionar la Hoja de Servicio</a:t>
            </a:r>
          </a:p>
          <a:p>
            <a:r>
              <a:rPr lang="es-AR" sz="1000" b="1" noProof="0">
                <a:solidFill>
                  <a:schemeClr val="bg1"/>
                </a:solidFill>
                <a:latin typeface="Montserrat" pitchFamily="34" charset="0"/>
              </a:rPr>
              <a:t>a anular y revisar su información</a:t>
            </a:r>
          </a:p>
        </p:txBody>
      </p:sp>
      <p:sp>
        <p:nvSpPr>
          <p:cNvPr id="32" name="Text 28"/>
          <p:cNvSpPr/>
          <p:nvPr/>
        </p:nvSpPr>
        <p:spPr>
          <a:xfrm>
            <a:off x="9247314" y="3201780"/>
            <a:ext cx="2176272" cy="347472"/>
          </a:xfrm>
          <a:prstGeom prst="rect">
            <a:avLst/>
          </a:prstGeom>
          <a:noFill/>
          <a:ln/>
        </p:spPr>
        <p:txBody>
          <a:bodyPr wrap="square" rtlCol="0" anchor="ctr"/>
          <a:lstStyle/>
          <a:p>
            <a:pPr marL="0" indent="0">
              <a:buNone/>
            </a:pPr>
            <a:r>
              <a:rPr lang="es-AR" sz="1000" b="1" noProof="0">
                <a:solidFill>
                  <a:schemeClr val="bg1"/>
                </a:solidFill>
                <a:latin typeface="Montserrat" pitchFamily="34" charset="0"/>
              </a:rPr>
              <a:t>Seleccionar la opción</a:t>
            </a:r>
          </a:p>
          <a:p>
            <a:pPr marL="0" indent="0">
              <a:buNone/>
            </a:pPr>
            <a:r>
              <a:rPr lang="es-AR" sz="1000" b="1" noProof="0">
                <a:solidFill>
                  <a:schemeClr val="bg1"/>
                </a:solidFill>
                <a:latin typeface="Montserrat" pitchFamily="34" charset="0"/>
              </a:rPr>
              <a:t>Anular al final de la pantalla</a:t>
            </a:r>
          </a:p>
        </p:txBody>
      </p:sp>
      <p:sp>
        <p:nvSpPr>
          <p:cNvPr id="40" name="Text 35"/>
          <p:cNvSpPr/>
          <p:nvPr/>
        </p:nvSpPr>
        <p:spPr>
          <a:xfrm>
            <a:off x="9247314" y="4156552"/>
            <a:ext cx="2176272" cy="347472"/>
          </a:xfrm>
          <a:prstGeom prst="rect">
            <a:avLst/>
          </a:prstGeom>
          <a:noFill/>
          <a:ln/>
        </p:spPr>
        <p:txBody>
          <a:bodyPr wrap="square" rtlCol="0" anchor="ctr"/>
          <a:lstStyle/>
          <a:p>
            <a:pPr marL="0" indent="0">
              <a:buNone/>
            </a:pPr>
            <a:r>
              <a:rPr lang="es-AR" sz="1000" b="1" noProof="0">
                <a:solidFill>
                  <a:schemeClr val="bg1"/>
                </a:solidFill>
                <a:latin typeface="Montserrat" pitchFamily="34" charset="0"/>
              </a:rPr>
              <a:t>Completar la solicitud</a:t>
            </a:r>
          </a:p>
          <a:p>
            <a:pPr marL="0" indent="0">
              <a:buNone/>
            </a:pPr>
            <a:r>
              <a:rPr lang="es-AR" sz="1000" b="1" noProof="0">
                <a:solidFill>
                  <a:schemeClr val="bg1"/>
                </a:solidFill>
                <a:latin typeface="Montserrat" pitchFamily="34" charset="0"/>
              </a:rPr>
              <a:t>de anulación ( indicando motivo de la solicitud de anulación)</a:t>
            </a:r>
          </a:p>
        </p:txBody>
      </p:sp>
      <p:sp>
        <p:nvSpPr>
          <p:cNvPr id="35" name="TextBox 34">
            <a:extLst>
              <a:ext uri="{FF2B5EF4-FFF2-40B4-BE49-F238E27FC236}">
                <a16:creationId xmlns:a16="http://schemas.microsoft.com/office/drawing/2014/main" id="{6CD838AF-9B72-D596-97DA-A2DDC7E55121}"/>
              </a:ext>
            </a:extLst>
          </p:cNvPr>
          <p:cNvSpPr txBox="1"/>
          <p:nvPr/>
        </p:nvSpPr>
        <p:spPr>
          <a:xfrm>
            <a:off x="8750808" y="1076490"/>
            <a:ext cx="2551875" cy="276999"/>
          </a:xfrm>
          <a:prstGeom prst="rect">
            <a:avLst/>
          </a:prstGeom>
          <a:noFill/>
        </p:spPr>
        <p:txBody>
          <a:bodyPr wrap="square">
            <a:spAutoFit/>
          </a:bodyPr>
          <a:lstStyle/>
          <a:p>
            <a:pPr marL="0" indent="0">
              <a:buNone/>
            </a:pPr>
            <a:r>
              <a:rPr lang="es-AR" sz="1200" b="1" noProof="0">
                <a:solidFill>
                  <a:srgbClr val="FFFFFF"/>
                </a:solidFill>
                <a:latin typeface="Montserrat" pitchFamily="34" charset="0"/>
                <a:ea typeface="Montserrat" pitchFamily="34" charset="-122"/>
                <a:cs typeface="Montserrat" pitchFamily="34" charset="-120"/>
              </a:rPr>
              <a:t>Campos de referencia</a:t>
            </a:r>
            <a:endParaRPr lang="es-AR" sz="1200" noProof="0"/>
          </a:p>
        </p:txBody>
      </p:sp>
      <p:sp>
        <p:nvSpPr>
          <p:cNvPr id="20" name="Shape 57">
            <a:extLst>
              <a:ext uri="{FF2B5EF4-FFF2-40B4-BE49-F238E27FC236}">
                <a16:creationId xmlns:a16="http://schemas.microsoft.com/office/drawing/2014/main" id="{B913EA10-17E1-EF33-E12B-C332D7EF984B}"/>
              </a:ext>
            </a:extLst>
          </p:cNvPr>
          <p:cNvSpPr/>
          <p:nvPr/>
        </p:nvSpPr>
        <p:spPr>
          <a:xfrm>
            <a:off x="201167" y="5865223"/>
            <a:ext cx="8134618" cy="858956"/>
          </a:xfrm>
          <a:prstGeom prst="roundRect">
            <a:avLst>
              <a:gd name="adj" fmla="val 5882"/>
            </a:avLst>
          </a:prstGeom>
          <a:solidFill>
            <a:schemeClr val="bg1">
              <a:lumMod val="95000"/>
            </a:schemeClr>
          </a:solidFill>
          <a:ln w="12700">
            <a:solidFill>
              <a:schemeClr val="bg1">
                <a:lumMod val="75000"/>
              </a:schemeClr>
            </a:solidFill>
            <a:prstDash val="solid"/>
          </a:ln>
        </p:spPr>
        <p:txBody>
          <a:bodyPr/>
          <a:lstStyle/>
          <a:p>
            <a:endParaRPr lang="es-AR" noProof="0"/>
          </a:p>
        </p:txBody>
      </p:sp>
      <p:pic>
        <p:nvPicPr>
          <p:cNvPr id="26" name="Picture 25" descr="A screenshot of a computer&#10;&#10;AI-generated content may be incorrect.">
            <a:extLst>
              <a:ext uri="{FF2B5EF4-FFF2-40B4-BE49-F238E27FC236}">
                <a16:creationId xmlns:a16="http://schemas.microsoft.com/office/drawing/2014/main" id="{D9EA69F5-FF86-350F-1667-C04FDB04AF05}"/>
              </a:ext>
            </a:extLst>
          </p:cNvPr>
          <p:cNvPicPr>
            <a:picLocks noChangeAspect="1"/>
          </p:cNvPicPr>
          <p:nvPr/>
        </p:nvPicPr>
        <p:blipFill>
          <a:blip r:embed="rId8"/>
          <a:stretch>
            <a:fillRect/>
          </a:stretch>
        </p:blipFill>
        <p:spPr>
          <a:xfrm>
            <a:off x="714148" y="995816"/>
            <a:ext cx="2439761" cy="2065111"/>
          </a:xfrm>
          <a:prstGeom prst="rect">
            <a:avLst/>
          </a:prstGeom>
        </p:spPr>
      </p:pic>
      <p:sp>
        <p:nvSpPr>
          <p:cNvPr id="13" name="Shape 75">
            <a:extLst>
              <a:ext uri="{FF2B5EF4-FFF2-40B4-BE49-F238E27FC236}">
                <a16:creationId xmlns:a16="http://schemas.microsoft.com/office/drawing/2014/main" id="{689B1658-6D1C-A54A-8008-25E05146170C}"/>
              </a:ext>
            </a:extLst>
          </p:cNvPr>
          <p:cNvSpPr/>
          <p:nvPr/>
        </p:nvSpPr>
        <p:spPr>
          <a:xfrm>
            <a:off x="371716" y="6007392"/>
            <a:ext cx="292608" cy="292608"/>
          </a:xfrm>
          <a:prstGeom prst="roundRect">
            <a:avLst>
              <a:gd name="adj" fmla="val 15625"/>
            </a:avLst>
          </a:prstGeom>
          <a:solidFill>
            <a:srgbClr val="F5C400"/>
          </a:solidFill>
          <a:ln w="12700">
            <a:solidFill>
              <a:srgbClr val="F5C400"/>
            </a:solidFill>
            <a:prstDash val="solid"/>
          </a:ln>
        </p:spPr>
        <p:txBody>
          <a:bodyPr/>
          <a:lstStyle/>
          <a:p>
            <a:endParaRPr lang="es-AR" noProof="0"/>
          </a:p>
        </p:txBody>
      </p:sp>
      <p:sp>
        <p:nvSpPr>
          <p:cNvPr id="16" name="Text 76">
            <a:extLst>
              <a:ext uri="{FF2B5EF4-FFF2-40B4-BE49-F238E27FC236}">
                <a16:creationId xmlns:a16="http://schemas.microsoft.com/office/drawing/2014/main" id="{DAA2D25A-0F57-961D-D2EA-CB2828EFA89D}"/>
              </a:ext>
            </a:extLst>
          </p:cNvPr>
          <p:cNvSpPr/>
          <p:nvPr/>
        </p:nvSpPr>
        <p:spPr>
          <a:xfrm>
            <a:off x="361083" y="6028654"/>
            <a:ext cx="292608" cy="292608"/>
          </a:xfrm>
          <a:prstGeom prst="rect">
            <a:avLst/>
          </a:prstGeom>
          <a:noFill/>
          <a:ln/>
        </p:spPr>
        <p:txBody>
          <a:bodyPr wrap="square" lIns="0" tIns="0" rIns="0" bIns="0" rtlCol="0" anchor="ctr"/>
          <a:lstStyle/>
          <a:p>
            <a:pPr marL="0" indent="0" algn="ctr">
              <a:buNone/>
            </a:pPr>
            <a:r>
              <a:rPr lang="es-AR" sz="1300" b="1" noProof="0" dirty="0">
                <a:solidFill>
                  <a:srgbClr val="FFFFFF"/>
                </a:solidFill>
                <a:latin typeface="Montserrat" pitchFamily="34" charset="0"/>
                <a:ea typeface="Montserrat" pitchFamily="34" charset="-122"/>
                <a:cs typeface="Montserrat" pitchFamily="34" charset="-120"/>
              </a:rPr>
              <a:t>!</a:t>
            </a:r>
            <a:endParaRPr lang="es-AR" sz="1300" noProof="0" dirty="0"/>
          </a:p>
        </p:txBody>
      </p:sp>
      <p:sp>
        <p:nvSpPr>
          <p:cNvPr id="21" name="TextBox 3">
            <a:extLst>
              <a:ext uri="{FF2B5EF4-FFF2-40B4-BE49-F238E27FC236}">
                <a16:creationId xmlns:a16="http://schemas.microsoft.com/office/drawing/2014/main" id="{FA055D1A-1C2A-9380-71A6-F9C7B48BDA96}"/>
              </a:ext>
            </a:extLst>
          </p:cNvPr>
          <p:cNvSpPr txBox="1"/>
          <p:nvPr/>
        </p:nvSpPr>
        <p:spPr>
          <a:xfrm>
            <a:off x="714581" y="6033807"/>
            <a:ext cx="7217309"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AR" sz="1100" b="0" i="0" u="none" strike="noStrike" baseline="0" dirty="0">
                <a:solidFill>
                  <a:srgbClr val="333333"/>
                </a:solidFill>
                <a:latin typeface="Montserrat"/>
              </a:rPr>
              <a:t>Antes de realizar una solicitud de anulación de HES con factura previamente aprobada, valide con su administrador de contrato. </a:t>
            </a:r>
          </a:p>
        </p:txBody>
      </p:sp>
    </p:spTree>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365760" y="182880"/>
            <a:ext cx="3657600" cy="792480"/>
          </a:xfrm>
          <a:prstGeom prst="rect">
            <a:avLst/>
          </a:prstGeom>
          <a:noFill/>
          <a:ln/>
        </p:spPr>
        <p:txBody>
          <a:bodyPr wrap="square" lIns="0" tIns="0" rIns="0" bIns="0" rtlCol="0" anchor="ctr"/>
          <a:lstStyle/>
          <a:p>
            <a:r>
              <a:rPr lang="es-AR" sz="5333" b="1" noProof="0">
                <a:solidFill>
                  <a:srgbClr val="1A1A1A"/>
                </a:solidFill>
                <a:latin typeface="Montserrat" pitchFamily="34" charset="0"/>
                <a:ea typeface="Montserrat" pitchFamily="34" charset="-122"/>
                <a:cs typeface="Montserrat" pitchFamily="34" charset="-120"/>
              </a:rPr>
              <a:t>AGENDA</a:t>
            </a:r>
            <a:endParaRPr lang="es-AR" sz="5333" noProof="0"/>
          </a:p>
        </p:txBody>
      </p:sp>
      <p:sp>
        <p:nvSpPr>
          <p:cNvPr id="3" name="Shape 1"/>
          <p:cNvSpPr/>
          <p:nvPr/>
        </p:nvSpPr>
        <p:spPr>
          <a:xfrm>
            <a:off x="365760" y="975360"/>
            <a:ext cx="975360" cy="73152"/>
          </a:xfrm>
          <a:prstGeom prst="rect">
            <a:avLst/>
          </a:prstGeom>
          <a:solidFill>
            <a:srgbClr val="F5C400"/>
          </a:solidFill>
          <a:ln w="12700">
            <a:solidFill>
              <a:srgbClr val="F5C400"/>
            </a:solidFill>
            <a:prstDash val="solid"/>
          </a:ln>
        </p:spPr>
        <p:txBody>
          <a:bodyPr/>
          <a:lstStyle/>
          <a:p>
            <a:endParaRPr lang="es-AR" sz="2400" noProof="0"/>
          </a:p>
        </p:txBody>
      </p:sp>
      <p:sp>
        <p:nvSpPr>
          <p:cNvPr id="4" name="Text 2"/>
          <p:cNvSpPr/>
          <p:nvPr/>
        </p:nvSpPr>
        <p:spPr>
          <a:xfrm>
            <a:off x="2316480" y="620837"/>
            <a:ext cx="3413760" cy="341376"/>
          </a:xfrm>
          <a:prstGeom prst="rect">
            <a:avLst/>
          </a:prstGeom>
          <a:noFill/>
          <a:ln/>
        </p:spPr>
        <p:txBody>
          <a:bodyPr wrap="square" lIns="0" tIns="0" rIns="0" bIns="0" rtlCol="0" anchor="ctr"/>
          <a:lstStyle/>
          <a:p>
            <a:pPr algn="r"/>
            <a:r>
              <a:rPr lang="es-AR" sz="1200" b="1" noProof="0">
                <a:solidFill>
                  <a:srgbClr val="666666"/>
                </a:solidFill>
                <a:latin typeface="Montserrat" pitchFamily="34" charset="0"/>
                <a:ea typeface="Montserrat" pitchFamily="34" charset="-122"/>
                <a:cs typeface="Montserrat" pitchFamily="34" charset="-120"/>
              </a:rPr>
              <a:t>SERVICES PROCUREMENT</a:t>
            </a:r>
            <a:endParaRPr lang="es-AR" sz="1200" noProof="0"/>
          </a:p>
        </p:txBody>
      </p:sp>
      <p:sp>
        <p:nvSpPr>
          <p:cNvPr id="5" name="Shape 3"/>
          <p:cNvSpPr/>
          <p:nvPr/>
        </p:nvSpPr>
        <p:spPr>
          <a:xfrm>
            <a:off x="3575456" y="182880"/>
            <a:ext cx="0" cy="792480"/>
          </a:xfrm>
          <a:prstGeom prst="line">
            <a:avLst/>
          </a:prstGeom>
          <a:noFill/>
          <a:ln w="12700">
            <a:solidFill>
              <a:srgbClr val="CCCCCC"/>
            </a:solidFill>
            <a:prstDash val="solid"/>
          </a:ln>
        </p:spPr>
        <p:txBody>
          <a:bodyPr/>
          <a:lstStyle/>
          <a:p>
            <a:endParaRPr lang="es-AR" sz="2400" noProof="0"/>
          </a:p>
        </p:txBody>
      </p:sp>
      <p:sp>
        <p:nvSpPr>
          <p:cNvPr id="8" name="Shape 6"/>
          <p:cNvSpPr/>
          <p:nvPr/>
        </p:nvSpPr>
        <p:spPr>
          <a:xfrm>
            <a:off x="243840" y="1219200"/>
            <a:ext cx="11704320" cy="0"/>
          </a:xfrm>
          <a:prstGeom prst="line">
            <a:avLst/>
          </a:prstGeom>
          <a:noFill/>
          <a:ln w="12700">
            <a:solidFill>
              <a:srgbClr val="DDDDDD"/>
            </a:solidFill>
            <a:prstDash val="solid"/>
          </a:ln>
        </p:spPr>
        <p:txBody>
          <a:bodyPr/>
          <a:lstStyle/>
          <a:p>
            <a:endParaRPr lang="es-AR" sz="2400" noProof="0"/>
          </a:p>
        </p:txBody>
      </p:sp>
      <p:sp>
        <p:nvSpPr>
          <p:cNvPr id="9" name="Shape 7"/>
          <p:cNvSpPr/>
          <p:nvPr/>
        </p:nvSpPr>
        <p:spPr>
          <a:xfrm>
            <a:off x="243840" y="1292353"/>
            <a:ext cx="11704320" cy="777849"/>
          </a:xfrm>
          <a:prstGeom prst="rect">
            <a:avLst/>
          </a:prstGeom>
          <a:solidFill>
            <a:srgbClr val="FFFFFF"/>
          </a:solidFill>
          <a:ln w="6350">
            <a:solidFill>
              <a:srgbClr val="E8E8E8"/>
            </a:solidFill>
            <a:prstDash val="solid"/>
          </a:ln>
        </p:spPr>
        <p:txBody>
          <a:bodyPr/>
          <a:lstStyle/>
          <a:p>
            <a:endParaRPr lang="es-AR" sz="2400" noProof="0"/>
          </a:p>
        </p:txBody>
      </p:sp>
      <p:sp>
        <p:nvSpPr>
          <p:cNvPr id="10" name="Shape 8"/>
          <p:cNvSpPr/>
          <p:nvPr/>
        </p:nvSpPr>
        <p:spPr>
          <a:xfrm>
            <a:off x="243840" y="1292353"/>
            <a:ext cx="877824" cy="777849"/>
          </a:xfrm>
          <a:prstGeom prst="rect">
            <a:avLst/>
          </a:prstGeom>
          <a:solidFill>
            <a:srgbClr val="1A1A1A"/>
          </a:solidFill>
          <a:ln w="12700">
            <a:solidFill>
              <a:srgbClr val="1A1A1A"/>
            </a:solidFill>
            <a:prstDash val="solid"/>
          </a:ln>
        </p:spPr>
        <p:txBody>
          <a:bodyPr/>
          <a:lstStyle/>
          <a:p>
            <a:endParaRPr lang="es-AR" sz="2400" noProof="0"/>
          </a:p>
        </p:txBody>
      </p:sp>
      <p:sp>
        <p:nvSpPr>
          <p:cNvPr id="11" name="Text 9"/>
          <p:cNvSpPr/>
          <p:nvPr/>
        </p:nvSpPr>
        <p:spPr>
          <a:xfrm>
            <a:off x="243840" y="1292353"/>
            <a:ext cx="877824" cy="777849"/>
          </a:xfrm>
          <a:prstGeom prst="rect">
            <a:avLst/>
          </a:prstGeom>
          <a:noFill/>
          <a:ln/>
        </p:spPr>
        <p:txBody>
          <a:bodyPr wrap="square" lIns="0" tIns="0" rIns="0" bIns="0" rtlCol="0" anchor="ctr"/>
          <a:lstStyle/>
          <a:p>
            <a:pPr algn="ctr"/>
            <a:r>
              <a:rPr lang="es-AR" sz="1733" b="1" noProof="0">
                <a:solidFill>
                  <a:srgbClr val="F5C400"/>
                </a:solidFill>
                <a:latin typeface="Montserrat" pitchFamily="34" charset="0"/>
                <a:ea typeface="Montserrat" pitchFamily="34" charset="-122"/>
                <a:cs typeface="Montserrat" pitchFamily="34" charset="-120"/>
              </a:rPr>
              <a:t>01.</a:t>
            </a:r>
            <a:endParaRPr lang="es-AR" sz="1733" noProof="0"/>
          </a:p>
        </p:txBody>
      </p:sp>
      <p:sp>
        <p:nvSpPr>
          <p:cNvPr id="12" name="Shape 10"/>
          <p:cNvSpPr/>
          <p:nvPr/>
        </p:nvSpPr>
        <p:spPr>
          <a:xfrm>
            <a:off x="1243585" y="1401251"/>
            <a:ext cx="560052" cy="560052"/>
          </a:xfrm>
          <a:prstGeom prst="ellipse">
            <a:avLst/>
          </a:prstGeom>
          <a:solidFill>
            <a:srgbClr val="E8E8E8"/>
          </a:solidFill>
          <a:ln w="12700">
            <a:solidFill>
              <a:srgbClr val="DDDDDD"/>
            </a:solidFill>
            <a:prstDash val="solid"/>
          </a:ln>
        </p:spPr>
        <p:txBody>
          <a:bodyPr/>
          <a:lstStyle/>
          <a:p>
            <a:endParaRPr lang="es-AR" sz="2400" noProof="0"/>
          </a:p>
        </p:txBody>
      </p:sp>
      <p:pic>
        <p:nvPicPr>
          <p:cNvPr id="13" name="Image 0" descr="preencoded.png"/>
          <p:cNvPicPr>
            <a:picLocks noChangeAspect="1"/>
          </p:cNvPicPr>
          <p:nvPr/>
        </p:nvPicPr>
        <p:blipFill>
          <a:blip r:embed="rId3"/>
          <a:stretch>
            <a:fillRect/>
          </a:stretch>
        </p:blipFill>
        <p:spPr>
          <a:xfrm>
            <a:off x="1355595" y="1513262"/>
            <a:ext cx="336031" cy="336031"/>
          </a:xfrm>
          <a:prstGeom prst="rect">
            <a:avLst/>
          </a:prstGeom>
        </p:spPr>
      </p:pic>
      <p:sp>
        <p:nvSpPr>
          <p:cNvPr id="14" name="Text 11"/>
          <p:cNvSpPr/>
          <p:nvPr/>
        </p:nvSpPr>
        <p:spPr>
          <a:xfrm>
            <a:off x="1950720" y="1341121"/>
            <a:ext cx="2926080" cy="680313"/>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Introducción a</a:t>
            </a:r>
            <a:endParaRPr lang="es-AR" sz="1333" noProof="0"/>
          </a:p>
          <a:p>
            <a:r>
              <a:rPr lang="es-AR" sz="1333" b="1" noProof="0" err="1">
                <a:solidFill>
                  <a:srgbClr val="1A1A1A"/>
                </a:solidFill>
                <a:latin typeface="Montserrat" pitchFamily="34" charset="0"/>
                <a:ea typeface="Montserrat" pitchFamily="34" charset="-122"/>
                <a:cs typeface="Montserrat" pitchFamily="34" charset="-120"/>
              </a:rPr>
              <a:t>Services</a:t>
            </a:r>
            <a:r>
              <a:rPr lang="es-AR" sz="1333" b="1" noProof="0">
                <a:solidFill>
                  <a:srgbClr val="1A1A1A"/>
                </a:solidFill>
                <a:latin typeface="Montserrat" pitchFamily="34" charset="0"/>
                <a:ea typeface="Montserrat" pitchFamily="34" charset="-122"/>
                <a:cs typeface="Montserrat" pitchFamily="34" charset="-120"/>
              </a:rPr>
              <a:t> Procurement</a:t>
            </a:r>
            <a:endParaRPr lang="es-AR" sz="1333" noProof="0"/>
          </a:p>
        </p:txBody>
      </p:sp>
      <p:sp>
        <p:nvSpPr>
          <p:cNvPr id="15" name="Shape 12"/>
          <p:cNvSpPr/>
          <p:nvPr/>
        </p:nvSpPr>
        <p:spPr>
          <a:xfrm>
            <a:off x="4998720" y="1389889"/>
            <a:ext cx="0" cy="582777"/>
          </a:xfrm>
          <a:prstGeom prst="line">
            <a:avLst/>
          </a:prstGeom>
          <a:noFill/>
          <a:ln w="19050">
            <a:solidFill>
              <a:srgbClr val="F5C400"/>
            </a:solidFill>
            <a:prstDash val="solid"/>
          </a:ln>
        </p:spPr>
        <p:txBody>
          <a:bodyPr/>
          <a:lstStyle/>
          <a:p>
            <a:endParaRPr lang="es-AR" sz="2400" noProof="0"/>
          </a:p>
        </p:txBody>
      </p:sp>
      <p:sp>
        <p:nvSpPr>
          <p:cNvPr id="16" name="Text 13"/>
          <p:cNvSpPr/>
          <p:nvPr/>
        </p:nvSpPr>
        <p:spPr>
          <a:xfrm>
            <a:off x="5181600" y="1365504"/>
            <a:ext cx="6644640" cy="315773"/>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Objetivos y alcance de la capacitación</a:t>
            </a:r>
            <a:endParaRPr lang="es-AR" sz="1267" noProof="0"/>
          </a:p>
        </p:txBody>
      </p:sp>
      <p:sp>
        <p:nvSpPr>
          <p:cNvPr id="17" name="Text 14"/>
          <p:cNvSpPr/>
          <p:nvPr/>
        </p:nvSpPr>
        <p:spPr>
          <a:xfrm>
            <a:off x="5181600" y="1681278"/>
            <a:ext cx="6644640" cy="315773"/>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Visión general de la solución</a:t>
            </a:r>
            <a:endParaRPr lang="es-AR" sz="1267" noProof="0"/>
          </a:p>
        </p:txBody>
      </p:sp>
      <p:sp>
        <p:nvSpPr>
          <p:cNvPr id="18" name="Shape 15"/>
          <p:cNvSpPr/>
          <p:nvPr/>
        </p:nvSpPr>
        <p:spPr>
          <a:xfrm>
            <a:off x="243840" y="2070202"/>
            <a:ext cx="11704320" cy="777849"/>
          </a:xfrm>
          <a:prstGeom prst="rect">
            <a:avLst/>
          </a:prstGeom>
          <a:solidFill>
            <a:srgbClr val="F0F0F0"/>
          </a:solidFill>
          <a:ln w="6350">
            <a:solidFill>
              <a:srgbClr val="E8E8E8"/>
            </a:solidFill>
            <a:prstDash val="solid"/>
          </a:ln>
        </p:spPr>
        <p:txBody>
          <a:bodyPr/>
          <a:lstStyle/>
          <a:p>
            <a:endParaRPr lang="es-AR" sz="2400" noProof="0"/>
          </a:p>
        </p:txBody>
      </p:sp>
      <p:sp>
        <p:nvSpPr>
          <p:cNvPr id="19" name="Shape 16"/>
          <p:cNvSpPr/>
          <p:nvPr/>
        </p:nvSpPr>
        <p:spPr>
          <a:xfrm>
            <a:off x="243840" y="2070202"/>
            <a:ext cx="877824" cy="777849"/>
          </a:xfrm>
          <a:prstGeom prst="rect">
            <a:avLst/>
          </a:prstGeom>
          <a:solidFill>
            <a:srgbClr val="1A1A1A"/>
          </a:solidFill>
          <a:ln w="12700">
            <a:solidFill>
              <a:srgbClr val="1A1A1A"/>
            </a:solidFill>
            <a:prstDash val="solid"/>
          </a:ln>
        </p:spPr>
        <p:txBody>
          <a:bodyPr/>
          <a:lstStyle/>
          <a:p>
            <a:endParaRPr lang="es-AR" sz="2400" noProof="0"/>
          </a:p>
        </p:txBody>
      </p:sp>
      <p:sp>
        <p:nvSpPr>
          <p:cNvPr id="20" name="Text 17"/>
          <p:cNvSpPr/>
          <p:nvPr/>
        </p:nvSpPr>
        <p:spPr>
          <a:xfrm>
            <a:off x="243840" y="2070202"/>
            <a:ext cx="877824" cy="777849"/>
          </a:xfrm>
          <a:prstGeom prst="rect">
            <a:avLst/>
          </a:prstGeom>
          <a:noFill/>
          <a:ln/>
        </p:spPr>
        <p:txBody>
          <a:bodyPr wrap="square" lIns="0" tIns="0" rIns="0" bIns="0" rtlCol="0" anchor="ctr"/>
          <a:lstStyle/>
          <a:p>
            <a:pPr algn="ctr"/>
            <a:r>
              <a:rPr lang="es-AR" sz="1733" b="1" noProof="0">
                <a:solidFill>
                  <a:srgbClr val="F5C400"/>
                </a:solidFill>
                <a:latin typeface="Montserrat" pitchFamily="34" charset="0"/>
                <a:ea typeface="Montserrat" pitchFamily="34" charset="-122"/>
                <a:cs typeface="Montserrat" pitchFamily="34" charset="-120"/>
              </a:rPr>
              <a:t>02.</a:t>
            </a:r>
            <a:endParaRPr lang="es-AR" sz="1733" noProof="0"/>
          </a:p>
        </p:txBody>
      </p:sp>
      <p:sp>
        <p:nvSpPr>
          <p:cNvPr id="21" name="Shape 18"/>
          <p:cNvSpPr/>
          <p:nvPr/>
        </p:nvSpPr>
        <p:spPr>
          <a:xfrm>
            <a:off x="1243585" y="2179101"/>
            <a:ext cx="560052" cy="560052"/>
          </a:xfrm>
          <a:prstGeom prst="ellipse">
            <a:avLst/>
          </a:prstGeom>
          <a:solidFill>
            <a:srgbClr val="E8E8E8"/>
          </a:solidFill>
          <a:ln w="12700">
            <a:solidFill>
              <a:srgbClr val="DDDDDD"/>
            </a:solidFill>
            <a:prstDash val="solid"/>
          </a:ln>
        </p:spPr>
        <p:txBody>
          <a:bodyPr/>
          <a:lstStyle/>
          <a:p>
            <a:endParaRPr lang="es-AR" sz="2400" noProof="0"/>
          </a:p>
        </p:txBody>
      </p:sp>
      <p:pic>
        <p:nvPicPr>
          <p:cNvPr id="22" name="Image 1" descr="preencoded.png"/>
          <p:cNvPicPr>
            <a:picLocks noChangeAspect="1"/>
          </p:cNvPicPr>
          <p:nvPr/>
        </p:nvPicPr>
        <p:blipFill>
          <a:blip r:embed="rId4"/>
          <a:stretch>
            <a:fillRect/>
          </a:stretch>
        </p:blipFill>
        <p:spPr>
          <a:xfrm>
            <a:off x="1355595" y="2291111"/>
            <a:ext cx="336031" cy="336031"/>
          </a:xfrm>
          <a:prstGeom prst="rect">
            <a:avLst/>
          </a:prstGeom>
        </p:spPr>
      </p:pic>
      <p:sp>
        <p:nvSpPr>
          <p:cNvPr id="23" name="Text 19"/>
          <p:cNvSpPr/>
          <p:nvPr/>
        </p:nvSpPr>
        <p:spPr>
          <a:xfrm>
            <a:off x="1950720" y="2118970"/>
            <a:ext cx="2926080" cy="680313"/>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Beneficios</a:t>
            </a:r>
            <a:endParaRPr lang="es-AR" sz="1333" noProof="0"/>
          </a:p>
        </p:txBody>
      </p:sp>
      <p:sp>
        <p:nvSpPr>
          <p:cNvPr id="24" name="Shape 20"/>
          <p:cNvSpPr/>
          <p:nvPr/>
        </p:nvSpPr>
        <p:spPr>
          <a:xfrm>
            <a:off x="4998720" y="2167738"/>
            <a:ext cx="0" cy="582777"/>
          </a:xfrm>
          <a:prstGeom prst="line">
            <a:avLst/>
          </a:prstGeom>
          <a:noFill/>
          <a:ln w="19050">
            <a:solidFill>
              <a:srgbClr val="F5C400"/>
            </a:solidFill>
            <a:prstDash val="solid"/>
          </a:ln>
        </p:spPr>
        <p:txBody>
          <a:bodyPr/>
          <a:lstStyle/>
          <a:p>
            <a:endParaRPr lang="es-AR" sz="2400" noProof="0"/>
          </a:p>
        </p:txBody>
      </p:sp>
      <p:sp>
        <p:nvSpPr>
          <p:cNvPr id="25" name="Text 21"/>
          <p:cNvSpPr/>
          <p:nvPr/>
        </p:nvSpPr>
        <p:spPr>
          <a:xfrm>
            <a:off x="5181600" y="2190978"/>
            <a:ext cx="6644640" cy="210515"/>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¿Qué cambia con </a:t>
            </a:r>
            <a:r>
              <a:rPr lang="es-AR" sz="1267" noProof="0" err="1">
                <a:solidFill>
                  <a:srgbClr val="1A1A1A"/>
                </a:solidFill>
                <a:latin typeface="Montserrat" pitchFamily="34" charset="0"/>
                <a:ea typeface="Montserrat" pitchFamily="34" charset="-122"/>
                <a:cs typeface="Montserrat" pitchFamily="34" charset="-120"/>
              </a:rPr>
              <a:t>Services</a:t>
            </a:r>
            <a:r>
              <a:rPr lang="es-AR" sz="1267" noProof="0">
                <a:solidFill>
                  <a:srgbClr val="1A1A1A"/>
                </a:solidFill>
                <a:latin typeface="Montserrat" pitchFamily="34" charset="0"/>
                <a:ea typeface="Montserrat" pitchFamily="34" charset="-122"/>
                <a:cs typeface="Montserrat" pitchFamily="34" charset="-120"/>
              </a:rPr>
              <a:t> Procurement?</a:t>
            </a:r>
            <a:endParaRPr lang="es-AR" sz="1267" noProof="0"/>
          </a:p>
        </p:txBody>
      </p:sp>
      <p:sp>
        <p:nvSpPr>
          <p:cNvPr id="26" name="Text 22"/>
          <p:cNvSpPr/>
          <p:nvPr/>
        </p:nvSpPr>
        <p:spPr>
          <a:xfrm>
            <a:off x="5181600" y="2515794"/>
            <a:ext cx="6644640" cy="210515"/>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Beneficios del nuevo proceso</a:t>
            </a:r>
            <a:endParaRPr lang="es-AR" sz="1267" noProof="0"/>
          </a:p>
        </p:txBody>
      </p:sp>
      <p:sp>
        <p:nvSpPr>
          <p:cNvPr id="28" name="Shape 24"/>
          <p:cNvSpPr/>
          <p:nvPr/>
        </p:nvSpPr>
        <p:spPr>
          <a:xfrm>
            <a:off x="243840" y="2848052"/>
            <a:ext cx="11704320" cy="777849"/>
          </a:xfrm>
          <a:prstGeom prst="rect">
            <a:avLst/>
          </a:prstGeom>
          <a:solidFill>
            <a:srgbClr val="FFFFFF"/>
          </a:solidFill>
          <a:ln w="6350">
            <a:solidFill>
              <a:srgbClr val="E8E8E8"/>
            </a:solidFill>
            <a:prstDash val="solid"/>
          </a:ln>
        </p:spPr>
        <p:txBody>
          <a:bodyPr/>
          <a:lstStyle/>
          <a:p>
            <a:endParaRPr lang="es-AR" sz="2400" noProof="0"/>
          </a:p>
        </p:txBody>
      </p:sp>
      <p:sp>
        <p:nvSpPr>
          <p:cNvPr id="29" name="Shape 25"/>
          <p:cNvSpPr/>
          <p:nvPr/>
        </p:nvSpPr>
        <p:spPr>
          <a:xfrm>
            <a:off x="243840" y="2848052"/>
            <a:ext cx="877824" cy="777849"/>
          </a:xfrm>
          <a:prstGeom prst="rect">
            <a:avLst/>
          </a:prstGeom>
          <a:solidFill>
            <a:srgbClr val="1A1A1A"/>
          </a:solidFill>
          <a:ln w="12700">
            <a:solidFill>
              <a:srgbClr val="1A1A1A"/>
            </a:solidFill>
            <a:prstDash val="solid"/>
          </a:ln>
        </p:spPr>
        <p:txBody>
          <a:bodyPr/>
          <a:lstStyle/>
          <a:p>
            <a:endParaRPr lang="es-AR" sz="2400" noProof="0"/>
          </a:p>
        </p:txBody>
      </p:sp>
      <p:sp>
        <p:nvSpPr>
          <p:cNvPr id="30" name="Text 26"/>
          <p:cNvSpPr/>
          <p:nvPr/>
        </p:nvSpPr>
        <p:spPr>
          <a:xfrm>
            <a:off x="243840" y="2848052"/>
            <a:ext cx="877824" cy="777849"/>
          </a:xfrm>
          <a:prstGeom prst="rect">
            <a:avLst/>
          </a:prstGeom>
          <a:noFill/>
          <a:ln/>
        </p:spPr>
        <p:txBody>
          <a:bodyPr wrap="square" lIns="0" tIns="0" rIns="0" bIns="0" rtlCol="0" anchor="ctr"/>
          <a:lstStyle/>
          <a:p>
            <a:pPr algn="ctr"/>
            <a:r>
              <a:rPr lang="es-AR" sz="1733" b="1" noProof="0">
                <a:solidFill>
                  <a:srgbClr val="F5C400"/>
                </a:solidFill>
                <a:latin typeface="Montserrat" pitchFamily="34" charset="0"/>
                <a:ea typeface="Montserrat" pitchFamily="34" charset="-122"/>
                <a:cs typeface="Montserrat" pitchFamily="34" charset="-120"/>
              </a:rPr>
              <a:t>03.</a:t>
            </a:r>
            <a:endParaRPr lang="es-AR" sz="1733" noProof="0"/>
          </a:p>
        </p:txBody>
      </p:sp>
      <p:sp>
        <p:nvSpPr>
          <p:cNvPr id="31" name="Shape 27"/>
          <p:cNvSpPr/>
          <p:nvPr/>
        </p:nvSpPr>
        <p:spPr>
          <a:xfrm>
            <a:off x="1243585" y="2956951"/>
            <a:ext cx="560052" cy="560052"/>
          </a:xfrm>
          <a:prstGeom prst="ellipse">
            <a:avLst/>
          </a:prstGeom>
          <a:solidFill>
            <a:srgbClr val="E8E8E8"/>
          </a:solidFill>
          <a:ln w="12700">
            <a:solidFill>
              <a:srgbClr val="DDDDDD"/>
            </a:solidFill>
            <a:prstDash val="solid"/>
          </a:ln>
        </p:spPr>
        <p:txBody>
          <a:bodyPr/>
          <a:lstStyle/>
          <a:p>
            <a:endParaRPr lang="es-AR" sz="2400" noProof="0"/>
          </a:p>
        </p:txBody>
      </p:sp>
      <p:pic>
        <p:nvPicPr>
          <p:cNvPr id="32" name="Image 2" descr="preencoded.png"/>
          <p:cNvPicPr>
            <a:picLocks noChangeAspect="1"/>
          </p:cNvPicPr>
          <p:nvPr/>
        </p:nvPicPr>
        <p:blipFill>
          <a:blip r:embed="rId5"/>
          <a:stretch>
            <a:fillRect/>
          </a:stretch>
        </p:blipFill>
        <p:spPr>
          <a:xfrm>
            <a:off x="1355595" y="3068961"/>
            <a:ext cx="336031" cy="336031"/>
          </a:xfrm>
          <a:prstGeom prst="rect">
            <a:avLst/>
          </a:prstGeom>
        </p:spPr>
      </p:pic>
      <p:sp>
        <p:nvSpPr>
          <p:cNvPr id="33" name="Text 28"/>
          <p:cNvSpPr/>
          <p:nvPr/>
        </p:nvSpPr>
        <p:spPr>
          <a:xfrm>
            <a:off x="1950720" y="2896820"/>
            <a:ext cx="2926080" cy="680313"/>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Proceso de punta a punta</a:t>
            </a:r>
            <a:endParaRPr lang="es-AR" sz="1333" noProof="0"/>
          </a:p>
        </p:txBody>
      </p:sp>
      <p:sp>
        <p:nvSpPr>
          <p:cNvPr id="34" name="Shape 29"/>
          <p:cNvSpPr/>
          <p:nvPr/>
        </p:nvSpPr>
        <p:spPr>
          <a:xfrm>
            <a:off x="4998720" y="2945588"/>
            <a:ext cx="0" cy="582777"/>
          </a:xfrm>
          <a:prstGeom prst="line">
            <a:avLst/>
          </a:prstGeom>
          <a:noFill/>
          <a:ln w="19050">
            <a:solidFill>
              <a:srgbClr val="F5C400"/>
            </a:solidFill>
            <a:prstDash val="solid"/>
          </a:ln>
        </p:spPr>
        <p:txBody>
          <a:bodyPr/>
          <a:lstStyle/>
          <a:p>
            <a:endParaRPr lang="es-AR" sz="2400" noProof="0"/>
          </a:p>
        </p:txBody>
      </p:sp>
      <p:sp>
        <p:nvSpPr>
          <p:cNvPr id="35" name="Text 30"/>
          <p:cNvSpPr/>
          <p:nvPr/>
        </p:nvSpPr>
        <p:spPr>
          <a:xfrm>
            <a:off x="5181600" y="2921203"/>
            <a:ext cx="6644640" cy="315773"/>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Flujo general del proceso</a:t>
            </a:r>
            <a:endParaRPr lang="es-AR" sz="1267" noProof="0"/>
          </a:p>
        </p:txBody>
      </p:sp>
      <p:sp>
        <p:nvSpPr>
          <p:cNvPr id="36" name="Text 31"/>
          <p:cNvSpPr/>
          <p:nvPr/>
        </p:nvSpPr>
        <p:spPr>
          <a:xfrm>
            <a:off x="5181600" y="3236976"/>
            <a:ext cx="6644640" cy="315773"/>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Interacción con Cerrejón</a:t>
            </a:r>
            <a:endParaRPr lang="es-AR" sz="1267" noProof="0"/>
          </a:p>
        </p:txBody>
      </p:sp>
      <p:sp>
        <p:nvSpPr>
          <p:cNvPr id="37" name="Shape 32"/>
          <p:cNvSpPr/>
          <p:nvPr/>
        </p:nvSpPr>
        <p:spPr>
          <a:xfrm>
            <a:off x="243840" y="3625902"/>
            <a:ext cx="11704320" cy="777849"/>
          </a:xfrm>
          <a:prstGeom prst="rect">
            <a:avLst/>
          </a:prstGeom>
          <a:solidFill>
            <a:srgbClr val="F0F0F0"/>
          </a:solidFill>
          <a:ln w="6350">
            <a:solidFill>
              <a:srgbClr val="E8E8E8"/>
            </a:solidFill>
            <a:prstDash val="solid"/>
          </a:ln>
        </p:spPr>
        <p:txBody>
          <a:bodyPr/>
          <a:lstStyle/>
          <a:p>
            <a:endParaRPr lang="es-AR" sz="2400" noProof="0"/>
          </a:p>
        </p:txBody>
      </p:sp>
      <p:sp>
        <p:nvSpPr>
          <p:cNvPr id="38" name="Shape 33"/>
          <p:cNvSpPr/>
          <p:nvPr/>
        </p:nvSpPr>
        <p:spPr>
          <a:xfrm>
            <a:off x="243840" y="3625902"/>
            <a:ext cx="877824" cy="777849"/>
          </a:xfrm>
          <a:prstGeom prst="rect">
            <a:avLst/>
          </a:prstGeom>
          <a:solidFill>
            <a:srgbClr val="1A1A1A"/>
          </a:solidFill>
          <a:ln w="12700">
            <a:solidFill>
              <a:srgbClr val="1A1A1A"/>
            </a:solidFill>
            <a:prstDash val="solid"/>
          </a:ln>
        </p:spPr>
        <p:txBody>
          <a:bodyPr/>
          <a:lstStyle/>
          <a:p>
            <a:endParaRPr lang="es-AR" sz="2400" noProof="0"/>
          </a:p>
        </p:txBody>
      </p:sp>
      <p:sp>
        <p:nvSpPr>
          <p:cNvPr id="39" name="Text 34"/>
          <p:cNvSpPr/>
          <p:nvPr/>
        </p:nvSpPr>
        <p:spPr>
          <a:xfrm>
            <a:off x="243840" y="3625902"/>
            <a:ext cx="877824" cy="777849"/>
          </a:xfrm>
          <a:prstGeom prst="rect">
            <a:avLst/>
          </a:prstGeom>
          <a:noFill/>
          <a:ln/>
        </p:spPr>
        <p:txBody>
          <a:bodyPr wrap="square" lIns="0" tIns="0" rIns="0" bIns="0" rtlCol="0" anchor="ctr"/>
          <a:lstStyle/>
          <a:p>
            <a:pPr algn="ctr"/>
            <a:r>
              <a:rPr lang="es-AR" sz="1733" b="1" noProof="0">
                <a:solidFill>
                  <a:srgbClr val="F5C400"/>
                </a:solidFill>
                <a:latin typeface="Montserrat" pitchFamily="34" charset="0"/>
                <a:ea typeface="Montserrat" pitchFamily="34" charset="-122"/>
                <a:cs typeface="Montserrat" pitchFamily="34" charset="-120"/>
              </a:rPr>
              <a:t>04.</a:t>
            </a:r>
            <a:endParaRPr lang="es-AR" sz="1733" noProof="0"/>
          </a:p>
        </p:txBody>
      </p:sp>
      <p:sp>
        <p:nvSpPr>
          <p:cNvPr id="40" name="Shape 35"/>
          <p:cNvSpPr/>
          <p:nvPr/>
        </p:nvSpPr>
        <p:spPr>
          <a:xfrm>
            <a:off x="1243585" y="3734801"/>
            <a:ext cx="560052" cy="560052"/>
          </a:xfrm>
          <a:prstGeom prst="ellipse">
            <a:avLst/>
          </a:prstGeom>
          <a:solidFill>
            <a:srgbClr val="E8E8E8"/>
          </a:solidFill>
          <a:ln w="12700">
            <a:solidFill>
              <a:srgbClr val="DDDDDD"/>
            </a:solidFill>
            <a:prstDash val="solid"/>
          </a:ln>
        </p:spPr>
        <p:txBody>
          <a:bodyPr/>
          <a:lstStyle/>
          <a:p>
            <a:endParaRPr lang="es-AR" sz="2400" noProof="0"/>
          </a:p>
        </p:txBody>
      </p:sp>
      <p:pic>
        <p:nvPicPr>
          <p:cNvPr id="41" name="Image 3" descr="preencoded.png"/>
          <p:cNvPicPr>
            <a:picLocks noChangeAspect="1"/>
          </p:cNvPicPr>
          <p:nvPr/>
        </p:nvPicPr>
        <p:blipFill>
          <a:blip r:embed="rId6"/>
          <a:stretch>
            <a:fillRect/>
          </a:stretch>
        </p:blipFill>
        <p:spPr>
          <a:xfrm>
            <a:off x="1355595" y="3846811"/>
            <a:ext cx="336031" cy="336031"/>
          </a:xfrm>
          <a:prstGeom prst="rect">
            <a:avLst/>
          </a:prstGeom>
        </p:spPr>
      </p:pic>
      <p:sp>
        <p:nvSpPr>
          <p:cNvPr id="42" name="Text 36"/>
          <p:cNvSpPr/>
          <p:nvPr/>
        </p:nvSpPr>
        <p:spPr>
          <a:xfrm>
            <a:off x="1950720" y="3674670"/>
            <a:ext cx="2926080" cy="680313"/>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Órdenes de Servicio</a:t>
            </a:r>
            <a:endParaRPr lang="es-AR" sz="1333" noProof="0"/>
          </a:p>
        </p:txBody>
      </p:sp>
      <p:sp>
        <p:nvSpPr>
          <p:cNvPr id="43" name="Shape 37"/>
          <p:cNvSpPr/>
          <p:nvPr/>
        </p:nvSpPr>
        <p:spPr>
          <a:xfrm>
            <a:off x="4998720" y="3723438"/>
            <a:ext cx="0" cy="582777"/>
          </a:xfrm>
          <a:prstGeom prst="line">
            <a:avLst/>
          </a:prstGeom>
          <a:noFill/>
          <a:ln w="19050">
            <a:solidFill>
              <a:srgbClr val="F5C400"/>
            </a:solidFill>
            <a:prstDash val="solid"/>
          </a:ln>
        </p:spPr>
        <p:txBody>
          <a:bodyPr/>
          <a:lstStyle/>
          <a:p>
            <a:endParaRPr lang="es-AR" sz="2400" noProof="0"/>
          </a:p>
        </p:txBody>
      </p:sp>
      <p:sp>
        <p:nvSpPr>
          <p:cNvPr id="44" name="Text 38"/>
          <p:cNvSpPr/>
          <p:nvPr/>
        </p:nvSpPr>
        <p:spPr>
          <a:xfrm>
            <a:off x="5181600" y="3699054"/>
            <a:ext cx="6644640" cy="315773"/>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Acceso a  Órdenes de Servicio</a:t>
            </a:r>
            <a:endParaRPr lang="es-AR" sz="1267" noProof="0"/>
          </a:p>
        </p:txBody>
      </p:sp>
      <p:sp>
        <p:nvSpPr>
          <p:cNvPr id="45" name="Text 39"/>
          <p:cNvSpPr/>
          <p:nvPr/>
        </p:nvSpPr>
        <p:spPr>
          <a:xfrm>
            <a:off x="5181600" y="4014826"/>
            <a:ext cx="6644640" cy="315773"/>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Consulta de información y seguimiento</a:t>
            </a:r>
            <a:endParaRPr lang="es-AR" sz="1267" noProof="0"/>
          </a:p>
        </p:txBody>
      </p:sp>
      <p:sp>
        <p:nvSpPr>
          <p:cNvPr id="46" name="Shape 40"/>
          <p:cNvSpPr/>
          <p:nvPr/>
        </p:nvSpPr>
        <p:spPr>
          <a:xfrm>
            <a:off x="243840" y="4403752"/>
            <a:ext cx="11704320" cy="777849"/>
          </a:xfrm>
          <a:prstGeom prst="rect">
            <a:avLst/>
          </a:prstGeom>
          <a:solidFill>
            <a:srgbClr val="FFFFFF"/>
          </a:solidFill>
          <a:ln w="6350">
            <a:solidFill>
              <a:srgbClr val="E8E8E8"/>
            </a:solidFill>
            <a:prstDash val="solid"/>
          </a:ln>
        </p:spPr>
        <p:txBody>
          <a:bodyPr/>
          <a:lstStyle/>
          <a:p>
            <a:endParaRPr lang="es-AR" sz="2400" noProof="0"/>
          </a:p>
        </p:txBody>
      </p:sp>
      <p:sp>
        <p:nvSpPr>
          <p:cNvPr id="47" name="Shape 41"/>
          <p:cNvSpPr/>
          <p:nvPr/>
        </p:nvSpPr>
        <p:spPr>
          <a:xfrm>
            <a:off x="243840" y="4403752"/>
            <a:ext cx="877824" cy="777849"/>
          </a:xfrm>
          <a:prstGeom prst="rect">
            <a:avLst/>
          </a:prstGeom>
          <a:solidFill>
            <a:srgbClr val="1A1A1A"/>
          </a:solidFill>
          <a:ln w="12700">
            <a:solidFill>
              <a:srgbClr val="1A1A1A"/>
            </a:solidFill>
            <a:prstDash val="solid"/>
          </a:ln>
        </p:spPr>
        <p:txBody>
          <a:bodyPr/>
          <a:lstStyle/>
          <a:p>
            <a:endParaRPr lang="es-AR" sz="2400" noProof="0"/>
          </a:p>
        </p:txBody>
      </p:sp>
      <p:sp>
        <p:nvSpPr>
          <p:cNvPr id="48" name="Text 42"/>
          <p:cNvSpPr/>
          <p:nvPr/>
        </p:nvSpPr>
        <p:spPr>
          <a:xfrm>
            <a:off x="243840" y="4403752"/>
            <a:ext cx="877824" cy="777849"/>
          </a:xfrm>
          <a:prstGeom prst="rect">
            <a:avLst/>
          </a:prstGeom>
          <a:noFill/>
          <a:ln/>
        </p:spPr>
        <p:txBody>
          <a:bodyPr wrap="square" lIns="0" tIns="0" rIns="0" bIns="0" rtlCol="0" anchor="ctr"/>
          <a:lstStyle/>
          <a:p>
            <a:pPr algn="ctr"/>
            <a:r>
              <a:rPr lang="es-AR" sz="1733" b="1" noProof="0">
                <a:solidFill>
                  <a:srgbClr val="F5C400"/>
                </a:solidFill>
                <a:latin typeface="Montserrat" pitchFamily="34" charset="0"/>
                <a:ea typeface="Montserrat" pitchFamily="34" charset="-122"/>
                <a:cs typeface="Montserrat" pitchFamily="34" charset="-120"/>
              </a:rPr>
              <a:t>05.</a:t>
            </a:r>
            <a:endParaRPr lang="es-AR" sz="1733" noProof="0"/>
          </a:p>
        </p:txBody>
      </p:sp>
      <p:sp>
        <p:nvSpPr>
          <p:cNvPr id="49" name="Shape 43"/>
          <p:cNvSpPr/>
          <p:nvPr/>
        </p:nvSpPr>
        <p:spPr>
          <a:xfrm>
            <a:off x="1243585" y="4512650"/>
            <a:ext cx="560052" cy="560052"/>
          </a:xfrm>
          <a:prstGeom prst="ellipse">
            <a:avLst/>
          </a:prstGeom>
          <a:solidFill>
            <a:srgbClr val="E8E8E8"/>
          </a:solidFill>
          <a:ln w="12700">
            <a:solidFill>
              <a:srgbClr val="DDDDDD"/>
            </a:solidFill>
            <a:prstDash val="solid"/>
          </a:ln>
        </p:spPr>
        <p:txBody>
          <a:bodyPr/>
          <a:lstStyle/>
          <a:p>
            <a:endParaRPr lang="es-AR" sz="2400" noProof="0"/>
          </a:p>
        </p:txBody>
      </p:sp>
      <p:pic>
        <p:nvPicPr>
          <p:cNvPr id="50" name="Image 4" descr="preencoded.png"/>
          <p:cNvPicPr>
            <a:picLocks noChangeAspect="1"/>
          </p:cNvPicPr>
          <p:nvPr/>
        </p:nvPicPr>
        <p:blipFill>
          <a:blip r:embed="rId7"/>
          <a:stretch>
            <a:fillRect/>
          </a:stretch>
        </p:blipFill>
        <p:spPr>
          <a:xfrm>
            <a:off x="1355595" y="4624661"/>
            <a:ext cx="336031" cy="336031"/>
          </a:xfrm>
          <a:prstGeom prst="rect">
            <a:avLst/>
          </a:prstGeom>
        </p:spPr>
      </p:pic>
      <p:sp>
        <p:nvSpPr>
          <p:cNvPr id="51" name="Text 44"/>
          <p:cNvSpPr/>
          <p:nvPr/>
        </p:nvSpPr>
        <p:spPr>
          <a:xfrm>
            <a:off x="1950720" y="4452520"/>
            <a:ext cx="2926080" cy="680313"/>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Hojas de Entrada de</a:t>
            </a:r>
            <a:endParaRPr lang="es-AR" sz="1333" noProof="0"/>
          </a:p>
          <a:p>
            <a:r>
              <a:rPr lang="es-AR" sz="1333" b="1" noProof="0">
                <a:solidFill>
                  <a:srgbClr val="1A1A1A"/>
                </a:solidFill>
                <a:latin typeface="Montserrat" pitchFamily="34" charset="0"/>
                <a:ea typeface="Montserrat" pitchFamily="34" charset="-122"/>
                <a:cs typeface="Montserrat" pitchFamily="34" charset="-120"/>
              </a:rPr>
              <a:t>Servicios</a:t>
            </a:r>
            <a:endParaRPr lang="es-AR" sz="1333" noProof="0"/>
          </a:p>
        </p:txBody>
      </p:sp>
      <p:sp>
        <p:nvSpPr>
          <p:cNvPr id="52" name="Shape 45"/>
          <p:cNvSpPr/>
          <p:nvPr/>
        </p:nvSpPr>
        <p:spPr>
          <a:xfrm>
            <a:off x="4998720" y="4501288"/>
            <a:ext cx="0" cy="582777"/>
          </a:xfrm>
          <a:prstGeom prst="line">
            <a:avLst/>
          </a:prstGeom>
          <a:noFill/>
          <a:ln w="19050">
            <a:solidFill>
              <a:srgbClr val="F5C400"/>
            </a:solidFill>
            <a:prstDash val="solid"/>
          </a:ln>
        </p:spPr>
        <p:txBody>
          <a:bodyPr/>
          <a:lstStyle/>
          <a:p>
            <a:endParaRPr lang="es-AR" sz="2400" noProof="0"/>
          </a:p>
        </p:txBody>
      </p:sp>
      <p:sp>
        <p:nvSpPr>
          <p:cNvPr id="53" name="Text 46"/>
          <p:cNvSpPr/>
          <p:nvPr/>
        </p:nvSpPr>
        <p:spPr>
          <a:xfrm>
            <a:off x="5181600" y="4476903"/>
            <a:ext cx="6644640" cy="210515"/>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Registro de servicios ejecutados</a:t>
            </a:r>
            <a:endParaRPr lang="es-AR" sz="1267" noProof="0"/>
          </a:p>
        </p:txBody>
      </p:sp>
      <p:sp>
        <p:nvSpPr>
          <p:cNvPr id="54" name="Text 47"/>
          <p:cNvSpPr/>
          <p:nvPr/>
        </p:nvSpPr>
        <p:spPr>
          <a:xfrm>
            <a:off x="5181600" y="4687417"/>
            <a:ext cx="6644640" cy="210515"/>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Adjuntar acta de conciliación</a:t>
            </a:r>
            <a:endParaRPr lang="es-AR" sz="1267" noProof="0"/>
          </a:p>
        </p:txBody>
      </p:sp>
      <p:sp>
        <p:nvSpPr>
          <p:cNvPr id="55" name="Text 48"/>
          <p:cNvSpPr/>
          <p:nvPr/>
        </p:nvSpPr>
        <p:spPr>
          <a:xfrm>
            <a:off x="5181600" y="4897933"/>
            <a:ext cx="6644640" cy="210515"/>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a:t>
            </a:r>
            <a:r>
              <a:rPr lang="es-AR" sz="1267" noProof="0" err="1">
                <a:solidFill>
                  <a:srgbClr val="1A1A1A"/>
                </a:solidFill>
                <a:latin typeface="Montserrat" pitchFamily="34" charset="0"/>
                <a:ea typeface="Montserrat" pitchFamily="34" charset="-122"/>
                <a:cs typeface="Montserrat" pitchFamily="34" charset="-120"/>
              </a:rPr>
              <a:t>Envio</a:t>
            </a:r>
            <a:r>
              <a:rPr lang="es-AR" sz="1267" noProof="0">
                <a:solidFill>
                  <a:srgbClr val="1A1A1A"/>
                </a:solidFill>
                <a:latin typeface="Montserrat" pitchFamily="34" charset="0"/>
                <a:ea typeface="Montserrat" pitchFamily="34" charset="-122"/>
                <a:cs typeface="Montserrat" pitchFamily="34" charset="-120"/>
              </a:rPr>
              <a:t> para aprobación</a:t>
            </a:r>
            <a:endParaRPr lang="es-AR" sz="1267" noProof="0"/>
          </a:p>
        </p:txBody>
      </p:sp>
      <p:sp>
        <p:nvSpPr>
          <p:cNvPr id="56" name="Shape 49"/>
          <p:cNvSpPr/>
          <p:nvPr/>
        </p:nvSpPr>
        <p:spPr>
          <a:xfrm>
            <a:off x="243840" y="5181601"/>
            <a:ext cx="11704320" cy="777849"/>
          </a:xfrm>
          <a:prstGeom prst="rect">
            <a:avLst/>
          </a:prstGeom>
          <a:solidFill>
            <a:srgbClr val="F0F0F0"/>
          </a:solidFill>
          <a:ln w="6350">
            <a:solidFill>
              <a:srgbClr val="E8E8E8"/>
            </a:solidFill>
            <a:prstDash val="solid"/>
          </a:ln>
        </p:spPr>
        <p:txBody>
          <a:bodyPr/>
          <a:lstStyle/>
          <a:p>
            <a:endParaRPr lang="es-AR" sz="2400" noProof="0"/>
          </a:p>
        </p:txBody>
      </p:sp>
      <p:sp>
        <p:nvSpPr>
          <p:cNvPr id="57" name="Shape 50"/>
          <p:cNvSpPr/>
          <p:nvPr/>
        </p:nvSpPr>
        <p:spPr>
          <a:xfrm>
            <a:off x="243840" y="5181601"/>
            <a:ext cx="877824" cy="777849"/>
          </a:xfrm>
          <a:prstGeom prst="rect">
            <a:avLst/>
          </a:prstGeom>
          <a:solidFill>
            <a:srgbClr val="1A1A1A"/>
          </a:solidFill>
          <a:ln w="12700">
            <a:solidFill>
              <a:srgbClr val="1A1A1A"/>
            </a:solidFill>
            <a:prstDash val="solid"/>
          </a:ln>
        </p:spPr>
        <p:txBody>
          <a:bodyPr/>
          <a:lstStyle/>
          <a:p>
            <a:endParaRPr lang="es-AR" sz="2400" noProof="0"/>
          </a:p>
        </p:txBody>
      </p:sp>
      <p:sp>
        <p:nvSpPr>
          <p:cNvPr id="58" name="Text 51"/>
          <p:cNvSpPr/>
          <p:nvPr/>
        </p:nvSpPr>
        <p:spPr>
          <a:xfrm>
            <a:off x="243840" y="5181601"/>
            <a:ext cx="877824" cy="777849"/>
          </a:xfrm>
          <a:prstGeom prst="rect">
            <a:avLst/>
          </a:prstGeom>
          <a:noFill/>
          <a:ln/>
        </p:spPr>
        <p:txBody>
          <a:bodyPr wrap="square" lIns="0" tIns="0" rIns="0" bIns="0" rtlCol="0" anchor="ctr"/>
          <a:lstStyle/>
          <a:p>
            <a:pPr algn="ctr"/>
            <a:r>
              <a:rPr lang="es-AR" sz="1733" b="1" noProof="0">
                <a:solidFill>
                  <a:srgbClr val="F5C400"/>
                </a:solidFill>
                <a:latin typeface="Montserrat" pitchFamily="34" charset="0"/>
                <a:ea typeface="Montserrat" pitchFamily="34" charset="-122"/>
                <a:cs typeface="Montserrat" pitchFamily="34" charset="-120"/>
              </a:rPr>
              <a:t>06.</a:t>
            </a:r>
            <a:endParaRPr lang="es-AR" sz="1733" noProof="0"/>
          </a:p>
        </p:txBody>
      </p:sp>
      <p:sp>
        <p:nvSpPr>
          <p:cNvPr id="59" name="Shape 52"/>
          <p:cNvSpPr/>
          <p:nvPr/>
        </p:nvSpPr>
        <p:spPr>
          <a:xfrm>
            <a:off x="1243585" y="5290499"/>
            <a:ext cx="560052" cy="560052"/>
          </a:xfrm>
          <a:prstGeom prst="ellipse">
            <a:avLst/>
          </a:prstGeom>
          <a:solidFill>
            <a:srgbClr val="E8E8E8"/>
          </a:solidFill>
          <a:ln w="12700">
            <a:solidFill>
              <a:srgbClr val="DDDDDD"/>
            </a:solidFill>
            <a:prstDash val="solid"/>
          </a:ln>
        </p:spPr>
        <p:txBody>
          <a:bodyPr/>
          <a:lstStyle/>
          <a:p>
            <a:endParaRPr lang="es-AR" sz="2400" noProof="0"/>
          </a:p>
        </p:txBody>
      </p:sp>
      <p:pic>
        <p:nvPicPr>
          <p:cNvPr id="60" name="Image 5" descr="preencoded.png"/>
          <p:cNvPicPr>
            <a:picLocks noChangeAspect="1"/>
          </p:cNvPicPr>
          <p:nvPr/>
        </p:nvPicPr>
        <p:blipFill>
          <a:blip r:embed="rId8"/>
          <a:stretch>
            <a:fillRect/>
          </a:stretch>
        </p:blipFill>
        <p:spPr>
          <a:xfrm>
            <a:off x="1355595" y="5402510"/>
            <a:ext cx="336031" cy="336031"/>
          </a:xfrm>
          <a:prstGeom prst="rect">
            <a:avLst/>
          </a:prstGeom>
        </p:spPr>
      </p:pic>
      <p:sp>
        <p:nvSpPr>
          <p:cNvPr id="61" name="Text 53"/>
          <p:cNvSpPr/>
          <p:nvPr/>
        </p:nvSpPr>
        <p:spPr>
          <a:xfrm>
            <a:off x="1950720" y="5230369"/>
            <a:ext cx="2926080" cy="680313"/>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Facturación</a:t>
            </a:r>
            <a:endParaRPr lang="es-AR" sz="1333" noProof="0"/>
          </a:p>
        </p:txBody>
      </p:sp>
      <p:sp>
        <p:nvSpPr>
          <p:cNvPr id="62" name="Shape 54"/>
          <p:cNvSpPr/>
          <p:nvPr/>
        </p:nvSpPr>
        <p:spPr>
          <a:xfrm>
            <a:off x="4998720" y="5279137"/>
            <a:ext cx="0" cy="582777"/>
          </a:xfrm>
          <a:prstGeom prst="line">
            <a:avLst/>
          </a:prstGeom>
          <a:noFill/>
          <a:ln w="19050">
            <a:solidFill>
              <a:srgbClr val="F5C400"/>
            </a:solidFill>
            <a:prstDash val="solid"/>
          </a:ln>
        </p:spPr>
        <p:txBody>
          <a:bodyPr/>
          <a:lstStyle/>
          <a:p>
            <a:endParaRPr lang="es-AR" sz="2400" noProof="0"/>
          </a:p>
        </p:txBody>
      </p:sp>
      <p:sp>
        <p:nvSpPr>
          <p:cNvPr id="63" name="Text 55"/>
          <p:cNvSpPr/>
          <p:nvPr/>
        </p:nvSpPr>
        <p:spPr>
          <a:xfrm>
            <a:off x="5209603" y="5095128"/>
            <a:ext cx="6644640" cy="631545"/>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Creación de facturas</a:t>
            </a:r>
            <a:endParaRPr lang="es-AR" sz="1267" noProof="0"/>
          </a:p>
        </p:txBody>
      </p:sp>
      <p:sp>
        <p:nvSpPr>
          <p:cNvPr id="65" name="Shape 57"/>
          <p:cNvSpPr/>
          <p:nvPr/>
        </p:nvSpPr>
        <p:spPr>
          <a:xfrm>
            <a:off x="243840" y="5959450"/>
            <a:ext cx="877824" cy="777849"/>
          </a:xfrm>
          <a:prstGeom prst="rect">
            <a:avLst/>
          </a:prstGeom>
          <a:solidFill>
            <a:srgbClr val="1A1A1A"/>
          </a:solidFill>
          <a:ln w="12700">
            <a:solidFill>
              <a:srgbClr val="1A1A1A"/>
            </a:solidFill>
            <a:prstDash val="solid"/>
          </a:ln>
        </p:spPr>
        <p:txBody>
          <a:bodyPr/>
          <a:lstStyle/>
          <a:p>
            <a:endParaRPr lang="es-AR" sz="2400" noProof="0"/>
          </a:p>
        </p:txBody>
      </p:sp>
      <p:sp>
        <p:nvSpPr>
          <p:cNvPr id="66" name="Text 58"/>
          <p:cNvSpPr/>
          <p:nvPr/>
        </p:nvSpPr>
        <p:spPr>
          <a:xfrm>
            <a:off x="243840" y="5959450"/>
            <a:ext cx="877824" cy="777849"/>
          </a:xfrm>
          <a:prstGeom prst="rect">
            <a:avLst/>
          </a:prstGeom>
          <a:noFill/>
          <a:ln/>
        </p:spPr>
        <p:txBody>
          <a:bodyPr wrap="square" lIns="0" tIns="0" rIns="0" bIns="0" rtlCol="0" anchor="ctr"/>
          <a:lstStyle/>
          <a:p>
            <a:pPr algn="ctr"/>
            <a:r>
              <a:rPr lang="es-AR" sz="1733" b="1" noProof="0">
                <a:solidFill>
                  <a:srgbClr val="F5C400"/>
                </a:solidFill>
                <a:latin typeface="Montserrat" pitchFamily="34" charset="0"/>
                <a:ea typeface="Montserrat" pitchFamily="34" charset="-122"/>
                <a:cs typeface="Montserrat" pitchFamily="34" charset="-120"/>
              </a:rPr>
              <a:t>07.</a:t>
            </a:r>
            <a:endParaRPr lang="es-AR" sz="1733" noProof="0"/>
          </a:p>
        </p:txBody>
      </p:sp>
      <p:sp>
        <p:nvSpPr>
          <p:cNvPr id="67" name="Shape 59"/>
          <p:cNvSpPr/>
          <p:nvPr/>
        </p:nvSpPr>
        <p:spPr>
          <a:xfrm>
            <a:off x="1243585" y="6068349"/>
            <a:ext cx="560052" cy="560052"/>
          </a:xfrm>
          <a:prstGeom prst="ellipse">
            <a:avLst/>
          </a:prstGeom>
          <a:solidFill>
            <a:srgbClr val="E8E8E8"/>
          </a:solidFill>
          <a:ln w="12700">
            <a:solidFill>
              <a:srgbClr val="DDDDDD"/>
            </a:solidFill>
            <a:prstDash val="solid"/>
          </a:ln>
        </p:spPr>
        <p:txBody>
          <a:bodyPr/>
          <a:lstStyle/>
          <a:p>
            <a:endParaRPr lang="es-AR" sz="2400" noProof="0"/>
          </a:p>
        </p:txBody>
      </p:sp>
      <p:pic>
        <p:nvPicPr>
          <p:cNvPr id="68" name="Image 6" descr="preencoded.png"/>
          <p:cNvPicPr>
            <a:picLocks noChangeAspect="1"/>
          </p:cNvPicPr>
          <p:nvPr/>
        </p:nvPicPr>
        <p:blipFill>
          <a:blip r:embed="rId9"/>
          <a:stretch>
            <a:fillRect/>
          </a:stretch>
        </p:blipFill>
        <p:spPr>
          <a:xfrm>
            <a:off x="1355595" y="6180359"/>
            <a:ext cx="336031" cy="336031"/>
          </a:xfrm>
          <a:prstGeom prst="rect">
            <a:avLst/>
          </a:prstGeom>
        </p:spPr>
      </p:pic>
      <p:sp>
        <p:nvSpPr>
          <p:cNvPr id="69" name="Text 60"/>
          <p:cNvSpPr/>
          <p:nvPr/>
        </p:nvSpPr>
        <p:spPr>
          <a:xfrm>
            <a:off x="1950720" y="6008218"/>
            <a:ext cx="2926080" cy="680313"/>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Próximos Pasos</a:t>
            </a:r>
            <a:endParaRPr lang="es-AR" sz="1333" noProof="0"/>
          </a:p>
        </p:txBody>
      </p:sp>
      <p:sp>
        <p:nvSpPr>
          <p:cNvPr id="70" name="Shape 61"/>
          <p:cNvSpPr/>
          <p:nvPr/>
        </p:nvSpPr>
        <p:spPr>
          <a:xfrm>
            <a:off x="4998720" y="6056986"/>
            <a:ext cx="0" cy="582777"/>
          </a:xfrm>
          <a:prstGeom prst="line">
            <a:avLst/>
          </a:prstGeom>
          <a:noFill/>
          <a:ln w="19050">
            <a:solidFill>
              <a:srgbClr val="F5C400"/>
            </a:solidFill>
            <a:prstDash val="solid"/>
          </a:ln>
        </p:spPr>
        <p:txBody>
          <a:bodyPr/>
          <a:lstStyle/>
          <a:p>
            <a:endParaRPr lang="es-AR" sz="2400" noProof="0"/>
          </a:p>
        </p:txBody>
      </p:sp>
      <p:sp>
        <p:nvSpPr>
          <p:cNvPr id="71" name="Text 62"/>
          <p:cNvSpPr/>
          <p:nvPr/>
        </p:nvSpPr>
        <p:spPr>
          <a:xfrm>
            <a:off x="5212080" y="6243117"/>
            <a:ext cx="6644640" cy="210515"/>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Cronograma del proyecto</a:t>
            </a:r>
            <a:endParaRPr lang="es-AR" sz="1267" noProof="0"/>
          </a:p>
        </p:txBody>
      </p:sp>
      <p:pic>
        <p:nvPicPr>
          <p:cNvPr id="6" name="Image 0" descr="preencoded.png">
            <a:extLst>
              <a:ext uri="{FF2B5EF4-FFF2-40B4-BE49-F238E27FC236}">
                <a16:creationId xmlns:a16="http://schemas.microsoft.com/office/drawing/2014/main" id="{43D21230-9629-89D7-0834-642DC62D94D2}"/>
              </a:ext>
            </a:extLst>
          </p:cNvPr>
          <p:cNvPicPr>
            <a:picLocks noChangeAspect="1"/>
          </p:cNvPicPr>
          <p:nvPr/>
        </p:nvPicPr>
        <p:blipFill>
          <a:blip r:embed="rId10"/>
          <a:stretch>
            <a:fillRect/>
          </a:stretch>
        </p:blipFill>
        <p:spPr>
          <a:xfrm>
            <a:off x="10530840" y="39421"/>
            <a:ext cx="1417320" cy="621792"/>
          </a:xfrm>
          <a:prstGeom prst="rect">
            <a:avLst/>
          </a:prstGeom>
        </p:spPr>
      </p:pic>
      <p:sp>
        <p:nvSpPr>
          <p:cNvPr id="7" name="Text 55">
            <a:extLst>
              <a:ext uri="{FF2B5EF4-FFF2-40B4-BE49-F238E27FC236}">
                <a16:creationId xmlns:a16="http://schemas.microsoft.com/office/drawing/2014/main" id="{B4EDD970-12B4-DA71-23A5-D54726D46472}"/>
              </a:ext>
            </a:extLst>
          </p:cNvPr>
          <p:cNvSpPr/>
          <p:nvPr/>
        </p:nvSpPr>
        <p:spPr>
          <a:xfrm>
            <a:off x="5212080" y="5521928"/>
            <a:ext cx="6644640" cy="402469"/>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 Envío de facturas</a:t>
            </a:r>
            <a:endParaRPr lang="es-AR" sz="1267" noProof="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s-AR" sz="2400" noProof="0"/>
          </a:p>
        </p:txBody>
      </p:sp>
      <p:sp>
        <p:nvSpPr>
          <p:cNvPr id="6" name="Shape 4"/>
          <p:cNvSpPr/>
          <p:nvPr/>
        </p:nvSpPr>
        <p:spPr>
          <a:xfrm>
            <a:off x="2340864" y="73152"/>
            <a:ext cx="85344" cy="950976"/>
          </a:xfrm>
          <a:prstGeom prst="rect">
            <a:avLst/>
          </a:prstGeom>
          <a:solidFill>
            <a:srgbClr val="F5C400"/>
          </a:solidFill>
          <a:ln w="12700">
            <a:solidFill>
              <a:srgbClr val="F5C400"/>
            </a:solidFill>
            <a:prstDash val="solid"/>
          </a:ln>
        </p:spPr>
        <p:txBody>
          <a:bodyPr/>
          <a:lstStyle/>
          <a:p>
            <a:endParaRPr lang="es-AR" sz="2400" noProof="0"/>
          </a:p>
        </p:txBody>
      </p:sp>
      <p:sp>
        <p:nvSpPr>
          <p:cNvPr id="7" name="Text 5"/>
          <p:cNvSpPr/>
          <p:nvPr/>
        </p:nvSpPr>
        <p:spPr>
          <a:xfrm>
            <a:off x="2511552" y="252449"/>
            <a:ext cx="7193280" cy="609600"/>
          </a:xfrm>
          <a:prstGeom prst="rect">
            <a:avLst/>
          </a:prstGeom>
          <a:noFill/>
          <a:ln/>
        </p:spPr>
        <p:txBody>
          <a:bodyPr wrap="square" lIns="0" tIns="0" rIns="0" bIns="0" rtlCol="0" anchor="ctr"/>
          <a:lstStyle/>
          <a:p>
            <a:r>
              <a:rPr lang="es-AR" sz="3733" b="1" noProof="0">
                <a:solidFill>
                  <a:srgbClr val="1A1A1A"/>
                </a:solidFill>
                <a:latin typeface="Montserrat" pitchFamily="34" charset="0"/>
                <a:ea typeface="Montserrat" pitchFamily="34" charset="-122"/>
                <a:cs typeface="Montserrat" pitchFamily="34" charset="-120"/>
              </a:rPr>
              <a:t>Facturación</a:t>
            </a:r>
            <a:endParaRPr lang="es-AR" sz="3733" noProof="0"/>
          </a:p>
        </p:txBody>
      </p:sp>
      <p:sp>
        <p:nvSpPr>
          <p:cNvPr id="8" name="Shape 6"/>
          <p:cNvSpPr/>
          <p:nvPr/>
        </p:nvSpPr>
        <p:spPr>
          <a:xfrm>
            <a:off x="9997440" y="73152"/>
            <a:ext cx="2048256" cy="926592"/>
          </a:xfrm>
          <a:prstGeom prst="roundRect">
            <a:avLst>
              <a:gd name="adj" fmla="val 7895"/>
            </a:avLst>
          </a:prstGeom>
          <a:solidFill>
            <a:srgbClr val="F5C400"/>
          </a:solidFill>
          <a:ln w="12700">
            <a:solidFill>
              <a:srgbClr val="F5C400"/>
            </a:solidFill>
            <a:prstDash val="solid"/>
          </a:ln>
        </p:spPr>
        <p:txBody>
          <a:bodyPr/>
          <a:lstStyle/>
          <a:p>
            <a:endParaRPr lang="es-AR" sz="2400" noProof="0"/>
          </a:p>
        </p:txBody>
      </p:sp>
      <p:pic>
        <p:nvPicPr>
          <p:cNvPr id="9" name="Image 0" descr="preencoded.png"/>
          <p:cNvPicPr>
            <a:picLocks noChangeAspect="1"/>
          </p:cNvPicPr>
          <p:nvPr/>
        </p:nvPicPr>
        <p:blipFill>
          <a:blip r:embed="rId3"/>
          <a:stretch>
            <a:fillRect/>
          </a:stretch>
        </p:blipFill>
        <p:spPr>
          <a:xfrm>
            <a:off x="10070592" y="170688"/>
            <a:ext cx="463296" cy="463296"/>
          </a:xfrm>
          <a:prstGeom prst="rect">
            <a:avLst/>
          </a:prstGeom>
        </p:spPr>
      </p:pic>
      <p:sp>
        <p:nvSpPr>
          <p:cNvPr id="10" name="Text 7"/>
          <p:cNvSpPr/>
          <p:nvPr/>
        </p:nvSpPr>
        <p:spPr>
          <a:xfrm>
            <a:off x="10558272" y="97536"/>
            <a:ext cx="1414272" cy="438912"/>
          </a:xfrm>
          <a:prstGeom prst="rect">
            <a:avLst/>
          </a:prstGeom>
          <a:noFill/>
          <a:ln/>
        </p:spPr>
        <p:txBody>
          <a:bodyPr wrap="square" lIns="0" tIns="0" rIns="0" bIns="0" rtlCol="0" anchor="ctr"/>
          <a:lstStyle/>
          <a:p>
            <a:r>
              <a:rPr lang="es-AR" sz="1000" noProof="0">
                <a:solidFill>
                  <a:srgbClr val="1A1A1A"/>
                </a:solidFill>
                <a:latin typeface="Montserrat" pitchFamily="34" charset="0"/>
                <a:ea typeface="Montserrat" pitchFamily="34" charset="-122"/>
                <a:cs typeface="Montserrat" pitchFamily="34" charset="-120"/>
              </a:rPr>
              <a:t>¿Quién realiza</a:t>
            </a:r>
            <a:endParaRPr lang="es-AR" sz="1000" noProof="0"/>
          </a:p>
          <a:p>
            <a:r>
              <a:rPr lang="es-AR" sz="1000" noProof="0">
                <a:solidFill>
                  <a:srgbClr val="1A1A1A"/>
                </a:solidFill>
                <a:latin typeface="Montserrat" pitchFamily="34" charset="0"/>
                <a:ea typeface="Montserrat" pitchFamily="34" charset="-122"/>
                <a:cs typeface="Montserrat" pitchFamily="34" charset="-120"/>
              </a:rPr>
              <a:t>esta actividad?</a:t>
            </a:r>
            <a:endParaRPr lang="es-AR" sz="1000" noProof="0"/>
          </a:p>
        </p:txBody>
      </p:sp>
      <p:sp>
        <p:nvSpPr>
          <p:cNvPr id="11" name="Text 8"/>
          <p:cNvSpPr/>
          <p:nvPr/>
        </p:nvSpPr>
        <p:spPr>
          <a:xfrm>
            <a:off x="10558272" y="560832"/>
            <a:ext cx="1414272" cy="292608"/>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Contratista</a:t>
            </a:r>
            <a:endParaRPr lang="es-AR" sz="1333" noProof="0"/>
          </a:p>
        </p:txBody>
      </p:sp>
      <p:sp>
        <p:nvSpPr>
          <p:cNvPr id="12" name="Shape 9"/>
          <p:cNvSpPr/>
          <p:nvPr/>
        </p:nvSpPr>
        <p:spPr>
          <a:xfrm>
            <a:off x="182880" y="1121664"/>
            <a:ext cx="11826240" cy="0"/>
          </a:xfrm>
          <a:prstGeom prst="line">
            <a:avLst/>
          </a:prstGeom>
          <a:noFill/>
          <a:ln w="12700">
            <a:solidFill>
              <a:srgbClr val="EEEEEE"/>
            </a:solidFill>
            <a:prstDash val="solid"/>
          </a:ln>
        </p:spPr>
        <p:txBody>
          <a:bodyPr/>
          <a:lstStyle/>
          <a:p>
            <a:endParaRPr lang="es-AR" sz="2400" noProof="0"/>
          </a:p>
        </p:txBody>
      </p:sp>
      <p:sp>
        <p:nvSpPr>
          <p:cNvPr id="13" name="Text 10"/>
          <p:cNvSpPr/>
          <p:nvPr/>
        </p:nvSpPr>
        <p:spPr>
          <a:xfrm>
            <a:off x="2511552" y="1170432"/>
            <a:ext cx="7193280" cy="414528"/>
          </a:xfrm>
          <a:prstGeom prst="rect">
            <a:avLst/>
          </a:prstGeom>
          <a:noFill/>
          <a:ln/>
        </p:spPr>
        <p:txBody>
          <a:bodyPr wrap="square" lIns="0" tIns="0" rIns="0" bIns="0" rtlCol="0" anchor="ctr"/>
          <a:lstStyle/>
          <a:p>
            <a:r>
              <a:rPr lang="es-AR" sz="1200" noProof="0">
                <a:solidFill>
                  <a:srgbClr val="555555"/>
                </a:solidFill>
                <a:latin typeface="Montserrat" pitchFamily="34" charset="0"/>
                <a:ea typeface="Montserrat" pitchFamily="34" charset="-122"/>
                <a:cs typeface="Montserrat" pitchFamily="34" charset="-120"/>
              </a:rPr>
              <a:t>En este escenario se explica cómo crear y enviar facturas asociadas a servicios previamente ejecutados y aprobados.</a:t>
            </a:r>
            <a:endParaRPr lang="es-AR" sz="1200" noProof="0"/>
          </a:p>
        </p:txBody>
      </p:sp>
      <p:sp>
        <p:nvSpPr>
          <p:cNvPr id="14" name="Shape 11"/>
          <p:cNvSpPr/>
          <p:nvPr/>
        </p:nvSpPr>
        <p:spPr>
          <a:xfrm>
            <a:off x="243840" y="1882149"/>
            <a:ext cx="4450080" cy="1097280"/>
          </a:xfrm>
          <a:prstGeom prst="roundRect">
            <a:avLst>
              <a:gd name="adj" fmla="val 7778"/>
            </a:avLst>
          </a:prstGeom>
          <a:solidFill>
            <a:srgbClr val="FDF8E1"/>
          </a:solidFill>
          <a:ln w="12700">
            <a:solidFill>
              <a:srgbClr val="E8C200"/>
            </a:solidFill>
            <a:prstDash val="solid"/>
          </a:ln>
        </p:spPr>
        <p:txBody>
          <a:bodyPr/>
          <a:lstStyle/>
          <a:p>
            <a:endParaRPr lang="es-AR" sz="2400" noProof="0"/>
          </a:p>
        </p:txBody>
      </p:sp>
      <p:sp>
        <p:nvSpPr>
          <p:cNvPr id="15" name="Shape 12"/>
          <p:cNvSpPr/>
          <p:nvPr/>
        </p:nvSpPr>
        <p:spPr>
          <a:xfrm>
            <a:off x="377952" y="2200659"/>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16" name="Image 1" descr="preencoded.png"/>
          <p:cNvPicPr>
            <a:picLocks noChangeAspect="1"/>
          </p:cNvPicPr>
          <p:nvPr/>
        </p:nvPicPr>
        <p:blipFill>
          <a:blip r:embed="rId4"/>
          <a:stretch>
            <a:fillRect/>
          </a:stretch>
        </p:blipFill>
        <p:spPr>
          <a:xfrm>
            <a:off x="475488" y="2298195"/>
            <a:ext cx="414528" cy="414528"/>
          </a:xfrm>
          <a:prstGeom prst="rect">
            <a:avLst/>
          </a:prstGeom>
        </p:spPr>
      </p:pic>
      <p:sp>
        <p:nvSpPr>
          <p:cNvPr id="17" name="Text 13"/>
          <p:cNvSpPr/>
          <p:nvPr/>
        </p:nvSpPr>
        <p:spPr>
          <a:xfrm>
            <a:off x="1133856" y="2029971"/>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Objetivo</a:t>
            </a:r>
            <a:endParaRPr lang="es-AR" sz="1400" noProof="0"/>
          </a:p>
        </p:txBody>
      </p:sp>
      <p:sp>
        <p:nvSpPr>
          <p:cNvPr id="18" name="Shape 14"/>
          <p:cNvSpPr/>
          <p:nvPr/>
        </p:nvSpPr>
        <p:spPr>
          <a:xfrm>
            <a:off x="1133856" y="2322579"/>
            <a:ext cx="609600" cy="0"/>
          </a:xfrm>
          <a:prstGeom prst="line">
            <a:avLst/>
          </a:prstGeom>
          <a:noFill/>
          <a:ln w="25400">
            <a:solidFill>
              <a:srgbClr val="F5C400"/>
            </a:solidFill>
            <a:prstDash val="solid"/>
          </a:ln>
        </p:spPr>
        <p:txBody>
          <a:bodyPr/>
          <a:lstStyle/>
          <a:p>
            <a:endParaRPr lang="es-AR" sz="2400" noProof="0"/>
          </a:p>
        </p:txBody>
      </p:sp>
      <p:sp>
        <p:nvSpPr>
          <p:cNvPr id="19" name="Text 15"/>
          <p:cNvSpPr/>
          <p:nvPr/>
        </p:nvSpPr>
        <p:spPr>
          <a:xfrm>
            <a:off x="1133856" y="2371347"/>
            <a:ext cx="3474720" cy="609600"/>
          </a:xfrm>
          <a:prstGeom prst="rect">
            <a:avLst/>
          </a:prstGeom>
          <a:noFill/>
          <a:ln/>
        </p:spPr>
        <p:txBody>
          <a:bodyPr wrap="square" lIns="0" tIns="0" rIns="0" bIns="0" rtlCol="0" anchor="t"/>
          <a:lstStyle/>
          <a:p>
            <a:r>
              <a:rPr lang="es-AR" sz="1133" noProof="0">
                <a:solidFill>
                  <a:srgbClr val="1A1A1A"/>
                </a:solidFill>
                <a:latin typeface="Montserrat" pitchFamily="34" charset="0"/>
                <a:ea typeface="Montserrat" pitchFamily="34" charset="-122"/>
                <a:cs typeface="Montserrat" pitchFamily="34" charset="-120"/>
              </a:rPr>
              <a:t>Permitir la creación y envío de facturas asociadas a servicios previamente ejecutados y aprobados.</a:t>
            </a:r>
            <a:endParaRPr lang="es-AR" sz="1133" noProof="0"/>
          </a:p>
        </p:txBody>
      </p:sp>
      <p:sp>
        <p:nvSpPr>
          <p:cNvPr id="20" name="Shape 16"/>
          <p:cNvSpPr/>
          <p:nvPr/>
        </p:nvSpPr>
        <p:spPr>
          <a:xfrm>
            <a:off x="256032" y="3139442"/>
            <a:ext cx="4450080" cy="1385044"/>
          </a:xfrm>
          <a:prstGeom prst="roundRect">
            <a:avLst>
              <a:gd name="adj" fmla="val 7292"/>
            </a:avLst>
          </a:prstGeom>
          <a:solidFill>
            <a:srgbClr val="FDF8E1"/>
          </a:solidFill>
          <a:ln w="12700">
            <a:solidFill>
              <a:srgbClr val="E8C200"/>
            </a:solidFill>
            <a:prstDash val="solid"/>
          </a:ln>
        </p:spPr>
        <p:txBody>
          <a:bodyPr/>
          <a:lstStyle/>
          <a:p>
            <a:endParaRPr lang="es-AR" sz="2400" noProof="0"/>
          </a:p>
        </p:txBody>
      </p:sp>
      <p:sp>
        <p:nvSpPr>
          <p:cNvPr id="21" name="Shape 17"/>
          <p:cNvSpPr/>
          <p:nvPr/>
        </p:nvSpPr>
        <p:spPr>
          <a:xfrm>
            <a:off x="377952" y="3419859"/>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22" name="Image 2" descr="preencoded.png"/>
          <p:cNvPicPr>
            <a:picLocks noChangeAspect="1"/>
          </p:cNvPicPr>
          <p:nvPr/>
        </p:nvPicPr>
        <p:blipFill>
          <a:blip r:embed="rId5"/>
          <a:stretch>
            <a:fillRect/>
          </a:stretch>
        </p:blipFill>
        <p:spPr>
          <a:xfrm>
            <a:off x="475488" y="3517395"/>
            <a:ext cx="414528" cy="414528"/>
          </a:xfrm>
          <a:prstGeom prst="rect">
            <a:avLst/>
          </a:prstGeom>
        </p:spPr>
      </p:pic>
      <p:sp>
        <p:nvSpPr>
          <p:cNvPr id="23" name="Text 18"/>
          <p:cNvSpPr/>
          <p:nvPr/>
        </p:nvSpPr>
        <p:spPr>
          <a:xfrm>
            <a:off x="1133856" y="3212595"/>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¿Por qué es importante?</a:t>
            </a:r>
            <a:endParaRPr lang="es-AR" sz="1400" noProof="0"/>
          </a:p>
        </p:txBody>
      </p:sp>
      <p:sp>
        <p:nvSpPr>
          <p:cNvPr id="24" name="Shape 19"/>
          <p:cNvSpPr/>
          <p:nvPr/>
        </p:nvSpPr>
        <p:spPr>
          <a:xfrm>
            <a:off x="1133856" y="3505203"/>
            <a:ext cx="609600" cy="0"/>
          </a:xfrm>
          <a:prstGeom prst="line">
            <a:avLst/>
          </a:prstGeom>
          <a:noFill/>
          <a:ln w="25400">
            <a:solidFill>
              <a:srgbClr val="F5C400"/>
            </a:solidFill>
            <a:prstDash val="solid"/>
          </a:ln>
        </p:spPr>
        <p:txBody>
          <a:bodyPr/>
          <a:lstStyle/>
          <a:p>
            <a:endParaRPr lang="es-AR" sz="2400" noProof="0"/>
          </a:p>
        </p:txBody>
      </p:sp>
      <p:sp>
        <p:nvSpPr>
          <p:cNvPr id="25" name="Text 20"/>
          <p:cNvSpPr/>
          <p:nvPr/>
        </p:nvSpPr>
        <p:spPr>
          <a:xfrm>
            <a:off x="1146048" y="3613241"/>
            <a:ext cx="3474720" cy="243840"/>
          </a:xfrm>
          <a:prstGeom prst="rect">
            <a:avLst/>
          </a:prstGeom>
          <a:noFill/>
          <a:ln/>
        </p:spPr>
        <p:txBody>
          <a:bodyPr wrap="square" lIns="0" tIns="0" rIns="0" bIns="0" rtlCol="0" anchor="ctr"/>
          <a:lstStyle/>
          <a:p>
            <a:r>
              <a:rPr lang="es-AR" sz="1133" noProof="0">
                <a:solidFill>
                  <a:srgbClr val="1A1A1A"/>
                </a:solidFill>
                <a:latin typeface="Montserrat" pitchFamily="34" charset="0"/>
                <a:ea typeface="Montserrat" pitchFamily="34" charset="-122"/>
                <a:cs typeface="Montserrat" pitchFamily="34" charset="-120"/>
              </a:rPr>
              <a:t>✓  Vincula la factura con los servicios efectivamente prestados.</a:t>
            </a:r>
            <a:endParaRPr lang="es-AR" sz="1133" noProof="0"/>
          </a:p>
        </p:txBody>
      </p:sp>
      <p:sp>
        <p:nvSpPr>
          <p:cNvPr id="26" name="Text 21"/>
          <p:cNvSpPr/>
          <p:nvPr/>
        </p:nvSpPr>
        <p:spPr>
          <a:xfrm>
            <a:off x="1133856" y="3886045"/>
            <a:ext cx="3474720" cy="243840"/>
          </a:xfrm>
          <a:prstGeom prst="rect">
            <a:avLst/>
          </a:prstGeom>
          <a:noFill/>
          <a:ln/>
        </p:spPr>
        <p:txBody>
          <a:bodyPr wrap="square" lIns="0" tIns="0" rIns="0" bIns="0" rtlCol="0" anchor="ctr"/>
          <a:lstStyle/>
          <a:p>
            <a:r>
              <a:rPr lang="es-AR" sz="1133" noProof="0">
                <a:solidFill>
                  <a:srgbClr val="1A1A1A"/>
                </a:solidFill>
                <a:latin typeface="Montserrat" pitchFamily="34" charset="0"/>
                <a:ea typeface="Montserrat" pitchFamily="34" charset="-122"/>
                <a:cs typeface="Montserrat" pitchFamily="34" charset="-120"/>
              </a:rPr>
              <a:t>✓  Facilita el proceso de validación y pago.</a:t>
            </a:r>
            <a:endParaRPr lang="es-AR" sz="1133" noProof="0"/>
          </a:p>
        </p:txBody>
      </p:sp>
      <p:sp>
        <p:nvSpPr>
          <p:cNvPr id="27" name="Text 22"/>
          <p:cNvSpPr/>
          <p:nvPr/>
        </p:nvSpPr>
        <p:spPr>
          <a:xfrm>
            <a:off x="1121664" y="4180763"/>
            <a:ext cx="3474720" cy="243840"/>
          </a:xfrm>
          <a:prstGeom prst="rect">
            <a:avLst/>
          </a:prstGeom>
          <a:noFill/>
          <a:ln/>
        </p:spPr>
        <p:txBody>
          <a:bodyPr wrap="square" lIns="0" tIns="0" rIns="0" bIns="0" rtlCol="0" anchor="ctr"/>
          <a:lstStyle/>
          <a:p>
            <a:r>
              <a:rPr lang="es-AR" sz="1133" noProof="0">
                <a:solidFill>
                  <a:srgbClr val="1A1A1A"/>
                </a:solidFill>
                <a:latin typeface="Montserrat" pitchFamily="34" charset="0"/>
                <a:ea typeface="Montserrat" pitchFamily="34" charset="-122"/>
                <a:cs typeface="Montserrat" pitchFamily="34" charset="-120"/>
              </a:rPr>
              <a:t>✓  Mejora la trazabilidad de la información registrada.</a:t>
            </a:r>
            <a:endParaRPr lang="es-AR" sz="1133" noProof="0"/>
          </a:p>
        </p:txBody>
      </p:sp>
      <p:sp>
        <p:nvSpPr>
          <p:cNvPr id="28" name="Shape 23"/>
          <p:cNvSpPr/>
          <p:nvPr/>
        </p:nvSpPr>
        <p:spPr>
          <a:xfrm>
            <a:off x="235164" y="4676885"/>
            <a:ext cx="4450080" cy="780288"/>
          </a:xfrm>
          <a:prstGeom prst="roundRect">
            <a:avLst>
              <a:gd name="adj" fmla="val 10938"/>
            </a:avLst>
          </a:prstGeom>
          <a:solidFill>
            <a:srgbClr val="E8F5E9"/>
          </a:solidFill>
          <a:ln w="12700">
            <a:solidFill>
              <a:srgbClr val="A5D6A7"/>
            </a:solidFill>
            <a:prstDash val="solid"/>
          </a:ln>
        </p:spPr>
        <p:txBody>
          <a:bodyPr/>
          <a:lstStyle/>
          <a:p>
            <a:endParaRPr lang="es-AR" sz="2400" noProof="0"/>
          </a:p>
        </p:txBody>
      </p:sp>
      <p:sp>
        <p:nvSpPr>
          <p:cNvPr id="29" name="Shape 24"/>
          <p:cNvSpPr/>
          <p:nvPr/>
        </p:nvSpPr>
        <p:spPr>
          <a:xfrm>
            <a:off x="357084" y="4762229"/>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30" name="Image 3" descr="preencoded.png"/>
          <p:cNvPicPr>
            <a:picLocks noChangeAspect="1"/>
          </p:cNvPicPr>
          <p:nvPr/>
        </p:nvPicPr>
        <p:blipFill>
          <a:blip r:embed="rId6"/>
          <a:stretch>
            <a:fillRect/>
          </a:stretch>
        </p:blipFill>
        <p:spPr>
          <a:xfrm>
            <a:off x="454620" y="4859765"/>
            <a:ext cx="414528" cy="414528"/>
          </a:xfrm>
          <a:prstGeom prst="rect">
            <a:avLst/>
          </a:prstGeom>
        </p:spPr>
      </p:pic>
      <p:sp>
        <p:nvSpPr>
          <p:cNvPr id="31" name="Text 25"/>
          <p:cNvSpPr/>
          <p:nvPr/>
        </p:nvSpPr>
        <p:spPr>
          <a:xfrm>
            <a:off x="1112988" y="4750037"/>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Resultado esperado</a:t>
            </a:r>
            <a:endParaRPr lang="es-AR" sz="1400" noProof="0"/>
          </a:p>
        </p:txBody>
      </p:sp>
      <p:sp>
        <p:nvSpPr>
          <p:cNvPr id="32" name="Shape 26"/>
          <p:cNvSpPr/>
          <p:nvPr/>
        </p:nvSpPr>
        <p:spPr>
          <a:xfrm>
            <a:off x="1112988" y="5042645"/>
            <a:ext cx="609600" cy="0"/>
          </a:xfrm>
          <a:prstGeom prst="line">
            <a:avLst/>
          </a:prstGeom>
          <a:noFill/>
          <a:ln w="25400">
            <a:solidFill>
              <a:srgbClr val="F5C400"/>
            </a:solidFill>
            <a:prstDash val="solid"/>
          </a:ln>
        </p:spPr>
        <p:txBody>
          <a:bodyPr/>
          <a:lstStyle/>
          <a:p>
            <a:endParaRPr lang="es-AR" sz="2400" noProof="0"/>
          </a:p>
        </p:txBody>
      </p:sp>
      <p:sp>
        <p:nvSpPr>
          <p:cNvPr id="33" name="Text 27"/>
          <p:cNvSpPr/>
          <p:nvPr/>
        </p:nvSpPr>
        <p:spPr>
          <a:xfrm>
            <a:off x="1112988" y="5091413"/>
            <a:ext cx="3474720" cy="292608"/>
          </a:xfrm>
          <a:prstGeom prst="rect">
            <a:avLst/>
          </a:prstGeom>
          <a:noFill/>
          <a:ln/>
        </p:spPr>
        <p:txBody>
          <a:bodyPr wrap="square" lIns="0" tIns="0" rIns="0" bIns="0" rtlCol="0" anchor="t"/>
          <a:lstStyle/>
          <a:p>
            <a:r>
              <a:rPr lang="es-AR" sz="1133" noProof="0">
                <a:solidFill>
                  <a:srgbClr val="1A1A1A"/>
                </a:solidFill>
                <a:latin typeface="Montserrat" pitchFamily="34" charset="0"/>
                <a:ea typeface="Montserrat" pitchFamily="34" charset="-122"/>
                <a:cs typeface="Montserrat" pitchFamily="34" charset="-120"/>
              </a:rPr>
              <a:t>Factura creada y enviada correctamente.</a:t>
            </a:r>
            <a:endParaRPr lang="es-AR" sz="1133" noProof="0"/>
          </a:p>
        </p:txBody>
      </p:sp>
      <p:sp>
        <p:nvSpPr>
          <p:cNvPr id="34" name="Shape 28"/>
          <p:cNvSpPr/>
          <p:nvPr/>
        </p:nvSpPr>
        <p:spPr>
          <a:xfrm>
            <a:off x="243840" y="5608057"/>
            <a:ext cx="4450080" cy="1024390"/>
          </a:xfrm>
          <a:prstGeom prst="roundRect">
            <a:avLst>
              <a:gd name="adj" fmla="val 9211"/>
            </a:avLst>
          </a:prstGeom>
          <a:solidFill>
            <a:srgbClr val="FDF8E1"/>
          </a:solidFill>
          <a:ln w="12700">
            <a:solidFill>
              <a:srgbClr val="E8C200"/>
            </a:solidFill>
            <a:prstDash val="solid"/>
          </a:ln>
        </p:spPr>
        <p:txBody>
          <a:bodyPr/>
          <a:lstStyle/>
          <a:p>
            <a:endParaRPr lang="es-AR" sz="2400" noProof="0"/>
          </a:p>
        </p:txBody>
      </p:sp>
      <p:sp>
        <p:nvSpPr>
          <p:cNvPr id="35" name="Shape 29"/>
          <p:cNvSpPr/>
          <p:nvPr/>
        </p:nvSpPr>
        <p:spPr>
          <a:xfrm>
            <a:off x="365760" y="5766553"/>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36" name="Image 4" descr="preencoded.png"/>
          <p:cNvPicPr>
            <a:picLocks noChangeAspect="1"/>
          </p:cNvPicPr>
          <p:nvPr/>
        </p:nvPicPr>
        <p:blipFill>
          <a:blip r:embed="rId7"/>
          <a:stretch>
            <a:fillRect/>
          </a:stretch>
        </p:blipFill>
        <p:spPr>
          <a:xfrm>
            <a:off x="463296" y="5864089"/>
            <a:ext cx="414528" cy="414528"/>
          </a:xfrm>
          <a:prstGeom prst="rect">
            <a:avLst/>
          </a:prstGeom>
        </p:spPr>
      </p:pic>
      <p:sp>
        <p:nvSpPr>
          <p:cNvPr id="37" name="Text 30"/>
          <p:cNvSpPr/>
          <p:nvPr/>
        </p:nvSpPr>
        <p:spPr>
          <a:xfrm>
            <a:off x="1121664" y="5681209"/>
            <a:ext cx="3474720"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Importante</a:t>
            </a:r>
            <a:endParaRPr lang="es-AR" sz="1400" noProof="0"/>
          </a:p>
        </p:txBody>
      </p:sp>
      <p:sp>
        <p:nvSpPr>
          <p:cNvPr id="38" name="Shape 31"/>
          <p:cNvSpPr/>
          <p:nvPr/>
        </p:nvSpPr>
        <p:spPr>
          <a:xfrm>
            <a:off x="1121664" y="5973817"/>
            <a:ext cx="609600" cy="0"/>
          </a:xfrm>
          <a:prstGeom prst="line">
            <a:avLst/>
          </a:prstGeom>
          <a:noFill/>
          <a:ln w="25400">
            <a:solidFill>
              <a:srgbClr val="F5C400"/>
            </a:solidFill>
            <a:prstDash val="solid"/>
          </a:ln>
        </p:spPr>
        <p:txBody>
          <a:bodyPr/>
          <a:lstStyle/>
          <a:p>
            <a:endParaRPr lang="es-AR" sz="2400" noProof="0"/>
          </a:p>
        </p:txBody>
      </p:sp>
      <p:sp>
        <p:nvSpPr>
          <p:cNvPr id="39" name="Text 32"/>
          <p:cNvSpPr/>
          <p:nvPr/>
        </p:nvSpPr>
        <p:spPr>
          <a:xfrm>
            <a:off x="1121664" y="6022584"/>
            <a:ext cx="3474720" cy="609601"/>
          </a:xfrm>
          <a:prstGeom prst="rect">
            <a:avLst/>
          </a:prstGeom>
          <a:noFill/>
          <a:ln/>
        </p:spPr>
        <p:txBody>
          <a:bodyPr wrap="square" lIns="0" tIns="0" rIns="0" bIns="0" rtlCol="0" anchor="t"/>
          <a:lstStyle/>
          <a:p>
            <a:r>
              <a:rPr lang="es-AR" sz="1133" noProof="0" dirty="0">
                <a:solidFill>
                  <a:srgbClr val="1A1A1A"/>
                </a:solidFill>
                <a:latin typeface="Montserrat" pitchFamily="34" charset="0"/>
                <a:ea typeface="Montserrat" pitchFamily="34" charset="-122"/>
                <a:cs typeface="Montserrat" pitchFamily="34" charset="-120"/>
              </a:rPr>
              <a:t>Para crear una factura debe existir una Hoja de Entrada de Servicio aprobada asociada a la Orden de compra de Servicio.</a:t>
            </a:r>
            <a:endParaRPr lang="es-AR" sz="1133" noProof="0" dirty="0"/>
          </a:p>
        </p:txBody>
      </p:sp>
      <p:sp>
        <p:nvSpPr>
          <p:cNvPr id="40" name="Shape 33"/>
          <p:cNvSpPr/>
          <p:nvPr/>
        </p:nvSpPr>
        <p:spPr>
          <a:xfrm>
            <a:off x="4828032" y="1633727"/>
            <a:ext cx="7217664" cy="4998720"/>
          </a:xfrm>
          <a:prstGeom prst="roundRect">
            <a:avLst>
              <a:gd name="adj" fmla="val 1951"/>
            </a:avLst>
          </a:prstGeom>
          <a:solidFill>
            <a:srgbClr val="F5F5F5"/>
          </a:solidFill>
          <a:ln w="12700">
            <a:solidFill>
              <a:srgbClr val="E0E0E0"/>
            </a:solidFill>
            <a:prstDash val="solid"/>
          </a:ln>
        </p:spPr>
        <p:txBody>
          <a:bodyPr/>
          <a:lstStyle/>
          <a:p>
            <a:endParaRPr lang="es-AR" sz="2400" noProof="0"/>
          </a:p>
        </p:txBody>
      </p:sp>
      <p:sp>
        <p:nvSpPr>
          <p:cNvPr id="41" name="Shape 34"/>
          <p:cNvSpPr/>
          <p:nvPr/>
        </p:nvSpPr>
        <p:spPr>
          <a:xfrm>
            <a:off x="4828032" y="1658112"/>
            <a:ext cx="7217664" cy="609600"/>
          </a:xfrm>
          <a:prstGeom prst="roundRect">
            <a:avLst>
              <a:gd name="adj" fmla="val 16000"/>
            </a:avLst>
          </a:prstGeom>
          <a:solidFill>
            <a:srgbClr val="1E1E1E"/>
          </a:solidFill>
          <a:ln w="12700">
            <a:solidFill>
              <a:srgbClr val="1E1E1E"/>
            </a:solidFill>
            <a:prstDash val="solid"/>
          </a:ln>
        </p:spPr>
        <p:txBody>
          <a:bodyPr/>
          <a:lstStyle/>
          <a:p>
            <a:endParaRPr lang="es-AR" sz="2400" noProof="0"/>
          </a:p>
        </p:txBody>
      </p:sp>
      <p:sp>
        <p:nvSpPr>
          <p:cNvPr id="42" name="Shape 35"/>
          <p:cNvSpPr/>
          <p:nvPr/>
        </p:nvSpPr>
        <p:spPr>
          <a:xfrm>
            <a:off x="4828032" y="1975104"/>
            <a:ext cx="7217664" cy="292608"/>
          </a:xfrm>
          <a:prstGeom prst="rect">
            <a:avLst/>
          </a:prstGeom>
          <a:solidFill>
            <a:srgbClr val="1E1E1E"/>
          </a:solidFill>
          <a:ln w="12700">
            <a:solidFill>
              <a:srgbClr val="1E1E1E"/>
            </a:solidFill>
            <a:prstDash val="solid"/>
          </a:ln>
        </p:spPr>
        <p:txBody>
          <a:bodyPr/>
          <a:lstStyle/>
          <a:p>
            <a:endParaRPr lang="es-AR" sz="2400" noProof="0"/>
          </a:p>
        </p:txBody>
      </p:sp>
      <p:sp>
        <p:nvSpPr>
          <p:cNvPr id="43" name="Shape 36"/>
          <p:cNvSpPr/>
          <p:nvPr/>
        </p:nvSpPr>
        <p:spPr>
          <a:xfrm>
            <a:off x="4998720" y="1755648"/>
            <a:ext cx="414528" cy="414528"/>
          </a:xfrm>
          <a:prstGeom prst="ellipse">
            <a:avLst/>
          </a:prstGeom>
          <a:solidFill>
            <a:srgbClr val="2E2E2E"/>
          </a:solidFill>
          <a:ln w="12700">
            <a:solidFill>
              <a:srgbClr val="3A3A3A"/>
            </a:solidFill>
            <a:prstDash val="solid"/>
          </a:ln>
        </p:spPr>
        <p:txBody>
          <a:bodyPr/>
          <a:lstStyle/>
          <a:p>
            <a:endParaRPr lang="es-AR" sz="2400" noProof="0"/>
          </a:p>
        </p:txBody>
      </p:sp>
      <p:pic>
        <p:nvPicPr>
          <p:cNvPr id="44" name="Image 5" descr="preencoded.png"/>
          <p:cNvPicPr>
            <a:picLocks noChangeAspect="1"/>
          </p:cNvPicPr>
          <p:nvPr/>
        </p:nvPicPr>
        <p:blipFill>
          <a:blip r:embed="rId8"/>
          <a:stretch>
            <a:fillRect/>
          </a:stretch>
        </p:blipFill>
        <p:spPr>
          <a:xfrm>
            <a:off x="5059680" y="1816608"/>
            <a:ext cx="292608" cy="292608"/>
          </a:xfrm>
          <a:prstGeom prst="rect">
            <a:avLst/>
          </a:prstGeom>
        </p:spPr>
      </p:pic>
      <p:sp>
        <p:nvSpPr>
          <p:cNvPr id="45" name="Text 37"/>
          <p:cNvSpPr/>
          <p:nvPr/>
        </p:nvSpPr>
        <p:spPr>
          <a:xfrm>
            <a:off x="5535168" y="1755648"/>
            <a:ext cx="6412992" cy="414528"/>
          </a:xfrm>
          <a:prstGeom prst="rect">
            <a:avLst/>
          </a:prstGeom>
          <a:noFill/>
          <a:ln/>
        </p:spPr>
        <p:txBody>
          <a:bodyPr wrap="square" lIns="0" tIns="0" rIns="0" bIns="0" rtlCol="0" anchor="ctr"/>
          <a:lstStyle/>
          <a:p>
            <a:r>
              <a:rPr lang="es-AR" sz="1600" b="1" noProof="0">
                <a:solidFill>
                  <a:srgbClr val="FFFFFF"/>
                </a:solidFill>
                <a:latin typeface="Montserrat" pitchFamily="34" charset="0"/>
                <a:ea typeface="Montserrat" pitchFamily="34" charset="-122"/>
                <a:cs typeface="Montserrat" pitchFamily="34" charset="-120"/>
              </a:rPr>
              <a:t>¿Qué haremos en este escenario?</a:t>
            </a:r>
            <a:endParaRPr lang="es-AR" sz="1600" noProof="0"/>
          </a:p>
        </p:txBody>
      </p:sp>
      <p:sp>
        <p:nvSpPr>
          <p:cNvPr id="46" name="Text 38"/>
          <p:cNvSpPr/>
          <p:nvPr/>
        </p:nvSpPr>
        <p:spPr>
          <a:xfrm>
            <a:off x="5047488" y="2365248"/>
            <a:ext cx="6851904" cy="438912"/>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A continuación, se presentan las actividades necesarias para crear y enviar una factura para aprobación.</a:t>
            </a:r>
            <a:endParaRPr lang="es-AR" sz="1267" noProof="0"/>
          </a:p>
        </p:txBody>
      </p:sp>
      <p:sp>
        <p:nvSpPr>
          <p:cNvPr id="47" name="Shape 39"/>
          <p:cNvSpPr/>
          <p:nvPr/>
        </p:nvSpPr>
        <p:spPr>
          <a:xfrm>
            <a:off x="5010912" y="2877312"/>
            <a:ext cx="6851904" cy="0"/>
          </a:xfrm>
          <a:prstGeom prst="line">
            <a:avLst/>
          </a:prstGeom>
          <a:noFill/>
          <a:ln w="12700">
            <a:solidFill>
              <a:srgbClr val="DDDDDD"/>
            </a:solidFill>
            <a:prstDash val="solid"/>
          </a:ln>
        </p:spPr>
        <p:txBody>
          <a:bodyPr/>
          <a:lstStyle/>
          <a:p>
            <a:endParaRPr lang="es-AR" sz="2400" noProof="0"/>
          </a:p>
        </p:txBody>
      </p:sp>
      <p:pic>
        <p:nvPicPr>
          <p:cNvPr id="48" name="Image 6" descr="preencoded.png"/>
          <p:cNvPicPr>
            <a:picLocks noChangeAspect="1"/>
          </p:cNvPicPr>
          <p:nvPr/>
        </p:nvPicPr>
        <p:blipFill>
          <a:blip r:embed="rId9"/>
          <a:stretch>
            <a:fillRect/>
          </a:stretch>
        </p:blipFill>
        <p:spPr>
          <a:xfrm>
            <a:off x="5047488" y="2974848"/>
            <a:ext cx="341376" cy="341376"/>
          </a:xfrm>
          <a:prstGeom prst="rect">
            <a:avLst/>
          </a:prstGeom>
        </p:spPr>
      </p:pic>
      <p:sp>
        <p:nvSpPr>
          <p:cNvPr id="49" name="Text 40"/>
          <p:cNvSpPr/>
          <p:nvPr/>
        </p:nvSpPr>
        <p:spPr>
          <a:xfrm>
            <a:off x="5486400" y="2950464"/>
            <a:ext cx="6461760" cy="390144"/>
          </a:xfrm>
          <a:prstGeom prst="rect">
            <a:avLst/>
          </a:prstGeom>
          <a:noFill/>
          <a:ln/>
        </p:spPr>
        <p:txBody>
          <a:bodyPr wrap="square" lIns="0" tIns="0" rIns="0" bIns="0" rtlCol="0" anchor="ctr"/>
          <a:lstStyle/>
          <a:p>
            <a:r>
              <a:rPr lang="es-AR" sz="1600" b="1" noProof="0">
                <a:solidFill>
                  <a:srgbClr val="1A1A1A"/>
                </a:solidFill>
                <a:latin typeface="Montserrat" pitchFamily="34" charset="0"/>
                <a:ea typeface="Montserrat" pitchFamily="34" charset="-122"/>
                <a:cs typeface="Montserrat" pitchFamily="34" charset="-120"/>
              </a:rPr>
              <a:t>Actividades principales</a:t>
            </a:r>
            <a:endParaRPr lang="es-AR" sz="1600" noProof="0"/>
          </a:p>
        </p:txBody>
      </p:sp>
      <p:sp>
        <p:nvSpPr>
          <p:cNvPr id="50" name="Shape 41"/>
          <p:cNvSpPr/>
          <p:nvPr/>
        </p:nvSpPr>
        <p:spPr>
          <a:xfrm>
            <a:off x="5047488" y="3462528"/>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51" name="Text 42"/>
          <p:cNvSpPr/>
          <p:nvPr/>
        </p:nvSpPr>
        <p:spPr>
          <a:xfrm>
            <a:off x="5047488" y="3462528"/>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1</a:t>
            </a:r>
            <a:endParaRPr lang="es-AR" sz="1067" noProof="0"/>
          </a:p>
        </p:txBody>
      </p:sp>
      <p:sp>
        <p:nvSpPr>
          <p:cNvPr id="52" name="Text 43"/>
          <p:cNvSpPr/>
          <p:nvPr/>
        </p:nvSpPr>
        <p:spPr>
          <a:xfrm>
            <a:off x="5462016" y="3413761"/>
            <a:ext cx="6412992" cy="459812"/>
          </a:xfrm>
          <a:prstGeom prst="rect">
            <a:avLst/>
          </a:prstGeom>
          <a:noFill/>
          <a:ln/>
        </p:spPr>
        <p:txBody>
          <a:bodyPr wrap="square" lIns="0" tIns="0" rIns="0" bIns="0" rtlCol="0" anchor="ctr"/>
          <a:lstStyle/>
          <a:p>
            <a:r>
              <a:rPr lang="es-AR" sz="1267" noProof="0" dirty="0">
                <a:solidFill>
                  <a:srgbClr val="1A1A1A"/>
                </a:solidFill>
                <a:latin typeface="Montserrat" pitchFamily="34" charset="0"/>
                <a:ea typeface="Montserrat" pitchFamily="34" charset="-122"/>
                <a:cs typeface="Montserrat" pitchFamily="34" charset="-120"/>
              </a:rPr>
              <a:t>Acceder a la Hoja de entrada de Servicio correspondiente.</a:t>
            </a:r>
            <a:endParaRPr lang="es-AR" sz="1267" noProof="0" dirty="0"/>
          </a:p>
        </p:txBody>
      </p:sp>
      <p:sp>
        <p:nvSpPr>
          <p:cNvPr id="53" name="Shape 44"/>
          <p:cNvSpPr/>
          <p:nvPr/>
        </p:nvSpPr>
        <p:spPr>
          <a:xfrm>
            <a:off x="5010912" y="3861380"/>
            <a:ext cx="6851904" cy="0"/>
          </a:xfrm>
          <a:prstGeom prst="line">
            <a:avLst/>
          </a:prstGeom>
          <a:noFill/>
          <a:ln w="6350">
            <a:solidFill>
              <a:srgbClr val="DDDDDD"/>
            </a:solidFill>
            <a:prstDash val="solid"/>
          </a:ln>
        </p:spPr>
        <p:txBody>
          <a:bodyPr/>
          <a:lstStyle/>
          <a:p>
            <a:endParaRPr lang="es-AR" sz="2400" noProof="0"/>
          </a:p>
        </p:txBody>
      </p:sp>
      <p:sp>
        <p:nvSpPr>
          <p:cNvPr id="54" name="Shape 45"/>
          <p:cNvSpPr/>
          <p:nvPr/>
        </p:nvSpPr>
        <p:spPr>
          <a:xfrm>
            <a:off x="5047488" y="3922340"/>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55" name="Text 46"/>
          <p:cNvSpPr/>
          <p:nvPr/>
        </p:nvSpPr>
        <p:spPr>
          <a:xfrm>
            <a:off x="5047488" y="3922340"/>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2</a:t>
            </a:r>
            <a:endParaRPr lang="es-AR" sz="1067" noProof="0"/>
          </a:p>
        </p:txBody>
      </p:sp>
      <p:sp>
        <p:nvSpPr>
          <p:cNvPr id="56" name="Text 47"/>
          <p:cNvSpPr/>
          <p:nvPr/>
        </p:nvSpPr>
        <p:spPr>
          <a:xfrm>
            <a:off x="5462016" y="3873573"/>
            <a:ext cx="6412992" cy="459812"/>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Seleccionar la opción para crear una factura.</a:t>
            </a:r>
            <a:endParaRPr lang="es-AR" sz="1267" noProof="0"/>
          </a:p>
        </p:txBody>
      </p:sp>
      <p:sp>
        <p:nvSpPr>
          <p:cNvPr id="57" name="Shape 48"/>
          <p:cNvSpPr/>
          <p:nvPr/>
        </p:nvSpPr>
        <p:spPr>
          <a:xfrm>
            <a:off x="5010912" y="4321193"/>
            <a:ext cx="6851904" cy="0"/>
          </a:xfrm>
          <a:prstGeom prst="line">
            <a:avLst/>
          </a:prstGeom>
          <a:noFill/>
          <a:ln w="6350">
            <a:solidFill>
              <a:srgbClr val="DDDDDD"/>
            </a:solidFill>
            <a:prstDash val="solid"/>
          </a:ln>
        </p:spPr>
        <p:txBody>
          <a:bodyPr/>
          <a:lstStyle/>
          <a:p>
            <a:endParaRPr lang="es-AR" sz="2400" noProof="0"/>
          </a:p>
        </p:txBody>
      </p:sp>
      <p:sp>
        <p:nvSpPr>
          <p:cNvPr id="58" name="Shape 49"/>
          <p:cNvSpPr/>
          <p:nvPr/>
        </p:nvSpPr>
        <p:spPr>
          <a:xfrm>
            <a:off x="5047488" y="4382153"/>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59" name="Text 50"/>
          <p:cNvSpPr/>
          <p:nvPr/>
        </p:nvSpPr>
        <p:spPr>
          <a:xfrm>
            <a:off x="5047488" y="4382153"/>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3</a:t>
            </a:r>
            <a:endParaRPr lang="es-AR" sz="1067" noProof="0"/>
          </a:p>
        </p:txBody>
      </p:sp>
      <p:sp>
        <p:nvSpPr>
          <p:cNvPr id="61" name="Shape 52"/>
          <p:cNvSpPr/>
          <p:nvPr/>
        </p:nvSpPr>
        <p:spPr>
          <a:xfrm>
            <a:off x="5010912" y="4781005"/>
            <a:ext cx="6851904" cy="0"/>
          </a:xfrm>
          <a:prstGeom prst="line">
            <a:avLst/>
          </a:prstGeom>
          <a:noFill/>
          <a:ln w="6350">
            <a:solidFill>
              <a:srgbClr val="DDDDDD"/>
            </a:solidFill>
            <a:prstDash val="solid"/>
          </a:ln>
        </p:spPr>
        <p:txBody>
          <a:bodyPr/>
          <a:lstStyle/>
          <a:p>
            <a:endParaRPr lang="es-AR" sz="2400" noProof="0"/>
          </a:p>
        </p:txBody>
      </p:sp>
      <p:sp>
        <p:nvSpPr>
          <p:cNvPr id="62" name="Shape 53"/>
          <p:cNvSpPr/>
          <p:nvPr/>
        </p:nvSpPr>
        <p:spPr>
          <a:xfrm>
            <a:off x="5047488" y="4841965"/>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63" name="Text 54"/>
          <p:cNvSpPr/>
          <p:nvPr/>
        </p:nvSpPr>
        <p:spPr>
          <a:xfrm>
            <a:off x="5047488" y="4841965"/>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4</a:t>
            </a:r>
            <a:endParaRPr lang="es-AR" sz="1067" noProof="0"/>
          </a:p>
        </p:txBody>
      </p:sp>
      <p:sp>
        <p:nvSpPr>
          <p:cNvPr id="64" name="Text 55"/>
          <p:cNvSpPr/>
          <p:nvPr/>
        </p:nvSpPr>
        <p:spPr>
          <a:xfrm>
            <a:off x="5522976" y="4345577"/>
            <a:ext cx="6412992" cy="459812"/>
          </a:xfrm>
          <a:prstGeom prst="rect">
            <a:avLst/>
          </a:prstGeom>
          <a:noFill/>
          <a:ln/>
        </p:spPr>
        <p:txBody>
          <a:bodyPr wrap="square" lIns="0" tIns="0" rIns="0" bIns="0" rtlCol="0" anchor="ctr"/>
          <a:lstStyle/>
          <a:p>
            <a:r>
              <a:rPr lang="es-AR" sz="1267" noProof="0" dirty="0">
                <a:solidFill>
                  <a:srgbClr val="1A1A1A"/>
                </a:solidFill>
                <a:latin typeface="Montserrat" pitchFamily="34" charset="0"/>
                <a:ea typeface="Montserrat" pitchFamily="34" charset="-122"/>
                <a:cs typeface="Montserrat" pitchFamily="34" charset="-120"/>
              </a:rPr>
              <a:t>Completar la información requerida.</a:t>
            </a:r>
            <a:endParaRPr lang="es-AR" sz="1267" noProof="0" dirty="0"/>
          </a:p>
        </p:txBody>
      </p:sp>
      <p:sp>
        <p:nvSpPr>
          <p:cNvPr id="65" name="Shape 56"/>
          <p:cNvSpPr/>
          <p:nvPr/>
        </p:nvSpPr>
        <p:spPr>
          <a:xfrm>
            <a:off x="5010912" y="5240819"/>
            <a:ext cx="6851904" cy="0"/>
          </a:xfrm>
          <a:prstGeom prst="line">
            <a:avLst/>
          </a:prstGeom>
          <a:noFill/>
          <a:ln w="6350">
            <a:solidFill>
              <a:srgbClr val="DDDDDD"/>
            </a:solidFill>
            <a:prstDash val="solid"/>
          </a:ln>
        </p:spPr>
        <p:txBody>
          <a:bodyPr/>
          <a:lstStyle/>
          <a:p>
            <a:endParaRPr lang="es-AR" sz="2400" noProof="0"/>
          </a:p>
        </p:txBody>
      </p:sp>
      <p:sp>
        <p:nvSpPr>
          <p:cNvPr id="66" name="Shape 57"/>
          <p:cNvSpPr/>
          <p:nvPr/>
        </p:nvSpPr>
        <p:spPr>
          <a:xfrm>
            <a:off x="5047488" y="5301779"/>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67" name="Text 58"/>
          <p:cNvSpPr/>
          <p:nvPr/>
        </p:nvSpPr>
        <p:spPr>
          <a:xfrm>
            <a:off x="5047488" y="5301779"/>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5</a:t>
            </a:r>
            <a:endParaRPr lang="es-AR" sz="1067" noProof="0"/>
          </a:p>
        </p:txBody>
      </p:sp>
      <p:sp>
        <p:nvSpPr>
          <p:cNvPr id="68" name="Text 59"/>
          <p:cNvSpPr/>
          <p:nvPr/>
        </p:nvSpPr>
        <p:spPr>
          <a:xfrm>
            <a:off x="5522976" y="4805390"/>
            <a:ext cx="6412992" cy="459812"/>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Adjuntar la documentación de respaldo correspondiente.</a:t>
            </a:r>
            <a:endParaRPr lang="es-AR" sz="1267" noProof="0"/>
          </a:p>
        </p:txBody>
      </p:sp>
      <p:sp>
        <p:nvSpPr>
          <p:cNvPr id="69" name="Shape 60"/>
          <p:cNvSpPr/>
          <p:nvPr/>
        </p:nvSpPr>
        <p:spPr>
          <a:xfrm>
            <a:off x="5010912" y="5700631"/>
            <a:ext cx="6851904" cy="0"/>
          </a:xfrm>
          <a:prstGeom prst="line">
            <a:avLst/>
          </a:prstGeom>
          <a:noFill/>
          <a:ln w="6350">
            <a:solidFill>
              <a:srgbClr val="DDDDDD"/>
            </a:solidFill>
            <a:prstDash val="solid"/>
          </a:ln>
        </p:spPr>
        <p:txBody>
          <a:bodyPr/>
          <a:lstStyle/>
          <a:p>
            <a:endParaRPr lang="es-AR" sz="2400" noProof="0"/>
          </a:p>
        </p:txBody>
      </p:sp>
      <p:sp>
        <p:nvSpPr>
          <p:cNvPr id="70" name="Shape 61"/>
          <p:cNvSpPr/>
          <p:nvPr/>
        </p:nvSpPr>
        <p:spPr>
          <a:xfrm>
            <a:off x="5047488" y="5761591"/>
            <a:ext cx="316992" cy="316992"/>
          </a:xfrm>
          <a:prstGeom prst="ellipse">
            <a:avLst/>
          </a:prstGeom>
          <a:solidFill>
            <a:srgbClr val="F5C400"/>
          </a:solidFill>
          <a:ln w="12700">
            <a:solidFill>
              <a:srgbClr val="F5C400"/>
            </a:solidFill>
            <a:prstDash val="solid"/>
          </a:ln>
        </p:spPr>
        <p:txBody>
          <a:bodyPr/>
          <a:lstStyle/>
          <a:p>
            <a:endParaRPr lang="es-AR" sz="2400" noProof="0"/>
          </a:p>
        </p:txBody>
      </p:sp>
      <p:sp>
        <p:nvSpPr>
          <p:cNvPr id="71" name="Text 62"/>
          <p:cNvSpPr/>
          <p:nvPr/>
        </p:nvSpPr>
        <p:spPr>
          <a:xfrm>
            <a:off x="5047488" y="5761591"/>
            <a:ext cx="316992" cy="316992"/>
          </a:xfrm>
          <a:prstGeom prst="rect">
            <a:avLst/>
          </a:prstGeom>
          <a:noFill/>
          <a:ln/>
        </p:spPr>
        <p:txBody>
          <a:bodyPr wrap="square" lIns="0" tIns="0" rIns="0" bIns="0" rtlCol="0" anchor="ctr"/>
          <a:lstStyle/>
          <a:p>
            <a:pPr algn="ctr"/>
            <a:r>
              <a:rPr lang="es-AR" sz="1067" b="1" noProof="0">
                <a:solidFill>
                  <a:srgbClr val="1A1A1A"/>
                </a:solidFill>
                <a:latin typeface="Montserrat" pitchFamily="34" charset="0"/>
                <a:ea typeface="Montserrat" pitchFamily="34" charset="-122"/>
                <a:cs typeface="Montserrat" pitchFamily="34" charset="-120"/>
              </a:rPr>
              <a:t>6</a:t>
            </a:r>
            <a:endParaRPr lang="es-AR" sz="1067" noProof="0"/>
          </a:p>
        </p:txBody>
      </p:sp>
      <p:sp>
        <p:nvSpPr>
          <p:cNvPr id="72" name="Text 63"/>
          <p:cNvSpPr/>
          <p:nvPr/>
        </p:nvSpPr>
        <p:spPr>
          <a:xfrm>
            <a:off x="5498592" y="5296990"/>
            <a:ext cx="6412992" cy="459812"/>
          </a:xfrm>
          <a:prstGeom prst="rect">
            <a:avLst/>
          </a:prstGeom>
          <a:noFill/>
          <a:ln/>
        </p:spPr>
        <p:txBody>
          <a:bodyPr wrap="square" lIns="0" tIns="0" rIns="0" bIns="0" rtlCol="0" anchor="ctr"/>
          <a:lstStyle/>
          <a:p>
            <a:r>
              <a:rPr lang="es-AR" sz="1267" noProof="0">
                <a:solidFill>
                  <a:srgbClr val="1A1A1A"/>
                </a:solidFill>
                <a:latin typeface="Montserrat" pitchFamily="34" charset="0"/>
                <a:ea typeface="Montserrat" pitchFamily="34" charset="-122"/>
                <a:cs typeface="Montserrat" pitchFamily="34" charset="-120"/>
              </a:rPr>
              <a:t>Revisar la información ingresada.</a:t>
            </a:r>
            <a:endParaRPr lang="es-AR" sz="1267" noProof="0"/>
          </a:p>
        </p:txBody>
      </p:sp>
      <p:sp>
        <p:nvSpPr>
          <p:cNvPr id="73" name="Shape 64"/>
          <p:cNvSpPr/>
          <p:nvPr/>
        </p:nvSpPr>
        <p:spPr>
          <a:xfrm>
            <a:off x="5010912" y="6160444"/>
            <a:ext cx="6851904" cy="0"/>
          </a:xfrm>
          <a:prstGeom prst="line">
            <a:avLst/>
          </a:prstGeom>
          <a:noFill/>
          <a:ln w="6350">
            <a:solidFill>
              <a:srgbClr val="DDDDDD"/>
            </a:solidFill>
            <a:prstDash val="solid"/>
          </a:ln>
        </p:spPr>
        <p:txBody>
          <a:bodyPr/>
          <a:lstStyle/>
          <a:p>
            <a:endParaRPr lang="es-AR" sz="2400" noProof="0"/>
          </a:p>
        </p:txBody>
      </p:sp>
      <p:sp>
        <p:nvSpPr>
          <p:cNvPr id="75" name="Text 66"/>
          <p:cNvSpPr/>
          <p:nvPr/>
        </p:nvSpPr>
        <p:spPr>
          <a:xfrm>
            <a:off x="5047488" y="6221404"/>
            <a:ext cx="316992" cy="316992"/>
          </a:xfrm>
          <a:prstGeom prst="rect">
            <a:avLst/>
          </a:prstGeom>
          <a:noFill/>
          <a:ln/>
        </p:spPr>
        <p:txBody>
          <a:bodyPr wrap="square" lIns="0" tIns="0" rIns="0" bIns="0" rtlCol="0" anchor="ctr"/>
          <a:lstStyle/>
          <a:p>
            <a:pPr algn="ctr"/>
            <a:endParaRPr lang="es-AR" sz="1067" noProof="0" dirty="0"/>
          </a:p>
        </p:txBody>
      </p:sp>
      <p:sp>
        <p:nvSpPr>
          <p:cNvPr id="76" name="Text 67"/>
          <p:cNvSpPr/>
          <p:nvPr/>
        </p:nvSpPr>
        <p:spPr>
          <a:xfrm>
            <a:off x="5522976" y="5725016"/>
            <a:ext cx="6412992" cy="459812"/>
          </a:xfrm>
          <a:prstGeom prst="rect">
            <a:avLst/>
          </a:prstGeom>
          <a:noFill/>
          <a:ln/>
        </p:spPr>
        <p:txBody>
          <a:bodyPr wrap="square" lIns="0" tIns="0" rIns="0" bIns="0" rtlCol="0" anchor="ctr"/>
          <a:lstStyle/>
          <a:p>
            <a:r>
              <a:rPr lang="es-AR" sz="1267" noProof="0" dirty="0">
                <a:solidFill>
                  <a:srgbClr val="1A1A1A"/>
                </a:solidFill>
                <a:latin typeface="Montserrat" pitchFamily="34" charset="0"/>
                <a:ea typeface="Montserrat" pitchFamily="34" charset="-122"/>
                <a:cs typeface="Montserrat" pitchFamily="34" charset="-120"/>
              </a:rPr>
              <a:t>Enviar la factura.</a:t>
            </a:r>
            <a:endParaRPr lang="es-AR" sz="1267" noProof="0" dirty="0"/>
          </a:p>
        </p:txBody>
      </p:sp>
      <p:pic>
        <p:nvPicPr>
          <p:cNvPr id="77" name="Image 0" descr="preencoded.png">
            <a:extLst>
              <a:ext uri="{FF2B5EF4-FFF2-40B4-BE49-F238E27FC236}">
                <a16:creationId xmlns:a16="http://schemas.microsoft.com/office/drawing/2014/main" id="{DB347CD0-6D49-4F9B-853E-3DD6A3305284}"/>
              </a:ext>
            </a:extLst>
          </p:cNvPr>
          <p:cNvPicPr>
            <a:picLocks noChangeAspect="1"/>
          </p:cNvPicPr>
          <p:nvPr/>
        </p:nvPicPr>
        <p:blipFill>
          <a:blip r:embed="rId10"/>
          <a:stretch>
            <a:fillRect/>
          </a:stretch>
        </p:blipFill>
        <p:spPr>
          <a:xfrm>
            <a:off x="288083" y="84130"/>
            <a:ext cx="1760173" cy="77220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841248"/>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201168" y="91440"/>
            <a:ext cx="8686800" cy="475488"/>
          </a:xfrm>
          <a:prstGeom prst="rect">
            <a:avLst/>
          </a:prstGeom>
          <a:noFill/>
          <a:ln/>
        </p:spPr>
        <p:txBody>
          <a:bodyPr wrap="square" rtlCol="0" anchor="ctr"/>
          <a:lstStyle/>
          <a:p>
            <a:pPr marL="0" indent="0">
              <a:buNone/>
            </a:pPr>
            <a:r>
              <a:rPr lang="es-AR" sz="2200" b="1" noProof="0">
                <a:solidFill>
                  <a:srgbClr val="1A1A1A"/>
                </a:solidFill>
                <a:latin typeface="Montserrat" pitchFamily="34" charset="0"/>
                <a:ea typeface="Montserrat" pitchFamily="34" charset="-122"/>
                <a:cs typeface="Montserrat" pitchFamily="34" charset="-120"/>
              </a:rPr>
              <a:t>Creación de Factura</a:t>
            </a:r>
            <a:endParaRPr lang="es-AR" sz="2200" noProof="0"/>
          </a:p>
        </p:txBody>
      </p:sp>
      <p:sp>
        <p:nvSpPr>
          <p:cNvPr id="4" name="Text 2"/>
          <p:cNvSpPr/>
          <p:nvPr/>
        </p:nvSpPr>
        <p:spPr>
          <a:xfrm>
            <a:off x="201168" y="576072"/>
            <a:ext cx="8686800" cy="201168"/>
          </a:xfrm>
          <a:prstGeom prst="rect">
            <a:avLst/>
          </a:prstGeom>
          <a:noFill/>
          <a:ln/>
        </p:spPr>
        <p:txBody>
          <a:bodyPr wrap="square" rtlCol="0" anchor="ctr"/>
          <a:lstStyle/>
          <a:p>
            <a:pPr marL="0" indent="0">
              <a:buNone/>
            </a:pPr>
            <a:r>
              <a:rPr lang="es-AR" sz="850" noProof="0">
                <a:solidFill>
                  <a:srgbClr val="666666"/>
                </a:solidFill>
                <a:latin typeface="Montserrat" pitchFamily="34" charset="0"/>
                <a:ea typeface="Montserrat" pitchFamily="34" charset="-122"/>
                <a:cs typeface="Montserrat" pitchFamily="34" charset="-120"/>
              </a:rPr>
              <a:t>Pasos para crear una nueva Factura desde la Orden de Servicio.</a:t>
            </a:r>
            <a:endParaRPr lang="es-AR" sz="850" noProof="0"/>
          </a:p>
        </p:txBody>
      </p:sp>
      <p:sp>
        <p:nvSpPr>
          <p:cNvPr id="5" name="Shape 3"/>
          <p:cNvSpPr/>
          <p:nvPr/>
        </p:nvSpPr>
        <p:spPr>
          <a:xfrm>
            <a:off x="201168" y="822960"/>
            <a:ext cx="256032" cy="256032"/>
          </a:xfrm>
          <a:prstGeom prst="ellipse">
            <a:avLst/>
          </a:prstGeom>
          <a:solidFill>
            <a:srgbClr val="F5C400"/>
          </a:solidFill>
          <a:ln w="12700">
            <a:solidFill>
              <a:srgbClr val="F5C400"/>
            </a:solidFill>
            <a:prstDash val="solid"/>
          </a:ln>
        </p:spPr>
        <p:txBody>
          <a:bodyPr/>
          <a:lstStyle/>
          <a:p>
            <a:endParaRPr lang="es-AR" noProof="0"/>
          </a:p>
        </p:txBody>
      </p:sp>
      <p:sp>
        <p:nvSpPr>
          <p:cNvPr id="6" name="Text 4"/>
          <p:cNvSpPr/>
          <p:nvPr/>
        </p:nvSpPr>
        <p:spPr>
          <a:xfrm>
            <a:off x="201168" y="822960"/>
            <a:ext cx="256032" cy="256032"/>
          </a:xfrm>
          <a:prstGeom prst="rect">
            <a:avLst/>
          </a:prstGeom>
          <a:noFill/>
          <a:ln/>
        </p:spPr>
        <p:txBody>
          <a:bodyPr wrap="square" lIns="0" tIns="0" rIns="0" bIns="0" rtlCol="0" anchor="ctr"/>
          <a:lstStyle/>
          <a:p>
            <a:pPr marL="0" indent="0" algn="ctr">
              <a:buNone/>
            </a:pPr>
            <a:r>
              <a:rPr lang="es-AR" sz="900" b="1" noProof="0">
                <a:solidFill>
                  <a:srgbClr val="1A2B4A"/>
                </a:solidFill>
                <a:latin typeface="Montserrat" pitchFamily="34" charset="0"/>
                <a:ea typeface="Montserrat" pitchFamily="34" charset="-122"/>
                <a:cs typeface="Montserrat" pitchFamily="34" charset="-120"/>
              </a:rPr>
              <a:t>1</a:t>
            </a:r>
            <a:endParaRPr lang="es-AR" sz="900" noProof="0"/>
          </a:p>
        </p:txBody>
      </p:sp>
      <p:sp>
        <p:nvSpPr>
          <p:cNvPr id="7" name="Text 5"/>
          <p:cNvSpPr/>
          <p:nvPr/>
        </p:nvSpPr>
        <p:spPr>
          <a:xfrm>
            <a:off x="530352" y="822960"/>
            <a:ext cx="8229600" cy="256032"/>
          </a:xfrm>
          <a:prstGeom prst="rect">
            <a:avLst/>
          </a:prstGeom>
          <a:noFill/>
          <a:ln/>
        </p:spPr>
        <p:txBody>
          <a:bodyPr wrap="square" rtlCol="0" anchor="ctr"/>
          <a:lstStyle/>
          <a:p>
            <a:pPr marL="0" indent="0">
              <a:buNone/>
            </a:pPr>
            <a:r>
              <a:rPr lang="es-AR" sz="1100" b="1" noProof="0" dirty="0">
                <a:solidFill>
                  <a:srgbClr val="1A1A1A"/>
                </a:solidFill>
                <a:latin typeface="Montserrat" pitchFamily="34" charset="0"/>
                <a:ea typeface="Montserrat" pitchFamily="34" charset="-122"/>
                <a:cs typeface="Montserrat" pitchFamily="34" charset="-120"/>
              </a:rPr>
              <a:t>Acceder a Hojas de servicio</a:t>
            </a:r>
            <a:endParaRPr lang="es-AR" sz="1100" noProof="0" dirty="0"/>
          </a:p>
        </p:txBody>
      </p:sp>
      <p:sp>
        <p:nvSpPr>
          <p:cNvPr id="8" name="Text 6"/>
          <p:cNvSpPr/>
          <p:nvPr/>
        </p:nvSpPr>
        <p:spPr>
          <a:xfrm>
            <a:off x="530352" y="1078992"/>
            <a:ext cx="8229600" cy="201168"/>
          </a:xfrm>
          <a:prstGeom prst="rect">
            <a:avLst/>
          </a:prstGeom>
          <a:noFill/>
          <a:ln/>
        </p:spPr>
        <p:txBody>
          <a:bodyPr wrap="square" rtlCol="0" anchor="ctr"/>
          <a:lstStyle/>
          <a:p>
            <a:pPr marL="0" indent="0">
              <a:buNone/>
            </a:pPr>
            <a:r>
              <a:rPr lang="es-AR" sz="850" noProof="0" dirty="0">
                <a:solidFill>
                  <a:srgbClr val="666666"/>
                </a:solidFill>
                <a:latin typeface="Montserrat" pitchFamily="34" charset="0"/>
                <a:ea typeface="Montserrat" pitchFamily="34" charset="-122"/>
                <a:cs typeface="Montserrat" pitchFamily="34" charset="-120"/>
              </a:rPr>
              <a:t>Desde el </a:t>
            </a:r>
            <a:r>
              <a:rPr lang="es-AR" sz="850" noProof="0" dirty="0" err="1">
                <a:solidFill>
                  <a:srgbClr val="666666"/>
                </a:solidFill>
                <a:latin typeface="Montserrat" pitchFamily="34" charset="0"/>
                <a:ea typeface="Montserrat" pitchFamily="34" charset="-122"/>
                <a:cs typeface="Montserrat" pitchFamily="34" charset="-120"/>
              </a:rPr>
              <a:t>Supplier</a:t>
            </a:r>
            <a:r>
              <a:rPr lang="es-AR" sz="850" noProof="0" dirty="0">
                <a:solidFill>
                  <a:srgbClr val="666666"/>
                </a:solidFill>
                <a:latin typeface="Montserrat" pitchFamily="34" charset="0"/>
                <a:ea typeface="Montserrat" pitchFamily="34" charset="-122"/>
                <a:cs typeface="Montserrat" pitchFamily="34" charset="-120"/>
              </a:rPr>
              <a:t> Portal de Coupa, acceda al módulo Hojas de Servicio y seleccione la </a:t>
            </a:r>
            <a:r>
              <a:rPr lang="es-AR" sz="850" dirty="0">
                <a:solidFill>
                  <a:srgbClr val="666666"/>
                </a:solidFill>
                <a:latin typeface="Montserrat" pitchFamily="34" charset="0"/>
                <a:ea typeface="Montserrat" pitchFamily="34" charset="-122"/>
                <a:cs typeface="Montserrat" pitchFamily="34" charset="-120"/>
              </a:rPr>
              <a:t>la HES previamente aprobada</a:t>
            </a:r>
            <a:r>
              <a:rPr lang="es-AR" sz="850" noProof="0" dirty="0">
                <a:solidFill>
                  <a:srgbClr val="666666"/>
                </a:solidFill>
                <a:latin typeface="Montserrat" pitchFamily="34" charset="0"/>
                <a:ea typeface="Montserrat" pitchFamily="34" charset="-122"/>
                <a:cs typeface="Montserrat" pitchFamily="34" charset="-120"/>
              </a:rPr>
              <a:t>.</a:t>
            </a:r>
            <a:endParaRPr lang="es-AR" sz="850" noProof="0" dirty="0"/>
          </a:p>
        </p:txBody>
      </p:sp>
      <p:sp>
        <p:nvSpPr>
          <p:cNvPr id="9" name="Shape 7"/>
          <p:cNvSpPr/>
          <p:nvPr/>
        </p:nvSpPr>
        <p:spPr>
          <a:xfrm>
            <a:off x="1" y="1296276"/>
            <a:ext cx="9049110" cy="4270247"/>
          </a:xfrm>
          <a:prstGeom prst="roundRect">
            <a:avLst>
              <a:gd name="adj" fmla="val 1288"/>
            </a:avLst>
          </a:prstGeom>
          <a:solidFill>
            <a:srgbClr val="FFFFFF"/>
          </a:solidFill>
          <a:ln w="9525">
            <a:solidFill>
              <a:srgbClr val="DDDDDD"/>
            </a:solidFill>
            <a:prstDash val="solid"/>
          </a:ln>
        </p:spPr>
        <p:txBody>
          <a:bodyPr/>
          <a:lstStyle/>
          <a:p>
            <a:endParaRPr lang="es-AR" noProof="0"/>
          </a:p>
        </p:txBody>
      </p:sp>
      <p:sp>
        <p:nvSpPr>
          <p:cNvPr id="13" name="Shape 10"/>
          <p:cNvSpPr/>
          <p:nvPr/>
        </p:nvSpPr>
        <p:spPr>
          <a:xfrm>
            <a:off x="7808976" y="2928495"/>
            <a:ext cx="438912" cy="0"/>
          </a:xfrm>
          <a:prstGeom prst="line">
            <a:avLst/>
          </a:prstGeom>
          <a:noFill/>
          <a:ln w="12700">
            <a:solidFill>
              <a:srgbClr val="1A2B4A"/>
            </a:solidFill>
            <a:prstDash val="solid"/>
          </a:ln>
        </p:spPr>
        <p:txBody>
          <a:bodyPr/>
          <a:lstStyle/>
          <a:p>
            <a:endParaRPr lang="es-AR" noProof="0"/>
          </a:p>
        </p:txBody>
      </p:sp>
      <p:sp>
        <p:nvSpPr>
          <p:cNvPr id="14" name="Shape 11"/>
          <p:cNvSpPr/>
          <p:nvPr/>
        </p:nvSpPr>
        <p:spPr>
          <a:xfrm>
            <a:off x="9101328" y="2074567"/>
            <a:ext cx="2907792" cy="1591056"/>
          </a:xfrm>
          <a:prstGeom prst="roundRect">
            <a:avLst>
              <a:gd name="adj" fmla="val 4023"/>
            </a:avLst>
          </a:prstGeom>
          <a:solidFill>
            <a:srgbClr val="FFF8DC"/>
          </a:solidFill>
          <a:ln w="12700">
            <a:solidFill>
              <a:srgbClr val="F5C400"/>
            </a:solidFill>
            <a:prstDash val="solid"/>
          </a:ln>
        </p:spPr>
        <p:txBody>
          <a:bodyPr/>
          <a:lstStyle/>
          <a:p>
            <a:endParaRPr lang="es-AR" noProof="0"/>
          </a:p>
        </p:txBody>
      </p:sp>
      <p:sp>
        <p:nvSpPr>
          <p:cNvPr id="15" name="Text 12"/>
          <p:cNvSpPr/>
          <p:nvPr/>
        </p:nvSpPr>
        <p:spPr>
          <a:xfrm>
            <a:off x="9320784" y="2232435"/>
            <a:ext cx="2688336" cy="256032"/>
          </a:xfrm>
          <a:prstGeom prst="rect">
            <a:avLst/>
          </a:prstGeom>
          <a:noFill/>
          <a:ln/>
        </p:spPr>
        <p:txBody>
          <a:bodyPr wrap="square" rtlCol="0" anchor="ctr"/>
          <a:lstStyle/>
          <a:p>
            <a:pPr marL="0" indent="0">
              <a:buNone/>
            </a:pPr>
            <a:r>
              <a:rPr lang="es-AR" sz="1000" b="1" noProof="0" dirty="0">
                <a:solidFill>
                  <a:srgbClr val="1A1A1A"/>
                </a:solidFill>
                <a:latin typeface="Montserrat" pitchFamily="34" charset="0"/>
                <a:ea typeface="Montserrat" pitchFamily="34" charset="-122"/>
                <a:cs typeface="Montserrat" pitchFamily="34" charset="-120"/>
              </a:rPr>
              <a:t>¿Qué hacer?</a:t>
            </a:r>
            <a:endParaRPr lang="es-AR" sz="1000" noProof="0" dirty="0"/>
          </a:p>
        </p:txBody>
      </p:sp>
      <p:sp>
        <p:nvSpPr>
          <p:cNvPr id="16" name="Shape 13"/>
          <p:cNvSpPr/>
          <p:nvPr/>
        </p:nvSpPr>
        <p:spPr>
          <a:xfrm>
            <a:off x="9341719" y="2851629"/>
            <a:ext cx="219456" cy="219456"/>
          </a:xfrm>
          <a:prstGeom prst="ellipse">
            <a:avLst/>
          </a:prstGeom>
          <a:solidFill>
            <a:srgbClr val="F5C400"/>
          </a:solidFill>
          <a:ln w="12700">
            <a:solidFill>
              <a:srgbClr val="F5C400"/>
            </a:solidFill>
            <a:prstDash val="solid"/>
          </a:ln>
        </p:spPr>
        <p:txBody>
          <a:bodyPr/>
          <a:lstStyle/>
          <a:p>
            <a:endParaRPr lang="es-AR" noProof="0"/>
          </a:p>
        </p:txBody>
      </p:sp>
      <p:sp>
        <p:nvSpPr>
          <p:cNvPr id="17" name="Text 14"/>
          <p:cNvSpPr/>
          <p:nvPr/>
        </p:nvSpPr>
        <p:spPr>
          <a:xfrm>
            <a:off x="9372199" y="2851629"/>
            <a:ext cx="219456" cy="219456"/>
          </a:xfrm>
          <a:prstGeom prst="rect">
            <a:avLst/>
          </a:prstGeom>
          <a:noFill/>
          <a:ln/>
        </p:spPr>
        <p:txBody>
          <a:bodyPr wrap="square" lIns="0" tIns="0" rIns="0" bIns="0" rtlCol="0" anchor="ctr"/>
          <a:lstStyle/>
          <a:p>
            <a:pPr marL="0" indent="0" algn="ctr">
              <a:buNone/>
            </a:pPr>
            <a:r>
              <a:rPr lang="es-AR" sz="800" b="1" noProof="0">
                <a:solidFill>
                  <a:srgbClr val="1A2B4A"/>
                </a:solidFill>
                <a:latin typeface="Montserrat" pitchFamily="34" charset="0"/>
                <a:ea typeface="Montserrat" pitchFamily="34" charset="-122"/>
                <a:cs typeface="Montserrat" pitchFamily="34" charset="-120"/>
              </a:rPr>
              <a:t>1</a:t>
            </a:r>
            <a:endParaRPr lang="es-AR" sz="800" noProof="0"/>
          </a:p>
        </p:txBody>
      </p:sp>
      <p:sp>
        <p:nvSpPr>
          <p:cNvPr id="18" name="Text 15"/>
          <p:cNvSpPr/>
          <p:nvPr/>
        </p:nvSpPr>
        <p:spPr>
          <a:xfrm>
            <a:off x="9613392" y="2656421"/>
            <a:ext cx="2395728" cy="640080"/>
          </a:xfrm>
          <a:prstGeom prst="rect">
            <a:avLst/>
          </a:prstGeom>
          <a:noFill/>
          <a:ln/>
        </p:spPr>
        <p:txBody>
          <a:bodyPr wrap="square" rtlCol="0" anchor="ctr"/>
          <a:lstStyle/>
          <a:p>
            <a:pPr marL="0" indent="0">
              <a:buNone/>
            </a:pPr>
            <a:r>
              <a:rPr lang="es-AR" sz="900" noProof="0" dirty="0">
                <a:solidFill>
                  <a:srgbClr val="333333"/>
                </a:solidFill>
                <a:latin typeface="Montserrat" pitchFamily="34" charset="0"/>
                <a:ea typeface="Montserrat" pitchFamily="34" charset="-122"/>
                <a:cs typeface="Montserrat" pitchFamily="34" charset="-120"/>
              </a:rPr>
              <a:t>En la columna Acciones, seleccione el ícono</a:t>
            </a:r>
            <a:r>
              <a:rPr lang="es-AR" sz="900" dirty="0">
                <a:solidFill>
                  <a:srgbClr val="333333"/>
                </a:solidFill>
                <a:latin typeface="Montserrat" pitchFamily="34" charset="0"/>
                <a:ea typeface="Montserrat" pitchFamily="34" charset="-122"/>
                <a:cs typeface="Montserrat" pitchFamily="34" charset="-120"/>
              </a:rPr>
              <a:t> de monedas para </a:t>
            </a:r>
            <a:r>
              <a:rPr lang="es-AR" sz="900" b="1" noProof="0" dirty="0">
                <a:solidFill>
                  <a:srgbClr val="1A2B4A"/>
                </a:solidFill>
                <a:latin typeface="Montserrat" pitchFamily="34" charset="0"/>
                <a:ea typeface="Montserrat" pitchFamily="34" charset="-122"/>
                <a:cs typeface="Montserrat" pitchFamily="34" charset="-120"/>
              </a:rPr>
              <a:t>Crear Factura.</a:t>
            </a:r>
            <a:endParaRPr lang="es-AR" sz="900" noProof="0" dirty="0"/>
          </a:p>
        </p:txBody>
      </p:sp>
      <p:sp>
        <p:nvSpPr>
          <p:cNvPr id="21" name="Shape 18"/>
          <p:cNvSpPr/>
          <p:nvPr/>
        </p:nvSpPr>
        <p:spPr>
          <a:xfrm>
            <a:off x="9180576" y="3364992"/>
            <a:ext cx="2651760" cy="0"/>
          </a:xfrm>
          <a:prstGeom prst="line">
            <a:avLst/>
          </a:prstGeom>
          <a:noFill/>
          <a:ln w="6350">
            <a:solidFill>
              <a:srgbClr val="DDDDDD"/>
            </a:solidFill>
            <a:prstDash val="solid"/>
          </a:ln>
        </p:spPr>
        <p:txBody>
          <a:bodyPr/>
          <a:lstStyle/>
          <a:p>
            <a:endParaRPr lang="es-AR" noProof="0"/>
          </a:p>
        </p:txBody>
      </p:sp>
      <p:sp>
        <p:nvSpPr>
          <p:cNvPr id="37" name="Shape 34"/>
          <p:cNvSpPr/>
          <p:nvPr/>
        </p:nvSpPr>
        <p:spPr>
          <a:xfrm>
            <a:off x="219456" y="5660136"/>
            <a:ext cx="8705088" cy="786384"/>
          </a:xfrm>
          <a:prstGeom prst="roundRect">
            <a:avLst>
              <a:gd name="adj" fmla="val 8140"/>
            </a:avLst>
          </a:prstGeom>
          <a:solidFill>
            <a:schemeClr val="bg1"/>
          </a:solidFill>
          <a:ln w="9525">
            <a:solidFill>
              <a:srgbClr val="DDDDDD"/>
            </a:solidFill>
            <a:prstDash val="solid"/>
          </a:ln>
        </p:spPr>
        <p:txBody>
          <a:bodyPr/>
          <a:lstStyle/>
          <a:p>
            <a:endParaRPr lang="es-AR" noProof="0"/>
          </a:p>
        </p:txBody>
      </p:sp>
      <p:sp>
        <p:nvSpPr>
          <p:cNvPr id="43" name="Text 40"/>
          <p:cNvSpPr/>
          <p:nvPr/>
        </p:nvSpPr>
        <p:spPr>
          <a:xfrm>
            <a:off x="859536" y="5833872"/>
            <a:ext cx="1298448" cy="402336"/>
          </a:xfrm>
          <a:prstGeom prst="rect">
            <a:avLst/>
          </a:prstGeom>
          <a:noFill/>
          <a:ln/>
        </p:spPr>
        <p:txBody>
          <a:bodyPr wrap="square" rtlCol="0" anchor="ctr"/>
          <a:lstStyle/>
          <a:p>
            <a:pPr marL="0" indent="0">
              <a:buNone/>
            </a:pPr>
            <a:r>
              <a:rPr lang="es-AR" sz="750" noProof="0" dirty="0">
                <a:solidFill>
                  <a:srgbClr val="333333"/>
                </a:solidFill>
                <a:latin typeface="Montserrat" pitchFamily="34" charset="0"/>
                <a:ea typeface="Montserrat" pitchFamily="34" charset="-122"/>
                <a:cs typeface="Montserrat" pitchFamily="34" charset="-120"/>
              </a:rPr>
              <a:t>Consulta de</a:t>
            </a:r>
            <a:endParaRPr lang="es-AR" sz="750" noProof="0" dirty="0"/>
          </a:p>
          <a:p>
            <a:pPr marL="0" indent="0">
              <a:buNone/>
            </a:pPr>
            <a:r>
              <a:rPr lang="es-AR" sz="750" noProof="0" dirty="0">
                <a:solidFill>
                  <a:srgbClr val="333333"/>
                </a:solidFill>
                <a:latin typeface="Montserrat" pitchFamily="34" charset="0"/>
                <a:ea typeface="Montserrat" pitchFamily="34" charset="-122"/>
                <a:cs typeface="Montserrat" pitchFamily="34" charset="-120"/>
              </a:rPr>
              <a:t>Hojas de servicio</a:t>
            </a:r>
            <a:endParaRPr lang="es-AR" sz="750" noProof="0" dirty="0"/>
          </a:p>
        </p:txBody>
      </p:sp>
      <p:sp>
        <p:nvSpPr>
          <p:cNvPr id="44" name="Shape 41"/>
          <p:cNvSpPr/>
          <p:nvPr/>
        </p:nvSpPr>
        <p:spPr>
          <a:xfrm>
            <a:off x="2231136" y="6044184"/>
            <a:ext cx="292608" cy="0"/>
          </a:xfrm>
          <a:prstGeom prst="line">
            <a:avLst/>
          </a:prstGeom>
          <a:noFill/>
          <a:ln w="19050">
            <a:solidFill>
              <a:srgbClr val="1A1A1A"/>
            </a:solidFill>
            <a:prstDash val="solid"/>
          </a:ln>
        </p:spPr>
        <p:txBody>
          <a:bodyPr/>
          <a:lstStyle/>
          <a:p>
            <a:endParaRPr lang="es-AR" noProof="0"/>
          </a:p>
        </p:txBody>
      </p:sp>
      <p:sp>
        <p:nvSpPr>
          <p:cNvPr id="47" name="Shape 44"/>
          <p:cNvSpPr/>
          <p:nvPr/>
        </p:nvSpPr>
        <p:spPr>
          <a:xfrm>
            <a:off x="2633472" y="5724144"/>
            <a:ext cx="1993392" cy="640080"/>
          </a:xfrm>
          <a:prstGeom prst="roundRect">
            <a:avLst>
              <a:gd name="adj" fmla="val 10000"/>
            </a:avLst>
          </a:prstGeom>
          <a:solidFill>
            <a:schemeClr val="bg1"/>
          </a:solidFill>
          <a:ln w="28575">
            <a:solidFill>
              <a:srgbClr val="F5C400"/>
            </a:solidFill>
            <a:prstDash val="solid"/>
          </a:ln>
        </p:spPr>
        <p:txBody>
          <a:bodyPr/>
          <a:lstStyle/>
          <a:p>
            <a:endParaRPr lang="es-AR" noProof="0"/>
          </a:p>
        </p:txBody>
      </p:sp>
      <p:sp>
        <p:nvSpPr>
          <p:cNvPr id="53" name="Text 50"/>
          <p:cNvSpPr/>
          <p:nvPr/>
        </p:nvSpPr>
        <p:spPr>
          <a:xfrm>
            <a:off x="3072384" y="5980176"/>
            <a:ext cx="146304" cy="146304"/>
          </a:xfrm>
          <a:prstGeom prst="rect">
            <a:avLst/>
          </a:prstGeom>
          <a:noFill/>
          <a:ln/>
        </p:spPr>
        <p:txBody>
          <a:bodyPr wrap="square" lIns="0" tIns="0" rIns="0" bIns="0" rtlCol="0" anchor="ctr"/>
          <a:lstStyle/>
          <a:p>
            <a:pPr marL="0" indent="0" algn="ctr">
              <a:buNone/>
            </a:pPr>
            <a:r>
              <a:rPr lang="es-AR" sz="800" b="1" noProof="0">
                <a:solidFill>
                  <a:srgbClr val="FFFFFF"/>
                </a:solidFill>
                <a:latin typeface="Montserrat" pitchFamily="34" charset="0"/>
                <a:ea typeface="Montserrat" pitchFamily="34" charset="-122"/>
                <a:cs typeface="Montserrat" pitchFamily="34" charset="-120"/>
              </a:rPr>
              <a:t>+</a:t>
            </a:r>
            <a:endParaRPr lang="es-AR" sz="800" noProof="0"/>
          </a:p>
        </p:txBody>
      </p:sp>
      <p:sp>
        <p:nvSpPr>
          <p:cNvPr id="54" name="Text 51"/>
          <p:cNvSpPr/>
          <p:nvPr/>
        </p:nvSpPr>
        <p:spPr>
          <a:xfrm>
            <a:off x="3255264" y="5779008"/>
            <a:ext cx="1316736" cy="475488"/>
          </a:xfrm>
          <a:prstGeom prst="rect">
            <a:avLst/>
          </a:prstGeom>
          <a:noFill/>
          <a:ln/>
        </p:spPr>
        <p:txBody>
          <a:bodyPr wrap="square" rtlCol="0" anchor="ctr"/>
          <a:lstStyle/>
          <a:p>
            <a:pPr marL="0" indent="0">
              <a:buNone/>
            </a:pPr>
            <a:r>
              <a:rPr lang="es-AR" sz="850" b="1" noProof="0" dirty="0">
                <a:solidFill>
                  <a:srgbClr val="1A2B4A"/>
                </a:solidFill>
                <a:latin typeface="Montserrat" pitchFamily="34" charset="0"/>
                <a:ea typeface="Montserrat" pitchFamily="34" charset="-122"/>
                <a:cs typeface="Montserrat" pitchFamily="34" charset="-120"/>
              </a:rPr>
              <a:t>Crear Factura para </a:t>
            </a:r>
            <a:r>
              <a:rPr lang="es-AR" sz="850" b="1" dirty="0">
                <a:solidFill>
                  <a:srgbClr val="1A2B4A"/>
                </a:solidFill>
                <a:latin typeface="Montserrat" pitchFamily="34" charset="0"/>
                <a:ea typeface="Montserrat" pitchFamily="34" charset="-122"/>
                <a:cs typeface="Montserrat" pitchFamily="34" charset="-120"/>
              </a:rPr>
              <a:t>Hoja de servicios</a:t>
            </a:r>
            <a:endParaRPr lang="es-AR" sz="850" noProof="0" dirty="0"/>
          </a:p>
        </p:txBody>
      </p:sp>
      <p:sp>
        <p:nvSpPr>
          <p:cNvPr id="55" name="Shape 52"/>
          <p:cNvSpPr/>
          <p:nvPr/>
        </p:nvSpPr>
        <p:spPr>
          <a:xfrm>
            <a:off x="4700016" y="6044184"/>
            <a:ext cx="292608" cy="0"/>
          </a:xfrm>
          <a:prstGeom prst="line">
            <a:avLst/>
          </a:prstGeom>
          <a:noFill/>
          <a:ln w="19050">
            <a:solidFill>
              <a:srgbClr val="1A1A1A"/>
            </a:solidFill>
            <a:prstDash val="solid"/>
          </a:ln>
        </p:spPr>
        <p:txBody>
          <a:bodyPr/>
          <a:lstStyle/>
          <a:p>
            <a:endParaRPr lang="es-AR" noProof="0"/>
          </a:p>
        </p:txBody>
      </p:sp>
      <p:sp>
        <p:nvSpPr>
          <p:cNvPr id="65" name="Text 62"/>
          <p:cNvSpPr/>
          <p:nvPr/>
        </p:nvSpPr>
        <p:spPr>
          <a:xfrm>
            <a:off x="5577840" y="5833872"/>
            <a:ext cx="1554480" cy="402336"/>
          </a:xfrm>
          <a:prstGeom prst="rect">
            <a:avLst/>
          </a:prstGeom>
          <a:noFill/>
          <a:ln/>
        </p:spPr>
        <p:txBody>
          <a:bodyPr wrap="square" rtlCol="0" anchor="ctr"/>
          <a:lstStyle/>
          <a:p>
            <a:pPr marL="0" indent="0">
              <a:buNone/>
            </a:pPr>
            <a:r>
              <a:rPr lang="es-AR" sz="750" noProof="0" dirty="0">
                <a:solidFill>
                  <a:srgbClr val="333333"/>
                </a:solidFill>
                <a:latin typeface="Montserrat" pitchFamily="34" charset="0"/>
                <a:ea typeface="Montserrat" pitchFamily="34" charset="-122"/>
                <a:cs typeface="Montserrat" pitchFamily="34" charset="-120"/>
              </a:rPr>
              <a:t>Completar información</a:t>
            </a:r>
            <a:endParaRPr lang="es-AR" sz="750" noProof="0" dirty="0"/>
          </a:p>
          <a:p>
            <a:pPr marL="0" indent="0">
              <a:buNone/>
            </a:pPr>
            <a:r>
              <a:rPr lang="es-AR" sz="750" noProof="0" dirty="0">
                <a:solidFill>
                  <a:srgbClr val="333333"/>
                </a:solidFill>
                <a:latin typeface="Montserrat" pitchFamily="34" charset="0"/>
                <a:ea typeface="Montserrat" pitchFamily="34" charset="-122"/>
                <a:cs typeface="Montserrat" pitchFamily="34" charset="-120"/>
              </a:rPr>
              <a:t>de la factura</a:t>
            </a:r>
            <a:endParaRPr lang="es-AR" sz="750" noProof="0" dirty="0"/>
          </a:p>
        </p:txBody>
      </p:sp>
      <p:sp>
        <p:nvSpPr>
          <p:cNvPr id="66" name="Shape 63"/>
          <p:cNvSpPr/>
          <p:nvPr/>
        </p:nvSpPr>
        <p:spPr>
          <a:xfrm>
            <a:off x="201168" y="6492240"/>
            <a:ext cx="8705088" cy="292608"/>
          </a:xfrm>
          <a:prstGeom prst="roundRect">
            <a:avLst>
              <a:gd name="adj" fmla="val 18750"/>
            </a:avLst>
          </a:prstGeom>
          <a:solidFill>
            <a:schemeClr val="bg1">
              <a:lumMod val="85000"/>
            </a:schemeClr>
          </a:solidFill>
          <a:ln w="9525">
            <a:solidFill>
              <a:schemeClr val="bg1">
                <a:lumMod val="75000"/>
              </a:schemeClr>
            </a:solidFill>
            <a:prstDash val="solid"/>
          </a:ln>
        </p:spPr>
        <p:txBody>
          <a:bodyPr/>
          <a:lstStyle/>
          <a:p>
            <a:endParaRPr lang="es-AR" noProof="0"/>
          </a:p>
        </p:txBody>
      </p:sp>
      <p:sp>
        <p:nvSpPr>
          <p:cNvPr id="67" name="Shape 64"/>
          <p:cNvSpPr/>
          <p:nvPr/>
        </p:nvSpPr>
        <p:spPr>
          <a:xfrm>
            <a:off x="310896" y="6547104"/>
            <a:ext cx="182880" cy="182880"/>
          </a:xfrm>
          <a:prstGeom prst="ellipse">
            <a:avLst/>
          </a:prstGeom>
          <a:solidFill>
            <a:schemeClr val="tx1"/>
          </a:solidFill>
          <a:ln w="12700">
            <a:solidFill>
              <a:schemeClr val="tx1"/>
            </a:solidFill>
            <a:prstDash val="solid"/>
          </a:ln>
        </p:spPr>
        <p:txBody>
          <a:bodyPr/>
          <a:lstStyle/>
          <a:p>
            <a:endParaRPr lang="es-AR" noProof="0"/>
          </a:p>
        </p:txBody>
      </p:sp>
      <p:sp>
        <p:nvSpPr>
          <p:cNvPr id="68" name="Text 65"/>
          <p:cNvSpPr/>
          <p:nvPr/>
        </p:nvSpPr>
        <p:spPr>
          <a:xfrm>
            <a:off x="310896" y="6547104"/>
            <a:ext cx="182880" cy="182880"/>
          </a:xfrm>
          <a:prstGeom prst="rect">
            <a:avLst/>
          </a:prstGeom>
          <a:noFill/>
          <a:ln/>
        </p:spPr>
        <p:txBody>
          <a:bodyPr wrap="square" lIns="0" tIns="0" rIns="0" bIns="0" rtlCol="0" anchor="ctr"/>
          <a:lstStyle/>
          <a:p>
            <a:pPr marL="0" indent="0" algn="ctr">
              <a:buNone/>
            </a:pPr>
            <a:r>
              <a:rPr lang="es-AR" sz="800" b="1" noProof="0">
                <a:solidFill>
                  <a:srgbClr val="FFFFFF"/>
                </a:solidFill>
                <a:latin typeface="Montserrat" pitchFamily="34" charset="0"/>
                <a:ea typeface="Montserrat" pitchFamily="34" charset="-122"/>
                <a:cs typeface="Montserrat" pitchFamily="34" charset="-120"/>
              </a:rPr>
              <a:t>i</a:t>
            </a:r>
            <a:endParaRPr lang="es-AR" sz="800" noProof="0"/>
          </a:p>
        </p:txBody>
      </p:sp>
      <p:sp>
        <p:nvSpPr>
          <p:cNvPr id="69" name="Text 66"/>
          <p:cNvSpPr/>
          <p:nvPr/>
        </p:nvSpPr>
        <p:spPr>
          <a:xfrm>
            <a:off x="566928" y="6492240"/>
            <a:ext cx="8229600" cy="292608"/>
          </a:xfrm>
          <a:prstGeom prst="rect">
            <a:avLst/>
          </a:prstGeom>
          <a:noFill/>
          <a:ln/>
        </p:spPr>
        <p:txBody>
          <a:bodyPr wrap="square" rtlCol="0" anchor="ctr"/>
          <a:lstStyle/>
          <a:p>
            <a:pPr marL="0" indent="0">
              <a:buNone/>
            </a:pPr>
            <a:r>
              <a:rPr lang="es-AR" sz="900" noProof="0" dirty="0">
                <a:latin typeface="Montserrat" pitchFamily="34" charset="0"/>
                <a:ea typeface="Montserrat" pitchFamily="34" charset="-122"/>
                <a:cs typeface="Montserrat" pitchFamily="34" charset="-120"/>
              </a:rPr>
              <a:t>A continuación, será dirigido al formulario para completar la información general y el detalle del servicio.</a:t>
            </a:r>
            <a:endParaRPr lang="es-AR" sz="900" noProof="0" dirty="0"/>
          </a:p>
        </p:txBody>
      </p:sp>
      <p:pic>
        <p:nvPicPr>
          <p:cNvPr id="79" name="Picture 78">
            <a:extLst>
              <a:ext uri="{FF2B5EF4-FFF2-40B4-BE49-F238E27FC236}">
                <a16:creationId xmlns:a16="http://schemas.microsoft.com/office/drawing/2014/main" id="{A602FEE1-DB1B-FBF1-68A8-0F7825ABA278}"/>
              </a:ext>
            </a:extLst>
          </p:cNvPr>
          <p:cNvPicPr>
            <a:picLocks noChangeAspect="1"/>
          </p:cNvPicPr>
          <p:nvPr/>
        </p:nvPicPr>
        <p:blipFill>
          <a:blip r:embed="rId3"/>
          <a:stretch>
            <a:fillRect/>
          </a:stretch>
        </p:blipFill>
        <p:spPr>
          <a:xfrm>
            <a:off x="347472" y="5676252"/>
            <a:ext cx="554892" cy="651396"/>
          </a:xfrm>
          <a:prstGeom prst="rect">
            <a:avLst/>
          </a:prstGeom>
        </p:spPr>
      </p:pic>
      <p:pic>
        <p:nvPicPr>
          <p:cNvPr id="82" name="Picture 81">
            <a:extLst>
              <a:ext uri="{FF2B5EF4-FFF2-40B4-BE49-F238E27FC236}">
                <a16:creationId xmlns:a16="http://schemas.microsoft.com/office/drawing/2014/main" id="{71B11386-5758-00BE-229F-E0221994F810}"/>
              </a:ext>
            </a:extLst>
          </p:cNvPr>
          <p:cNvPicPr>
            <a:picLocks noChangeAspect="1"/>
          </p:cNvPicPr>
          <p:nvPr/>
        </p:nvPicPr>
        <p:blipFill>
          <a:blip r:embed="rId4"/>
          <a:stretch>
            <a:fillRect/>
          </a:stretch>
        </p:blipFill>
        <p:spPr>
          <a:xfrm>
            <a:off x="5102352" y="5739605"/>
            <a:ext cx="552743" cy="528176"/>
          </a:xfrm>
          <a:prstGeom prst="rect">
            <a:avLst/>
          </a:prstGeom>
        </p:spPr>
      </p:pic>
      <p:pic>
        <p:nvPicPr>
          <p:cNvPr id="25" name="Picture 24">
            <a:extLst>
              <a:ext uri="{FF2B5EF4-FFF2-40B4-BE49-F238E27FC236}">
                <a16:creationId xmlns:a16="http://schemas.microsoft.com/office/drawing/2014/main" id="{4A8F4E02-24A7-C231-A388-12134B7D5F0B}"/>
              </a:ext>
            </a:extLst>
          </p:cNvPr>
          <p:cNvPicPr>
            <a:picLocks noChangeAspect="1"/>
          </p:cNvPicPr>
          <p:nvPr/>
        </p:nvPicPr>
        <p:blipFill>
          <a:blip r:embed="rId5"/>
          <a:stretch>
            <a:fillRect/>
          </a:stretch>
        </p:blipFill>
        <p:spPr>
          <a:xfrm>
            <a:off x="2713991" y="5815584"/>
            <a:ext cx="486409" cy="407532"/>
          </a:xfrm>
          <a:prstGeom prst="rect">
            <a:avLst/>
          </a:prstGeom>
        </p:spPr>
      </p:pic>
      <p:pic>
        <p:nvPicPr>
          <p:cNvPr id="24" name="Picture 23">
            <a:extLst>
              <a:ext uri="{FF2B5EF4-FFF2-40B4-BE49-F238E27FC236}">
                <a16:creationId xmlns:a16="http://schemas.microsoft.com/office/drawing/2014/main" id="{F437F046-BF4A-39FE-30A4-CFFAAEBA78C2}"/>
              </a:ext>
            </a:extLst>
          </p:cNvPr>
          <p:cNvPicPr>
            <a:picLocks noChangeAspect="1"/>
          </p:cNvPicPr>
          <p:nvPr/>
        </p:nvPicPr>
        <p:blipFill>
          <a:blip r:embed="rId6"/>
          <a:stretch>
            <a:fillRect/>
          </a:stretch>
        </p:blipFill>
        <p:spPr>
          <a:xfrm>
            <a:off x="48768" y="1600200"/>
            <a:ext cx="8946058" cy="3072384"/>
          </a:xfrm>
          <a:prstGeom prst="rect">
            <a:avLst/>
          </a:prstGeom>
        </p:spPr>
      </p:pic>
      <p:sp>
        <p:nvSpPr>
          <p:cNvPr id="11" name="Shape 8"/>
          <p:cNvSpPr/>
          <p:nvPr/>
        </p:nvSpPr>
        <p:spPr>
          <a:xfrm>
            <a:off x="8268455" y="3876883"/>
            <a:ext cx="174873" cy="174873"/>
          </a:xfrm>
          <a:prstGeom prst="ellipse">
            <a:avLst/>
          </a:prstGeom>
          <a:solidFill>
            <a:srgbClr val="F5C400"/>
          </a:solidFill>
          <a:ln w="12700">
            <a:solidFill>
              <a:srgbClr val="F5C400"/>
            </a:solidFill>
            <a:prstDash val="solid"/>
          </a:ln>
        </p:spPr>
        <p:txBody>
          <a:bodyPr/>
          <a:lstStyle/>
          <a:p>
            <a:endParaRPr lang="es-AR" noProof="0"/>
          </a:p>
        </p:txBody>
      </p:sp>
      <p:sp>
        <p:nvSpPr>
          <p:cNvPr id="12" name="Text 9"/>
          <p:cNvSpPr/>
          <p:nvPr/>
        </p:nvSpPr>
        <p:spPr>
          <a:xfrm>
            <a:off x="8238744" y="3833715"/>
            <a:ext cx="256032" cy="256032"/>
          </a:xfrm>
          <a:prstGeom prst="rect">
            <a:avLst/>
          </a:prstGeom>
          <a:noFill/>
          <a:ln/>
        </p:spPr>
        <p:txBody>
          <a:bodyPr wrap="square" lIns="0" tIns="0" rIns="0" bIns="0" rtlCol="0" anchor="ctr"/>
          <a:lstStyle/>
          <a:p>
            <a:pPr marL="0" indent="0" algn="ctr">
              <a:buNone/>
            </a:pPr>
            <a:r>
              <a:rPr lang="es-AR" sz="800" b="1" noProof="0" dirty="0">
                <a:solidFill>
                  <a:srgbClr val="1A2B4A"/>
                </a:solidFill>
                <a:latin typeface="Montserrat" pitchFamily="34" charset="0"/>
                <a:ea typeface="Montserrat" pitchFamily="34" charset="-122"/>
                <a:cs typeface="Montserrat" pitchFamily="34" charset="-120"/>
              </a:rPr>
              <a:t>1</a:t>
            </a:r>
            <a:endParaRPr lang="es-AR" sz="800" noProof="0" dirty="0"/>
          </a:p>
        </p:txBody>
      </p:sp>
      <p:cxnSp>
        <p:nvCxnSpPr>
          <p:cNvPr id="71" name="Straight Arrow Connector 70">
            <a:extLst>
              <a:ext uri="{FF2B5EF4-FFF2-40B4-BE49-F238E27FC236}">
                <a16:creationId xmlns:a16="http://schemas.microsoft.com/office/drawing/2014/main" id="{67D35C22-5B05-E02D-09D5-4764F3538719}"/>
              </a:ext>
            </a:extLst>
          </p:cNvPr>
          <p:cNvCxnSpPr>
            <a:cxnSpLocks/>
          </p:cNvCxnSpPr>
          <p:nvPr/>
        </p:nvCxnSpPr>
        <p:spPr>
          <a:xfrm>
            <a:off x="8452472" y="3971824"/>
            <a:ext cx="174777" cy="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91440"/>
            <a:ext cx="91440" cy="749808"/>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201168" y="91440"/>
            <a:ext cx="8686800" cy="420624"/>
          </a:xfrm>
          <a:prstGeom prst="rect">
            <a:avLst/>
          </a:prstGeom>
          <a:noFill/>
          <a:ln/>
        </p:spPr>
        <p:txBody>
          <a:bodyPr wrap="square" rtlCol="0" anchor="ctr"/>
          <a:lstStyle/>
          <a:p>
            <a:pPr marL="0" indent="0">
              <a:buNone/>
            </a:pPr>
            <a:r>
              <a:rPr lang="es-AR" sz="2200" b="1" noProof="0">
                <a:solidFill>
                  <a:srgbClr val="1A1A1A"/>
                </a:solidFill>
                <a:latin typeface="Montserrat" pitchFamily="34" charset="0"/>
                <a:ea typeface="Montserrat" pitchFamily="34" charset="-122"/>
                <a:cs typeface="Montserrat" pitchFamily="34" charset="-120"/>
              </a:rPr>
              <a:t>Facturación</a:t>
            </a:r>
            <a:endParaRPr lang="es-AR" sz="2200" noProof="0"/>
          </a:p>
        </p:txBody>
      </p:sp>
      <p:sp>
        <p:nvSpPr>
          <p:cNvPr id="4" name="Text 2"/>
          <p:cNvSpPr/>
          <p:nvPr/>
        </p:nvSpPr>
        <p:spPr>
          <a:xfrm>
            <a:off x="201168" y="521208"/>
            <a:ext cx="8686800" cy="182880"/>
          </a:xfrm>
          <a:prstGeom prst="rect">
            <a:avLst/>
          </a:prstGeom>
          <a:noFill/>
          <a:ln/>
        </p:spPr>
        <p:txBody>
          <a:bodyPr wrap="square" rtlCol="0" anchor="ctr"/>
          <a:lstStyle/>
          <a:p>
            <a:pPr marL="0" indent="0">
              <a:buNone/>
            </a:pPr>
            <a:r>
              <a:rPr lang="es-AR" sz="1100" noProof="0" dirty="0">
                <a:solidFill>
                  <a:srgbClr val="1A1A1A"/>
                </a:solidFill>
                <a:latin typeface="Montserrat" pitchFamily="34" charset="0"/>
                <a:ea typeface="Montserrat" pitchFamily="34" charset="-122"/>
                <a:cs typeface="Montserrat" pitchFamily="34" charset="-120"/>
              </a:rPr>
              <a:t>La factura debe crearse a partir de una </a:t>
            </a:r>
            <a:r>
              <a:rPr lang="es-AR" sz="1100" b="1" noProof="0" dirty="0">
                <a:solidFill>
                  <a:srgbClr val="1A1A1A"/>
                </a:solidFill>
                <a:latin typeface="Montserrat" pitchFamily="34" charset="0"/>
                <a:ea typeface="Montserrat" pitchFamily="34" charset="-122"/>
                <a:cs typeface="Montserrat" pitchFamily="34" charset="-120"/>
              </a:rPr>
              <a:t>Hoja de Entrada de Servicio (Service </a:t>
            </a:r>
            <a:r>
              <a:rPr lang="es-AR" sz="1100" b="1" noProof="0" dirty="0" err="1">
                <a:solidFill>
                  <a:srgbClr val="1A1A1A"/>
                </a:solidFill>
                <a:latin typeface="Montserrat" pitchFamily="34" charset="0"/>
                <a:ea typeface="Montserrat" pitchFamily="34" charset="-122"/>
                <a:cs typeface="Montserrat" pitchFamily="34" charset="-120"/>
              </a:rPr>
              <a:t>Sheet</a:t>
            </a:r>
            <a:r>
              <a:rPr lang="es-AR" sz="1100" b="1" noProof="0" dirty="0">
                <a:solidFill>
                  <a:srgbClr val="1A1A1A"/>
                </a:solidFill>
                <a:latin typeface="Montserrat" pitchFamily="34" charset="0"/>
                <a:ea typeface="Montserrat" pitchFamily="34" charset="-122"/>
                <a:cs typeface="Montserrat" pitchFamily="34" charset="-120"/>
              </a:rPr>
              <a:t>) aprobada.</a:t>
            </a:r>
            <a:endParaRPr lang="es-AR" sz="1100" noProof="0" dirty="0"/>
          </a:p>
        </p:txBody>
      </p:sp>
      <p:sp>
        <p:nvSpPr>
          <p:cNvPr id="5" name="Text 3"/>
          <p:cNvSpPr/>
          <p:nvPr/>
        </p:nvSpPr>
        <p:spPr>
          <a:xfrm>
            <a:off x="420624" y="838229"/>
            <a:ext cx="8686800" cy="237744"/>
          </a:xfrm>
          <a:prstGeom prst="rect">
            <a:avLst/>
          </a:prstGeom>
          <a:noFill/>
          <a:ln/>
        </p:spPr>
        <p:txBody>
          <a:bodyPr wrap="square" rtlCol="0" anchor="ctr"/>
          <a:lstStyle/>
          <a:p>
            <a:pPr marL="0" indent="0">
              <a:buNone/>
            </a:pPr>
            <a:r>
              <a:rPr lang="es-AR" sz="1200" b="1" noProof="0" dirty="0">
                <a:solidFill>
                  <a:srgbClr val="1A1A1A"/>
                </a:solidFill>
                <a:latin typeface="Montserrat" pitchFamily="34" charset="0"/>
                <a:ea typeface="Montserrat" pitchFamily="34" charset="-122"/>
                <a:cs typeface="Montserrat" pitchFamily="34" charset="-120"/>
              </a:rPr>
              <a:t>1. Crear factura desde la Hoja de Servicio</a:t>
            </a:r>
            <a:endParaRPr lang="es-AR" sz="1200" noProof="0" dirty="0"/>
          </a:p>
        </p:txBody>
      </p:sp>
      <p:sp>
        <p:nvSpPr>
          <p:cNvPr id="7" name="Shape 5"/>
          <p:cNvSpPr/>
          <p:nvPr/>
        </p:nvSpPr>
        <p:spPr>
          <a:xfrm>
            <a:off x="182880" y="1207008"/>
            <a:ext cx="8741664" cy="2743200"/>
          </a:xfrm>
          <a:prstGeom prst="roundRect">
            <a:avLst>
              <a:gd name="adj" fmla="val 2000"/>
            </a:avLst>
          </a:prstGeom>
          <a:solidFill>
            <a:srgbClr val="FFFFFF"/>
          </a:solidFill>
          <a:ln w="9525">
            <a:solidFill>
              <a:srgbClr val="DDDDDD"/>
            </a:solidFill>
            <a:prstDash val="solid"/>
          </a:ln>
        </p:spPr>
        <p:txBody>
          <a:bodyPr/>
          <a:lstStyle/>
          <a:p>
            <a:endParaRPr lang="es-AR" noProof="0"/>
          </a:p>
        </p:txBody>
      </p:sp>
      <p:pic>
        <p:nvPicPr>
          <p:cNvPr id="8" name="Image 0" descr="preencoded.png"/>
          <p:cNvPicPr>
            <a:picLocks noChangeAspect="1"/>
          </p:cNvPicPr>
          <p:nvPr/>
        </p:nvPicPr>
        <p:blipFill>
          <a:blip r:embed="rId3"/>
          <a:stretch>
            <a:fillRect/>
          </a:stretch>
        </p:blipFill>
        <p:spPr>
          <a:xfrm>
            <a:off x="423817" y="1327430"/>
            <a:ext cx="8705088" cy="2706624"/>
          </a:xfrm>
          <a:prstGeom prst="rect">
            <a:avLst/>
          </a:prstGeom>
        </p:spPr>
      </p:pic>
      <p:sp>
        <p:nvSpPr>
          <p:cNvPr id="9" name="Shape 6"/>
          <p:cNvSpPr/>
          <p:nvPr/>
        </p:nvSpPr>
        <p:spPr>
          <a:xfrm>
            <a:off x="8778240" y="2395728"/>
            <a:ext cx="237744" cy="237744"/>
          </a:xfrm>
          <a:prstGeom prst="ellipse">
            <a:avLst/>
          </a:prstGeom>
          <a:solidFill>
            <a:srgbClr val="F5C400"/>
          </a:solidFill>
          <a:ln w="12700">
            <a:solidFill>
              <a:srgbClr val="F5C400"/>
            </a:solidFill>
            <a:prstDash val="solid"/>
          </a:ln>
        </p:spPr>
        <p:txBody>
          <a:bodyPr/>
          <a:lstStyle/>
          <a:p>
            <a:endParaRPr lang="es-AR" noProof="0"/>
          </a:p>
        </p:txBody>
      </p:sp>
      <p:sp>
        <p:nvSpPr>
          <p:cNvPr id="10" name="Text 7"/>
          <p:cNvSpPr/>
          <p:nvPr/>
        </p:nvSpPr>
        <p:spPr>
          <a:xfrm>
            <a:off x="8778240" y="2395728"/>
            <a:ext cx="237744" cy="237744"/>
          </a:xfrm>
          <a:prstGeom prst="rect">
            <a:avLst/>
          </a:prstGeom>
          <a:noFill/>
          <a:ln/>
        </p:spPr>
        <p:txBody>
          <a:bodyPr wrap="square" lIns="0" tIns="0" rIns="0" bIns="0" rtlCol="0" anchor="ctr"/>
          <a:lstStyle/>
          <a:p>
            <a:pPr marL="0" indent="0" algn="ctr">
              <a:buNone/>
            </a:pPr>
            <a:r>
              <a:rPr lang="es-AR" sz="850" b="1" noProof="0">
                <a:solidFill>
                  <a:srgbClr val="1A2B4A"/>
                </a:solidFill>
                <a:latin typeface="Montserrat" pitchFamily="34" charset="0"/>
                <a:ea typeface="Montserrat" pitchFamily="34" charset="-122"/>
                <a:cs typeface="Montserrat" pitchFamily="34" charset="-120"/>
              </a:rPr>
              <a:t>1</a:t>
            </a:r>
            <a:endParaRPr lang="es-AR" sz="850" noProof="0"/>
          </a:p>
        </p:txBody>
      </p:sp>
      <p:sp>
        <p:nvSpPr>
          <p:cNvPr id="12" name="Shape 9"/>
          <p:cNvSpPr/>
          <p:nvPr/>
        </p:nvSpPr>
        <p:spPr>
          <a:xfrm>
            <a:off x="182880" y="4041648"/>
            <a:ext cx="4315968" cy="1591056"/>
          </a:xfrm>
          <a:prstGeom prst="roundRect">
            <a:avLst>
              <a:gd name="adj" fmla="val 2874"/>
            </a:avLst>
          </a:prstGeom>
          <a:solidFill>
            <a:srgbClr val="FFFFFF"/>
          </a:solidFill>
          <a:ln w="9525">
            <a:solidFill>
              <a:srgbClr val="DDDDDD"/>
            </a:solidFill>
            <a:prstDash val="solid"/>
          </a:ln>
        </p:spPr>
        <p:txBody>
          <a:bodyPr/>
          <a:lstStyle/>
          <a:p>
            <a:endParaRPr lang="es-AR" noProof="0"/>
          </a:p>
        </p:txBody>
      </p:sp>
      <p:pic>
        <p:nvPicPr>
          <p:cNvPr id="13" name="Image 1" descr="preencoded.png"/>
          <p:cNvPicPr>
            <a:picLocks noChangeAspect="1"/>
          </p:cNvPicPr>
          <p:nvPr/>
        </p:nvPicPr>
        <p:blipFill>
          <a:blip r:embed="rId4"/>
          <a:stretch>
            <a:fillRect/>
          </a:stretch>
        </p:blipFill>
        <p:spPr>
          <a:xfrm>
            <a:off x="201168" y="4059936"/>
            <a:ext cx="4279392" cy="1554480"/>
          </a:xfrm>
          <a:prstGeom prst="rect">
            <a:avLst/>
          </a:prstGeom>
        </p:spPr>
      </p:pic>
      <p:sp>
        <p:nvSpPr>
          <p:cNvPr id="15" name="Shape 11"/>
          <p:cNvSpPr/>
          <p:nvPr/>
        </p:nvSpPr>
        <p:spPr>
          <a:xfrm>
            <a:off x="4590288" y="4041648"/>
            <a:ext cx="4315968" cy="1591056"/>
          </a:xfrm>
          <a:prstGeom prst="roundRect">
            <a:avLst>
              <a:gd name="adj" fmla="val 2874"/>
            </a:avLst>
          </a:prstGeom>
          <a:solidFill>
            <a:srgbClr val="FFFFFF"/>
          </a:solidFill>
          <a:ln w="9525">
            <a:solidFill>
              <a:srgbClr val="DDDDDD"/>
            </a:solidFill>
            <a:prstDash val="solid"/>
          </a:ln>
        </p:spPr>
        <p:txBody>
          <a:bodyPr/>
          <a:lstStyle/>
          <a:p>
            <a:endParaRPr lang="es-AR" noProof="0"/>
          </a:p>
        </p:txBody>
      </p:sp>
      <p:pic>
        <p:nvPicPr>
          <p:cNvPr id="16" name="Image 2" descr="preencoded.png"/>
          <p:cNvPicPr>
            <a:picLocks noChangeAspect="1"/>
          </p:cNvPicPr>
          <p:nvPr/>
        </p:nvPicPr>
        <p:blipFill>
          <a:blip r:embed="rId5"/>
          <a:stretch>
            <a:fillRect/>
          </a:stretch>
        </p:blipFill>
        <p:spPr>
          <a:xfrm>
            <a:off x="4608576" y="4059936"/>
            <a:ext cx="4279392" cy="1554480"/>
          </a:xfrm>
          <a:prstGeom prst="rect">
            <a:avLst/>
          </a:prstGeom>
        </p:spPr>
      </p:pic>
      <p:sp>
        <p:nvSpPr>
          <p:cNvPr id="19" name="Text 14"/>
          <p:cNvSpPr/>
          <p:nvPr/>
        </p:nvSpPr>
        <p:spPr>
          <a:xfrm>
            <a:off x="310896" y="5833872"/>
            <a:ext cx="201168" cy="201168"/>
          </a:xfrm>
          <a:prstGeom prst="rect">
            <a:avLst/>
          </a:prstGeom>
          <a:noFill/>
          <a:ln/>
        </p:spPr>
        <p:txBody>
          <a:bodyPr wrap="square" lIns="0" tIns="0" rIns="0" bIns="0" rtlCol="0" anchor="ctr"/>
          <a:lstStyle/>
          <a:p>
            <a:pPr marL="0" indent="0" algn="ctr">
              <a:buNone/>
            </a:pPr>
            <a:r>
              <a:rPr lang="es-AR" sz="800" b="1" noProof="0">
                <a:solidFill>
                  <a:srgbClr val="FFFFFF"/>
                </a:solidFill>
                <a:latin typeface="Montserrat" pitchFamily="34" charset="0"/>
                <a:ea typeface="Montserrat" pitchFamily="34" charset="-122"/>
                <a:cs typeface="Montserrat" pitchFamily="34" charset="-120"/>
              </a:rPr>
              <a:t>i</a:t>
            </a:r>
            <a:endParaRPr lang="es-AR" sz="800" noProof="0"/>
          </a:p>
        </p:txBody>
      </p:sp>
      <p:sp>
        <p:nvSpPr>
          <p:cNvPr id="22" name="Text 17"/>
          <p:cNvSpPr/>
          <p:nvPr/>
        </p:nvSpPr>
        <p:spPr>
          <a:xfrm>
            <a:off x="310896" y="6126480"/>
            <a:ext cx="128016" cy="128016"/>
          </a:xfrm>
          <a:prstGeom prst="rect">
            <a:avLst/>
          </a:prstGeom>
          <a:noFill/>
          <a:ln/>
        </p:spPr>
        <p:txBody>
          <a:bodyPr wrap="square" lIns="0" tIns="0" rIns="0" bIns="0" rtlCol="0" anchor="ctr"/>
          <a:lstStyle/>
          <a:p>
            <a:pPr marL="0" indent="0" algn="ctr">
              <a:buNone/>
            </a:pPr>
            <a:r>
              <a:rPr lang="es-AR" sz="550" b="1" noProof="0">
                <a:solidFill>
                  <a:srgbClr val="FFFFFF"/>
                </a:solidFill>
                <a:latin typeface="Montserrat" pitchFamily="34" charset="0"/>
                <a:ea typeface="Montserrat" pitchFamily="34" charset="-122"/>
                <a:cs typeface="Montserrat" pitchFamily="34" charset="-120"/>
              </a:rPr>
              <a:t>✓</a:t>
            </a:r>
            <a:endParaRPr lang="es-AR" sz="550" noProof="0"/>
          </a:p>
        </p:txBody>
      </p:sp>
      <p:sp>
        <p:nvSpPr>
          <p:cNvPr id="25" name="Text 20"/>
          <p:cNvSpPr/>
          <p:nvPr/>
        </p:nvSpPr>
        <p:spPr>
          <a:xfrm>
            <a:off x="310896" y="6364224"/>
            <a:ext cx="128016" cy="128016"/>
          </a:xfrm>
          <a:prstGeom prst="rect">
            <a:avLst/>
          </a:prstGeom>
          <a:noFill/>
          <a:ln/>
        </p:spPr>
        <p:txBody>
          <a:bodyPr wrap="square" lIns="0" tIns="0" rIns="0" bIns="0" rtlCol="0" anchor="ctr"/>
          <a:lstStyle/>
          <a:p>
            <a:pPr marL="0" indent="0" algn="ctr">
              <a:buNone/>
            </a:pPr>
            <a:r>
              <a:rPr lang="es-AR" sz="550" b="1" noProof="0">
                <a:solidFill>
                  <a:srgbClr val="FFFFFF"/>
                </a:solidFill>
                <a:latin typeface="Montserrat" pitchFamily="34" charset="0"/>
                <a:ea typeface="Montserrat" pitchFamily="34" charset="-122"/>
                <a:cs typeface="Montserrat" pitchFamily="34" charset="-120"/>
              </a:rPr>
              <a:t>✓</a:t>
            </a:r>
            <a:endParaRPr lang="es-AR" sz="550" noProof="0"/>
          </a:p>
        </p:txBody>
      </p:sp>
      <p:sp>
        <p:nvSpPr>
          <p:cNvPr id="27" name="Shape 22"/>
          <p:cNvSpPr/>
          <p:nvPr/>
        </p:nvSpPr>
        <p:spPr>
          <a:xfrm>
            <a:off x="9015984" y="1207008"/>
            <a:ext cx="2864250" cy="4369742"/>
          </a:xfrm>
          <a:prstGeom prst="roundRect">
            <a:avLst>
              <a:gd name="adj" fmla="val 2201"/>
            </a:avLst>
          </a:prstGeom>
          <a:solidFill>
            <a:schemeClr val="tx1"/>
          </a:solidFill>
          <a:ln w="12700">
            <a:solidFill>
              <a:srgbClr val="1A2B4A"/>
            </a:solidFill>
            <a:prstDash val="solid"/>
          </a:ln>
        </p:spPr>
        <p:txBody>
          <a:bodyPr/>
          <a:lstStyle/>
          <a:p>
            <a:endParaRPr lang="es-AR" noProof="0"/>
          </a:p>
        </p:txBody>
      </p:sp>
      <p:sp>
        <p:nvSpPr>
          <p:cNvPr id="28" name="Text 23"/>
          <p:cNvSpPr/>
          <p:nvPr/>
        </p:nvSpPr>
        <p:spPr>
          <a:xfrm>
            <a:off x="9707879" y="1185057"/>
            <a:ext cx="1791395" cy="298776"/>
          </a:xfrm>
          <a:prstGeom prst="rect">
            <a:avLst/>
          </a:prstGeom>
          <a:noFill/>
          <a:ln/>
        </p:spPr>
        <p:txBody>
          <a:bodyPr wrap="square" rtlCol="0" anchor="ctr"/>
          <a:lstStyle/>
          <a:p>
            <a:pPr marL="0" indent="0">
              <a:buNone/>
            </a:pPr>
            <a:r>
              <a:rPr lang="es-AR" sz="1200" b="1" noProof="0" dirty="0">
                <a:solidFill>
                  <a:srgbClr val="FFFFFF"/>
                </a:solidFill>
                <a:latin typeface="Montserrat" pitchFamily="34" charset="0"/>
                <a:ea typeface="Montserrat" pitchFamily="34" charset="-122"/>
                <a:cs typeface="Montserrat" pitchFamily="34" charset="-120"/>
              </a:rPr>
              <a:t>Crear factura</a:t>
            </a:r>
            <a:endParaRPr lang="es-AR" sz="1200" noProof="0" dirty="0"/>
          </a:p>
        </p:txBody>
      </p:sp>
      <p:sp>
        <p:nvSpPr>
          <p:cNvPr id="32" name="Text 27"/>
          <p:cNvSpPr/>
          <p:nvPr/>
        </p:nvSpPr>
        <p:spPr>
          <a:xfrm>
            <a:off x="9044060" y="1587160"/>
            <a:ext cx="2761487" cy="3915702"/>
          </a:xfrm>
          <a:prstGeom prst="rect">
            <a:avLst/>
          </a:prstGeom>
          <a:noFill/>
          <a:ln/>
        </p:spPr>
        <p:txBody>
          <a:bodyPr wrap="square" lIns="91440" tIns="45720" rIns="91440" bIns="45720" rtlCol="0" anchor="ctr"/>
          <a:lstStyle/>
          <a:p>
            <a:r>
              <a:rPr lang="es-AR" sz="1000" b="1" noProof="0" dirty="0" err="1">
                <a:solidFill>
                  <a:schemeClr val="bg1"/>
                </a:solidFill>
                <a:latin typeface="Montserrat"/>
                <a:ea typeface="Montserrat" pitchFamily="34" charset="-122"/>
                <a:cs typeface="Montserrat" pitchFamily="34" charset="-120"/>
              </a:rPr>
              <a:t>Nro</a:t>
            </a:r>
            <a:r>
              <a:rPr lang="es-AR" sz="1000" b="1" noProof="0" dirty="0">
                <a:solidFill>
                  <a:schemeClr val="bg1"/>
                </a:solidFill>
                <a:latin typeface="Montserrat"/>
                <a:ea typeface="Montserrat" pitchFamily="34" charset="-122"/>
                <a:cs typeface="Montserrat" pitchFamily="34" charset="-120"/>
              </a:rPr>
              <a:t> de factura</a:t>
            </a:r>
          </a:p>
          <a:p>
            <a:r>
              <a:rPr lang="es-CO" sz="900" noProof="0" dirty="0">
                <a:solidFill>
                  <a:schemeClr val="bg1"/>
                </a:solidFill>
                <a:latin typeface="Montserrat"/>
                <a:ea typeface="Montserrat" pitchFamily="34" charset="-122"/>
                <a:cs typeface="Montserrat" pitchFamily="34" charset="-120"/>
              </a:rPr>
              <a:t>Indique el número de la factura tal como aparece en el XML, sin espacios ni caracteres especiales.</a:t>
            </a:r>
          </a:p>
          <a:p>
            <a:endParaRPr lang="es-AR" sz="1000" dirty="0">
              <a:solidFill>
                <a:schemeClr val="bg1"/>
              </a:solidFill>
              <a:latin typeface="Montserrat"/>
              <a:ea typeface="Montserrat" pitchFamily="34" charset="-122"/>
              <a:cs typeface="Montserrat" pitchFamily="34" charset="-120"/>
            </a:endParaRPr>
          </a:p>
          <a:p>
            <a:r>
              <a:rPr lang="es-AR" sz="1000" b="1" dirty="0">
                <a:solidFill>
                  <a:schemeClr val="bg1"/>
                </a:solidFill>
                <a:latin typeface="Montserrat"/>
                <a:ea typeface="Montserrat" pitchFamily="34" charset="-122"/>
                <a:cs typeface="Montserrat" pitchFamily="34" charset="-120"/>
              </a:rPr>
              <a:t>Fecha de la factura</a:t>
            </a:r>
          </a:p>
          <a:p>
            <a:r>
              <a:rPr lang="es-AR" sz="900" dirty="0">
                <a:solidFill>
                  <a:schemeClr val="bg1"/>
                </a:solidFill>
                <a:latin typeface="Montserrat"/>
                <a:ea typeface="Montserrat" pitchFamily="34" charset="-122"/>
                <a:cs typeface="Montserrat" pitchFamily="34" charset="-120"/>
              </a:rPr>
              <a:t>Indique la fecha de la factura.</a:t>
            </a:r>
          </a:p>
          <a:p>
            <a:endParaRPr lang="es-AR" sz="900" dirty="0">
              <a:solidFill>
                <a:schemeClr val="bg1"/>
              </a:solidFill>
              <a:latin typeface="Montserrat"/>
              <a:ea typeface="Montserrat" pitchFamily="34" charset="-122"/>
              <a:cs typeface="Montserrat" pitchFamily="34" charset="-120"/>
            </a:endParaRPr>
          </a:p>
          <a:p>
            <a:r>
              <a:rPr lang="es-AR" sz="1000" b="1" dirty="0">
                <a:solidFill>
                  <a:schemeClr val="bg1"/>
                </a:solidFill>
                <a:latin typeface="Montserrat"/>
                <a:ea typeface="Montserrat" pitchFamily="34" charset="-122"/>
                <a:cs typeface="Montserrat" pitchFamily="34" charset="-120"/>
              </a:rPr>
              <a:t>Divisa</a:t>
            </a:r>
          </a:p>
          <a:p>
            <a:r>
              <a:rPr lang="es-AR" sz="900" dirty="0">
                <a:solidFill>
                  <a:schemeClr val="bg1"/>
                </a:solidFill>
                <a:latin typeface="Montserrat"/>
                <a:ea typeface="Montserrat" pitchFamily="34" charset="-122"/>
                <a:cs typeface="Montserrat" pitchFamily="34" charset="-120"/>
              </a:rPr>
              <a:t>No modificarla., debe coincidir con la moneda de la HES y de la Orden de compra de Servicio.</a:t>
            </a:r>
          </a:p>
          <a:p>
            <a:endParaRPr lang="es-AR" sz="900" dirty="0">
              <a:solidFill>
                <a:schemeClr val="bg1"/>
              </a:solidFill>
              <a:latin typeface="Montserrat"/>
            </a:endParaRPr>
          </a:p>
          <a:p>
            <a:r>
              <a:rPr lang="es-AR" sz="1000" b="1" noProof="0" dirty="0">
                <a:solidFill>
                  <a:schemeClr val="bg1"/>
                </a:solidFill>
                <a:latin typeface="Montserrat"/>
              </a:rPr>
              <a:t>Datos adjuntos</a:t>
            </a:r>
          </a:p>
          <a:p>
            <a:r>
              <a:rPr lang="es-AR" sz="900" noProof="0" dirty="0">
                <a:solidFill>
                  <a:schemeClr val="bg1"/>
                </a:solidFill>
                <a:latin typeface="Montserrat"/>
              </a:rPr>
              <a:t>Proveedor extranjero debe anexar PDF de la factura solamente. </a:t>
            </a:r>
          </a:p>
          <a:p>
            <a:r>
              <a:rPr lang="es-AR" sz="900" noProof="0" dirty="0">
                <a:solidFill>
                  <a:schemeClr val="bg1"/>
                </a:solidFill>
                <a:latin typeface="Montserrat"/>
              </a:rPr>
              <a:t>Proveedor nacional deberá anexar </a:t>
            </a:r>
            <a:r>
              <a:rPr lang="es-AR" sz="900" dirty="0">
                <a:solidFill>
                  <a:schemeClr val="bg1"/>
                </a:solidFill>
                <a:latin typeface="Montserrat"/>
              </a:rPr>
              <a:t>PDF de la factura y XML</a:t>
            </a:r>
            <a:r>
              <a:rPr lang="es-AR" sz="900" noProof="0" dirty="0">
                <a:solidFill>
                  <a:schemeClr val="bg1"/>
                </a:solidFill>
                <a:latin typeface="Montserrat"/>
              </a:rPr>
              <a:t>.</a:t>
            </a:r>
            <a:endParaRPr lang="es-AR" sz="900" dirty="0">
              <a:solidFill>
                <a:schemeClr val="bg1"/>
              </a:solidFill>
              <a:latin typeface="Montserrat"/>
            </a:endParaRPr>
          </a:p>
          <a:p>
            <a:pPr marL="171450" indent="-171450">
              <a:buFont typeface="Wingdings" panose="05000000000000000000" pitchFamily="2" charset="2"/>
              <a:buChar char="Ø"/>
            </a:pPr>
            <a:endParaRPr lang="es-AR" sz="900" noProof="0" dirty="0">
              <a:solidFill>
                <a:schemeClr val="bg1"/>
              </a:solidFill>
              <a:latin typeface="Montserrat"/>
            </a:endParaRPr>
          </a:p>
          <a:p>
            <a:r>
              <a:rPr lang="es-AR" sz="1000" b="1" dirty="0">
                <a:solidFill>
                  <a:schemeClr val="bg1"/>
                </a:solidFill>
                <a:latin typeface="Montserrat"/>
              </a:rPr>
              <a:t>Impuestos</a:t>
            </a:r>
          </a:p>
          <a:p>
            <a:r>
              <a:rPr lang="es-AR" sz="900" dirty="0">
                <a:solidFill>
                  <a:schemeClr val="bg1"/>
                </a:solidFill>
                <a:latin typeface="Montserrat"/>
              </a:rPr>
              <a:t>Complete la información con el tipo de impuestos que aplique.</a:t>
            </a:r>
          </a:p>
          <a:p>
            <a:pPr marL="171450" indent="-171450">
              <a:buFont typeface="Wingdings" panose="05000000000000000000" pitchFamily="2" charset="2"/>
              <a:buChar char="Ø"/>
            </a:pPr>
            <a:endParaRPr lang="es-AR" sz="900" dirty="0">
              <a:solidFill>
                <a:schemeClr val="bg1"/>
              </a:solidFill>
              <a:latin typeface="Montserrat"/>
            </a:endParaRPr>
          </a:p>
          <a:p>
            <a:r>
              <a:rPr lang="es-AR" sz="1000" b="1" noProof="0" dirty="0">
                <a:solidFill>
                  <a:schemeClr val="bg1"/>
                </a:solidFill>
                <a:latin typeface="Montserrat"/>
              </a:rPr>
              <a:t>Crear factura.</a:t>
            </a:r>
          </a:p>
          <a:p>
            <a:r>
              <a:rPr lang="es-AR" sz="900" dirty="0">
                <a:solidFill>
                  <a:schemeClr val="bg1"/>
                </a:solidFill>
                <a:latin typeface="Montserrat"/>
              </a:rPr>
              <a:t>Dar clic para que la factura quede en estado de “Aprobación pendiente” por parte de cuentas por pagar.</a:t>
            </a:r>
            <a:endParaRPr lang="es-AR" sz="900" noProof="0" dirty="0">
              <a:solidFill>
                <a:schemeClr val="bg1"/>
              </a:solidFill>
              <a:latin typeface="Montserrat"/>
            </a:endParaRPr>
          </a:p>
        </p:txBody>
      </p:sp>
      <p:pic>
        <p:nvPicPr>
          <p:cNvPr id="35" name="Picture 34">
            <a:extLst>
              <a:ext uri="{FF2B5EF4-FFF2-40B4-BE49-F238E27FC236}">
                <a16:creationId xmlns:a16="http://schemas.microsoft.com/office/drawing/2014/main" id="{AFAEDA38-E8B6-54D7-EB91-C2F8BA2DEEE0}"/>
              </a:ext>
            </a:extLst>
          </p:cNvPr>
          <p:cNvPicPr>
            <a:picLocks noChangeAspect="1"/>
          </p:cNvPicPr>
          <p:nvPr/>
        </p:nvPicPr>
        <p:blipFill>
          <a:blip r:embed="rId6"/>
          <a:stretch>
            <a:fillRect/>
          </a:stretch>
        </p:blipFill>
        <p:spPr>
          <a:xfrm>
            <a:off x="3813281" y="833418"/>
            <a:ext cx="295243" cy="247366"/>
          </a:xfrm>
          <a:prstGeom prst="rect">
            <a:avLst/>
          </a:prstGeom>
        </p:spPr>
      </p:pic>
      <p:sp>
        <p:nvSpPr>
          <p:cNvPr id="11" name="Text 8"/>
          <p:cNvSpPr/>
          <p:nvPr/>
        </p:nvSpPr>
        <p:spPr>
          <a:xfrm>
            <a:off x="655608" y="4606506"/>
            <a:ext cx="2518913" cy="278460"/>
          </a:xfrm>
          <a:prstGeom prst="rect">
            <a:avLst/>
          </a:prstGeom>
          <a:solidFill>
            <a:schemeClr val="accent4"/>
          </a:solidFill>
          <a:ln/>
        </p:spPr>
        <p:txBody>
          <a:bodyPr wrap="square" rtlCol="0" anchor="ctr"/>
          <a:lstStyle/>
          <a:p>
            <a:pPr marL="0" indent="0">
              <a:buNone/>
            </a:pPr>
            <a:r>
              <a:rPr lang="es-AR" sz="900" b="1" noProof="0">
                <a:latin typeface="Montserrat" pitchFamily="34" charset="0"/>
                <a:ea typeface="Montserrat" pitchFamily="34" charset="-122"/>
                <a:cs typeface="Montserrat" pitchFamily="34" charset="-120"/>
              </a:rPr>
              <a:t>Formulario completo — acción Enviar</a:t>
            </a:r>
            <a:endParaRPr lang="es-AR" sz="900" noProof="0"/>
          </a:p>
        </p:txBody>
      </p:sp>
      <p:sp>
        <p:nvSpPr>
          <p:cNvPr id="36" name="Rectangle: Rounded Corners 35">
            <a:extLst>
              <a:ext uri="{FF2B5EF4-FFF2-40B4-BE49-F238E27FC236}">
                <a16:creationId xmlns:a16="http://schemas.microsoft.com/office/drawing/2014/main" id="{338E11F1-3146-1612-24E5-6BB7B7FD1A87}"/>
              </a:ext>
            </a:extLst>
          </p:cNvPr>
          <p:cNvSpPr/>
          <p:nvPr/>
        </p:nvSpPr>
        <p:spPr>
          <a:xfrm>
            <a:off x="8091577" y="5253487"/>
            <a:ext cx="814679" cy="360929"/>
          </a:xfrm>
          <a:prstGeom prst="round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AR" noProof="0"/>
          </a:p>
        </p:txBody>
      </p:sp>
      <p:cxnSp>
        <p:nvCxnSpPr>
          <p:cNvPr id="38" name="Straight Arrow Connector 37">
            <a:extLst>
              <a:ext uri="{FF2B5EF4-FFF2-40B4-BE49-F238E27FC236}">
                <a16:creationId xmlns:a16="http://schemas.microsoft.com/office/drawing/2014/main" id="{A9DD5D70-B4E2-D0DF-AC4C-C785973F8C7C}"/>
              </a:ext>
            </a:extLst>
          </p:cNvPr>
          <p:cNvCxnSpPr/>
          <p:nvPr/>
        </p:nvCxnSpPr>
        <p:spPr>
          <a:xfrm>
            <a:off x="7375585" y="5546785"/>
            <a:ext cx="621102" cy="0"/>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4" name="Text 10"/>
          <p:cNvSpPr/>
          <p:nvPr/>
        </p:nvSpPr>
        <p:spPr>
          <a:xfrm>
            <a:off x="4626864" y="5364766"/>
            <a:ext cx="2730433" cy="223768"/>
          </a:xfrm>
          <a:prstGeom prst="rect">
            <a:avLst/>
          </a:prstGeom>
          <a:solidFill>
            <a:schemeClr val="accent4"/>
          </a:solidFill>
          <a:ln/>
        </p:spPr>
        <p:txBody>
          <a:bodyPr wrap="square" rtlCol="0" anchor="ctr"/>
          <a:lstStyle/>
          <a:p>
            <a:pPr marL="0" indent="0">
              <a:buNone/>
            </a:pPr>
            <a:r>
              <a:rPr lang="es-AR" sz="900" b="1" noProof="0">
                <a:latin typeface="Montserrat" pitchFamily="34" charset="0"/>
              </a:rPr>
              <a:t>Sin HES aprobada — opción no disponible</a:t>
            </a:r>
          </a:p>
        </p:txBody>
      </p:sp>
      <p:cxnSp>
        <p:nvCxnSpPr>
          <p:cNvPr id="41" name="Straight Arrow Connector 40">
            <a:extLst>
              <a:ext uri="{FF2B5EF4-FFF2-40B4-BE49-F238E27FC236}">
                <a16:creationId xmlns:a16="http://schemas.microsoft.com/office/drawing/2014/main" id="{F8077129-210D-8CD5-753C-1E1A75E4089E}"/>
              </a:ext>
            </a:extLst>
          </p:cNvPr>
          <p:cNvCxnSpPr/>
          <p:nvPr/>
        </p:nvCxnSpPr>
        <p:spPr>
          <a:xfrm flipV="1">
            <a:off x="3286664" y="4606506"/>
            <a:ext cx="293298" cy="139230"/>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7" name="Shape 11">
            <a:extLst>
              <a:ext uri="{FF2B5EF4-FFF2-40B4-BE49-F238E27FC236}">
                <a16:creationId xmlns:a16="http://schemas.microsoft.com/office/drawing/2014/main" id="{CF3F107F-F98E-E292-4BE1-CA368E9B8465}"/>
              </a:ext>
            </a:extLst>
          </p:cNvPr>
          <p:cNvSpPr/>
          <p:nvPr/>
        </p:nvSpPr>
        <p:spPr>
          <a:xfrm>
            <a:off x="202739" y="5613312"/>
            <a:ext cx="11677496" cy="1213390"/>
          </a:xfrm>
          <a:prstGeom prst="roundRect">
            <a:avLst>
              <a:gd name="adj" fmla="val 4023"/>
            </a:avLst>
          </a:prstGeom>
          <a:solidFill>
            <a:srgbClr val="FFF8DC"/>
          </a:solidFill>
          <a:ln w="12700">
            <a:solidFill>
              <a:srgbClr val="F5C400"/>
            </a:solidFill>
            <a:prstDash val="solid"/>
          </a:ln>
        </p:spPr>
        <p:txBody>
          <a:bodyPr lIns="91440" tIns="45720" rIns="91440" bIns="45720" anchor="t"/>
          <a:lstStyle/>
          <a:p>
            <a:r>
              <a:rPr lang="es-AR" sz="1600" dirty="0">
                <a:latin typeface="Montserrat"/>
                <a:ea typeface="+mn-lt"/>
                <a:cs typeface="+mn-lt"/>
              </a:rPr>
              <a:t>📌 </a:t>
            </a:r>
            <a:r>
              <a:rPr lang="es-AR" sz="1600" b="1" dirty="0">
                <a:latin typeface="Montserrat"/>
              </a:rPr>
              <a:t>Nota importante</a:t>
            </a:r>
            <a:endParaRPr lang="en-US" sz="1600" b="1" dirty="0">
              <a:latin typeface="Montserrat"/>
            </a:endParaRPr>
          </a:p>
          <a:p>
            <a:pPr marL="285750" indent="-285750">
              <a:buFont typeface="Wingdings" panose="05000000000000000000" pitchFamily="2" charset="2"/>
              <a:buChar char="ü"/>
            </a:pPr>
            <a:endParaRPr lang="es-AR" sz="1000" dirty="0">
              <a:latin typeface="Montserrat" panose="00000500000000000000" pitchFamily="50" charset="0"/>
              <a:ea typeface="+mn-lt"/>
              <a:cs typeface="+mn-lt"/>
            </a:endParaRPr>
          </a:p>
          <a:p>
            <a:pPr marL="171450" indent="-171450">
              <a:buFont typeface="Wingdings" panose="05000000000000000000" pitchFamily="2" charset="2"/>
              <a:buChar char="ü"/>
            </a:pPr>
            <a:r>
              <a:rPr lang="es-AR" sz="900" dirty="0">
                <a:latin typeface="Montserrat" panose="00000500000000000000" pitchFamily="50" charset="0"/>
                <a:ea typeface="+mn-lt"/>
                <a:cs typeface="+mn-lt"/>
              </a:rPr>
              <a:t>Cada Hoja de Entrada de Servicio (HES) aprobada dará origen a una única factura.</a:t>
            </a:r>
          </a:p>
          <a:p>
            <a:pPr marL="171450" indent="-171450">
              <a:buFont typeface="Wingdings" panose="05000000000000000000" pitchFamily="2" charset="2"/>
              <a:buChar char="ü"/>
            </a:pPr>
            <a:endParaRPr lang="es-AR" sz="900" dirty="0">
              <a:latin typeface="Montserrat" panose="00000500000000000000" pitchFamily="50" charset="0"/>
              <a:ea typeface="+mn-lt"/>
              <a:cs typeface="+mn-lt"/>
            </a:endParaRPr>
          </a:p>
          <a:p>
            <a:pPr marL="171450" indent="-171450">
              <a:buFont typeface="Wingdings" panose="05000000000000000000" pitchFamily="2" charset="2"/>
              <a:buChar char="ü"/>
            </a:pPr>
            <a:r>
              <a:rPr lang="es-AR" sz="900" dirty="0">
                <a:latin typeface="Montserrat" panose="00000500000000000000" pitchFamily="50" charset="0"/>
                <a:ea typeface="Montserrat" pitchFamily="34" charset="-122"/>
                <a:cs typeface="Montserrat" pitchFamily="34" charset="-120"/>
              </a:rPr>
              <a:t>Coupa no permitirá crear o enviar una factura por un valor o moneda diferente al aprobado en la HES.</a:t>
            </a:r>
          </a:p>
          <a:p>
            <a:pPr marL="171450" indent="-171450">
              <a:buFont typeface="Wingdings" panose="05000000000000000000" pitchFamily="2" charset="2"/>
              <a:buChar char="ü"/>
            </a:pPr>
            <a:endParaRPr lang="es-AR" sz="900" dirty="0">
              <a:latin typeface="Montserrat" panose="00000500000000000000" pitchFamily="50" charset="0"/>
              <a:ea typeface="+mn-lt"/>
              <a:cs typeface="+mn-lt"/>
            </a:endParaRPr>
          </a:p>
          <a:p>
            <a:pPr marL="171450" indent="-171450">
              <a:buFont typeface="Wingdings" panose="05000000000000000000" pitchFamily="2" charset="2"/>
              <a:buChar char="ü"/>
            </a:pPr>
            <a:r>
              <a:rPr lang="es-AR" sz="900" dirty="0">
                <a:latin typeface="Montserrat" panose="00000500000000000000" pitchFamily="50" charset="0"/>
                <a:ea typeface="Montserrat" pitchFamily="34" charset="-122"/>
                <a:cs typeface="Montserrat" pitchFamily="34" charset="-120"/>
              </a:rPr>
              <a:t>El contratista podrá consultar el estado de sus facturas desde el portal Coupa, en el menú Facturas. (En la pagina de </a:t>
            </a:r>
            <a:r>
              <a:rPr lang="es-AR" sz="900" dirty="0" err="1">
                <a:latin typeface="Montserrat" panose="00000500000000000000" pitchFamily="50" charset="0"/>
                <a:ea typeface="Montserrat" pitchFamily="34" charset="-122"/>
                <a:cs typeface="Montserrat" pitchFamily="34" charset="-120"/>
              </a:rPr>
              <a:t>Iproveedor</a:t>
            </a:r>
            <a:r>
              <a:rPr lang="es-AR" sz="900" dirty="0">
                <a:latin typeface="Montserrat" panose="00000500000000000000" pitchFamily="50" charset="0"/>
                <a:ea typeface="Montserrat" pitchFamily="34" charset="-122"/>
                <a:cs typeface="Montserrat" pitchFamily="34" charset="-120"/>
              </a:rPr>
              <a:t> podrán consultar programación de pagos)</a:t>
            </a:r>
            <a:endParaRPr lang="es-AR" sz="900" dirty="0">
              <a:latin typeface="Montserrat" panose="00000500000000000000" pitchFamily="50" charset="0"/>
            </a:endParaRPr>
          </a:p>
          <a:p>
            <a:endParaRPr lang="es-AR" noProof="0" dirty="0">
              <a:ea typeface="Calibri"/>
              <a:cs typeface="Calibri"/>
            </a:endParaRPr>
          </a:p>
        </p:txBody>
      </p:sp>
      <p:sp>
        <p:nvSpPr>
          <p:cNvPr id="39" name="Rectangle 38">
            <a:extLst>
              <a:ext uri="{FF2B5EF4-FFF2-40B4-BE49-F238E27FC236}">
                <a16:creationId xmlns:a16="http://schemas.microsoft.com/office/drawing/2014/main" id="{D8EB8BA2-D824-4628-9404-2F944BA66B7B}"/>
              </a:ext>
            </a:extLst>
          </p:cNvPr>
          <p:cNvSpPr/>
          <p:nvPr/>
        </p:nvSpPr>
        <p:spPr>
          <a:xfrm>
            <a:off x="1618488" y="1548485"/>
            <a:ext cx="612648" cy="22243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3" name="Picture 32">
            <a:extLst>
              <a:ext uri="{FF2B5EF4-FFF2-40B4-BE49-F238E27FC236}">
                <a16:creationId xmlns:a16="http://schemas.microsoft.com/office/drawing/2014/main" id="{8D9DADBC-A8BF-1546-EAAC-481B6F3E65A8}"/>
              </a:ext>
            </a:extLst>
          </p:cNvPr>
          <p:cNvPicPr>
            <a:picLocks noChangeAspect="1"/>
          </p:cNvPicPr>
          <p:nvPr/>
        </p:nvPicPr>
        <p:blipFill>
          <a:blip r:embed="rId7"/>
          <a:stretch>
            <a:fillRect/>
          </a:stretch>
        </p:blipFill>
        <p:spPr>
          <a:xfrm>
            <a:off x="1618488" y="1530197"/>
            <a:ext cx="503796" cy="219838"/>
          </a:xfrm>
          <a:prstGeom prst="rect">
            <a:avLst/>
          </a:prstGeom>
        </p:spPr>
      </p:pic>
      <p:pic>
        <p:nvPicPr>
          <p:cNvPr id="43" name="Picture 42">
            <a:extLst>
              <a:ext uri="{FF2B5EF4-FFF2-40B4-BE49-F238E27FC236}">
                <a16:creationId xmlns:a16="http://schemas.microsoft.com/office/drawing/2014/main" id="{5FF383D0-900A-521D-8015-EEE89F3A038C}"/>
              </a:ext>
            </a:extLst>
          </p:cNvPr>
          <p:cNvPicPr>
            <a:picLocks noChangeAspect="1"/>
          </p:cNvPicPr>
          <p:nvPr/>
        </p:nvPicPr>
        <p:blipFill>
          <a:blip r:embed="rId8"/>
          <a:stretch>
            <a:fillRect/>
          </a:stretch>
        </p:blipFill>
        <p:spPr>
          <a:xfrm>
            <a:off x="3942271" y="1465685"/>
            <a:ext cx="847867" cy="30523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256032" y="182880"/>
            <a:ext cx="91440" cy="566928"/>
          </a:xfrm>
          <a:prstGeom prst="rect">
            <a:avLst/>
          </a:prstGeom>
          <a:solidFill>
            <a:srgbClr val="FCC328"/>
          </a:solidFill>
          <a:ln w="12700">
            <a:solidFill>
              <a:srgbClr val="FCC328"/>
            </a:solidFill>
            <a:prstDash val="solid"/>
          </a:ln>
        </p:spPr>
        <p:txBody>
          <a:bodyPr/>
          <a:lstStyle/>
          <a:p>
            <a:endParaRPr lang="en-US"/>
          </a:p>
        </p:txBody>
      </p:sp>
      <p:sp>
        <p:nvSpPr>
          <p:cNvPr id="3" name="Text 1"/>
          <p:cNvSpPr/>
          <p:nvPr/>
        </p:nvSpPr>
        <p:spPr>
          <a:xfrm>
            <a:off x="438912" y="164592"/>
            <a:ext cx="11430000" cy="621792"/>
          </a:xfrm>
          <a:prstGeom prst="rect">
            <a:avLst/>
          </a:prstGeom>
          <a:noFill/>
          <a:ln/>
        </p:spPr>
        <p:txBody>
          <a:bodyPr wrap="square" lIns="0" tIns="0" rIns="0" bIns="0" rtlCol="0" anchor="ctr"/>
          <a:lstStyle/>
          <a:p>
            <a:pPr marL="0" indent="0">
              <a:buNone/>
            </a:pPr>
            <a:r>
              <a:rPr lang="en-US" sz="2200" b="1" dirty="0">
                <a:solidFill>
                  <a:srgbClr val="000000"/>
                </a:solidFill>
                <a:latin typeface="Montserrat" pitchFamily="34" charset="0"/>
                <a:ea typeface="Montserrat" pitchFamily="34" charset="-122"/>
                <a:cs typeface="Montserrat" pitchFamily="34" charset="-120"/>
              </a:rPr>
              <a:t>Vistas para reporte y seguimiento</a:t>
            </a:r>
            <a:endParaRPr lang="en-US" sz="2200" dirty="0"/>
          </a:p>
        </p:txBody>
      </p:sp>
      <p:sp>
        <p:nvSpPr>
          <p:cNvPr id="4" name="Text 2"/>
          <p:cNvSpPr/>
          <p:nvPr/>
        </p:nvSpPr>
        <p:spPr>
          <a:xfrm>
            <a:off x="457200" y="670941"/>
            <a:ext cx="11704320" cy="276606"/>
          </a:xfrm>
          <a:prstGeom prst="rect">
            <a:avLst/>
          </a:prstGeom>
          <a:noFill/>
          <a:ln/>
        </p:spPr>
        <p:txBody>
          <a:bodyPr wrap="square" lIns="0" tIns="0" rIns="0" bIns="0" rtlCol="0" anchor="ctr"/>
          <a:lstStyle/>
          <a:p>
            <a:pPr marL="0" indent="0">
              <a:buNone/>
            </a:pPr>
            <a:r>
              <a:rPr lang="en-US" sz="1200" dirty="0">
                <a:solidFill>
                  <a:srgbClr val="444444"/>
                </a:solidFill>
                <a:latin typeface="Montserrat" pitchFamily="34" charset="0"/>
                <a:ea typeface="Montserrat" pitchFamily="34" charset="-122"/>
                <a:cs typeface="Montserrat" pitchFamily="34" charset="-120"/>
              </a:rPr>
              <a:t>Desde el Coupa Supplier Portal podrá consultar y dar seguimiento a sus Órdenes de </a:t>
            </a:r>
            <a:r>
              <a:rPr lang="en-US" sz="1200" dirty="0" err="1">
                <a:solidFill>
                  <a:srgbClr val="444444"/>
                </a:solidFill>
                <a:latin typeface="Montserrat" pitchFamily="34" charset="0"/>
                <a:ea typeface="Montserrat" pitchFamily="34" charset="-122"/>
                <a:cs typeface="Montserrat" pitchFamily="34" charset="-120"/>
              </a:rPr>
              <a:t>compra</a:t>
            </a:r>
            <a:r>
              <a:rPr lang="en-US" sz="1200" dirty="0">
                <a:solidFill>
                  <a:srgbClr val="444444"/>
                </a:solidFill>
                <a:latin typeface="Montserrat" pitchFamily="34" charset="0"/>
                <a:ea typeface="Montserrat" pitchFamily="34" charset="-122"/>
                <a:cs typeface="Montserrat" pitchFamily="34" charset="-120"/>
              </a:rPr>
              <a:t> de Servicio, Hojas de Servicio y Facturas.</a:t>
            </a:r>
            <a:endParaRPr lang="en-US" sz="1200" dirty="0"/>
          </a:p>
        </p:txBody>
      </p:sp>
      <p:sp>
        <p:nvSpPr>
          <p:cNvPr id="5" name="Shape 3"/>
          <p:cNvSpPr/>
          <p:nvPr/>
        </p:nvSpPr>
        <p:spPr>
          <a:xfrm>
            <a:off x="777240" y="1097280"/>
            <a:ext cx="10607040" cy="420624"/>
          </a:xfrm>
          <a:prstGeom prst="roundRect">
            <a:avLst>
              <a:gd name="adj" fmla="val 10870"/>
            </a:avLst>
          </a:prstGeom>
          <a:solidFill>
            <a:srgbClr val="FFF8DC"/>
          </a:solidFill>
          <a:ln w="12700">
            <a:solidFill>
              <a:srgbClr val="FCC328"/>
            </a:solidFill>
            <a:prstDash val="solid"/>
          </a:ln>
        </p:spPr>
        <p:txBody>
          <a:bodyPr/>
          <a:lstStyle/>
          <a:p>
            <a:endParaRPr lang="en-US"/>
          </a:p>
        </p:txBody>
      </p:sp>
      <p:sp>
        <p:nvSpPr>
          <p:cNvPr id="6" name="Shape 4"/>
          <p:cNvSpPr/>
          <p:nvPr/>
        </p:nvSpPr>
        <p:spPr>
          <a:xfrm>
            <a:off x="960120" y="1170432"/>
            <a:ext cx="256032" cy="256032"/>
          </a:xfrm>
          <a:prstGeom prst="ellipse">
            <a:avLst/>
          </a:prstGeom>
          <a:solidFill>
            <a:srgbClr val="FCC328"/>
          </a:solidFill>
          <a:ln w="12700">
            <a:solidFill>
              <a:srgbClr val="FCC328"/>
            </a:solidFill>
            <a:prstDash val="solid"/>
          </a:ln>
        </p:spPr>
        <p:txBody>
          <a:bodyPr/>
          <a:lstStyle/>
          <a:p>
            <a:endParaRPr lang="en-US"/>
          </a:p>
        </p:txBody>
      </p:sp>
      <p:sp>
        <p:nvSpPr>
          <p:cNvPr id="7" name="Text 5"/>
          <p:cNvSpPr/>
          <p:nvPr/>
        </p:nvSpPr>
        <p:spPr>
          <a:xfrm>
            <a:off x="960120" y="1170432"/>
            <a:ext cx="256032" cy="256032"/>
          </a:xfrm>
          <a:prstGeom prst="rect">
            <a:avLst/>
          </a:prstGeom>
          <a:noFill/>
          <a:ln/>
        </p:spPr>
        <p:txBody>
          <a:bodyPr wrap="square" lIns="0" tIns="0" rIns="0" bIns="0" rtlCol="0" anchor="ctr"/>
          <a:lstStyle/>
          <a:p>
            <a:pPr marL="0" indent="0" algn="ctr">
              <a:buNone/>
            </a:pPr>
            <a:r>
              <a:rPr lang="en-US" sz="900" b="1" i="1" dirty="0">
                <a:solidFill>
                  <a:srgbClr val="000000"/>
                </a:solidFill>
                <a:latin typeface="Montserrat" pitchFamily="34" charset="0"/>
                <a:ea typeface="Montserrat" pitchFamily="34" charset="-122"/>
                <a:cs typeface="Montserrat" pitchFamily="34" charset="-120"/>
              </a:rPr>
              <a:t>i</a:t>
            </a:r>
            <a:endParaRPr lang="en-US" sz="900" dirty="0"/>
          </a:p>
        </p:txBody>
      </p:sp>
      <p:sp>
        <p:nvSpPr>
          <p:cNvPr id="8" name="Text 6"/>
          <p:cNvSpPr/>
          <p:nvPr/>
        </p:nvSpPr>
        <p:spPr>
          <a:xfrm>
            <a:off x="1298448" y="1143000"/>
            <a:ext cx="9875520" cy="292608"/>
          </a:xfrm>
          <a:prstGeom prst="rect">
            <a:avLst/>
          </a:prstGeom>
          <a:noFill/>
          <a:ln/>
        </p:spPr>
        <p:txBody>
          <a:bodyPr wrap="square" lIns="0" tIns="0" rIns="0" bIns="0" rtlCol="0" anchor="ctr"/>
          <a:lstStyle/>
          <a:p>
            <a:pPr marL="0" indent="0">
              <a:buNone/>
            </a:pPr>
            <a:r>
              <a:rPr lang="en-US" sz="1000" dirty="0">
                <a:solidFill>
                  <a:srgbClr val="000000"/>
                </a:solidFill>
                <a:latin typeface="Montserrat" pitchFamily="34" charset="0"/>
                <a:ea typeface="Montserrat" pitchFamily="34" charset="-122"/>
                <a:cs typeface="Montserrat" pitchFamily="34" charset="-120"/>
              </a:rPr>
              <a:t>Estas vistas le permiten monitorear el estado de sus transacciones y obtener visibilidad del proceso de principio a fin.</a:t>
            </a:r>
            <a:endParaRPr lang="en-US" sz="1000" dirty="0"/>
          </a:p>
        </p:txBody>
      </p:sp>
      <p:sp>
        <p:nvSpPr>
          <p:cNvPr id="9" name="Shape 7"/>
          <p:cNvSpPr/>
          <p:nvPr/>
        </p:nvSpPr>
        <p:spPr>
          <a:xfrm>
            <a:off x="256032" y="1664208"/>
            <a:ext cx="1828800" cy="1024128"/>
          </a:xfrm>
          <a:prstGeom prst="rect">
            <a:avLst/>
          </a:prstGeom>
          <a:solidFill>
            <a:srgbClr val="FFF8DC"/>
          </a:solidFill>
          <a:ln w="12700">
            <a:solidFill>
              <a:srgbClr val="FCC328"/>
            </a:solidFill>
            <a:prstDash val="solid"/>
          </a:ln>
        </p:spPr>
        <p:txBody>
          <a:bodyPr/>
          <a:lstStyle/>
          <a:p>
            <a:endParaRPr lang="en-US"/>
          </a:p>
        </p:txBody>
      </p:sp>
      <p:sp>
        <p:nvSpPr>
          <p:cNvPr id="10" name="Shape 8"/>
          <p:cNvSpPr/>
          <p:nvPr/>
        </p:nvSpPr>
        <p:spPr>
          <a:xfrm>
            <a:off x="329184" y="1719072"/>
            <a:ext cx="292608" cy="292608"/>
          </a:xfrm>
          <a:prstGeom prst="ellipse">
            <a:avLst/>
          </a:prstGeom>
          <a:solidFill>
            <a:srgbClr val="FCC328"/>
          </a:solidFill>
          <a:ln w="12700">
            <a:solidFill>
              <a:srgbClr val="FCC328"/>
            </a:solidFill>
            <a:prstDash val="solid"/>
          </a:ln>
        </p:spPr>
        <p:txBody>
          <a:bodyPr/>
          <a:lstStyle/>
          <a:p>
            <a:endParaRPr lang="en-US"/>
          </a:p>
        </p:txBody>
      </p:sp>
      <p:sp>
        <p:nvSpPr>
          <p:cNvPr id="11" name="Text 9"/>
          <p:cNvSpPr/>
          <p:nvPr/>
        </p:nvSpPr>
        <p:spPr>
          <a:xfrm>
            <a:off x="329184" y="1719072"/>
            <a:ext cx="292608" cy="292608"/>
          </a:xfrm>
          <a:prstGeom prst="rect">
            <a:avLst/>
          </a:prstGeom>
          <a:noFill/>
          <a:ln/>
        </p:spPr>
        <p:txBody>
          <a:bodyPr wrap="square" lIns="0" tIns="0" rIns="0" bIns="0" rtlCol="0" anchor="ctr"/>
          <a:lstStyle/>
          <a:p>
            <a:pPr marL="0" indent="0" algn="ctr">
              <a:buNone/>
            </a:pPr>
            <a:r>
              <a:rPr lang="en-US" sz="1000" dirty="0">
                <a:solidFill>
                  <a:srgbClr val="000000"/>
                </a:solidFill>
                <a:latin typeface="Montserrat" pitchFamily="34" charset="0"/>
                <a:ea typeface="Montserrat" pitchFamily="34" charset="-122"/>
                <a:cs typeface="Montserrat" pitchFamily="34" charset="-120"/>
              </a:rPr>
              <a:t>◎</a:t>
            </a:r>
            <a:endParaRPr lang="en-US" sz="1000" dirty="0"/>
          </a:p>
        </p:txBody>
      </p:sp>
      <p:sp>
        <p:nvSpPr>
          <p:cNvPr id="12" name="Text 10"/>
          <p:cNvSpPr/>
          <p:nvPr/>
        </p:nvSpPr>
        <p:spPr>
          <a:xfrm>
            <a:off x="685800" y="1719072"/>
            <a:ext cx="1325880" cy="201168"/>
          </a:xfrm>
          <a:prstGeom prst="rect">
            <a:avLst/>
          </a:prstGeom>
          <a:noFill/>
          <a:ln/>
        </p:spPr>
        <p:txBody>
          <a:bodyPr wrap="square" lIns="0" tIns="0" rIns="0" bIns="0" rtlCol="0" anchor="ctr"/>
          <a:lstStyle/>
          <a:p>
            <a:pPr marL="0" indent="0">
              <a:buNone/>
            </a:pPr>
            <a:r>
              <a:rPr lang="en-US" sz="900" b="1" dirty="0">
                <a:solidFill>
                  <a:srgbClr val="000000"/>
                </a:solidFill>
                <a:latin typeface="Montserrat" pitchFamily="34" charset="0"/>
                <a:ea typeface="Montserrat" pitchFamily="34" charset="-122"/>
                <a:cs typeface="Montserrat" pitchFamily="34" charset="-120"/>
              </a:rPr>
              <a:t>Objetivo</a:t>
            </a:r>
            <a:endParaRPr lang="en-US" sz="900" dirty="0"/>
          </a:p>
        </p:txBody>
      </p:sp>
      <p:sp>
        <p:nvSpPr>
          <p:cNvPr id="13" name="Text 11"/>
          <p:cNvSpPr/>
          <p:nvPr/>
        </p:nvSpPr>
        <p:spPr>
          <a:xfrm>
            <a:off x="329184" y="1993392"/>
            <a:ext cx="1682496" cy="658368"/>
          </a:xfrm>
          <a:prstGeom prst="rect">
            <a:avLst/>
          </a:prstGeom>
          <a:noFill/>
          <a:ln/>
        </p:spPr>
        <p:txBody>
          <a:bodyPr wrap="square" lIns="0" tIns="0" rIns="0" bIns="0" rtlCol="0" anchor="ctr"/>
          <a:lstStyle/>
          <a:p>
            <a:pPr marL="0" indent="0">
              <a:buNone/>
            </a:pPr>
            <a:r>
              <a:rPr lang="en-US" sz="800" dirty="0">
                <a:solidFill>
                  <a:srgbClr val="444444"/>
                </a:solidFill>
                <a:latin typeface="Montserrat" pitchFamily="34" charset="0"/>
                <a:ea typeface="Montserrat" pitchFamily="34" charset="-122"/>
                <a:cs typeface="Montserrat" pitchFamily="34" charset="-120"/>
              </a:rPr>
              <a:t>Conocer las vistas disponibles en el Coupa Supplier Portal para realizar seguimiento y reporting de sus transacciones.</a:t>
            </a:r>
            <a:endParaRPr lang="en-US" sz="800" dirty="0"/>
          </a:p>
        </p:txBody>
      </p:sp>
      <p:sp>
        <p:nvSpPr>
          <p:cNvPr id="14" name="Shape 12"/>
          <p:cNvSpPr/>
          <p:nvPr/>
        </p:nvSpPr>
        <p:spPr>
          <a:xfrm>
            <a:off x="256032" y="2743200"/>
            <a:ext cx="1828800" cy="777240"/>
          </a:xfrm>
          <a:prstGeom prst="rect">
            <a:avLst/>
          </a:prstGeom>
          <a:solidFill>
            <a:srgbClr val="EDEDED"/>
          </a:solidFill>
          <a:ln w="6350">
            <a:solidFill>
              <a:srgbClr val="DADADA"/>
            </a:solidFill>
            <a:prstDash val="solid"/>
          </a:ln>
        </p:spPr>
        <p:txBody>
          <a:bodyPr/>
          <a:lstStyle/>
          <a:p>
            <a:endParaRPr lang="en-US"/>
          </a:p>
        </p:txBody>
      </p:sp>
      <p:sp>
        <p:nvSpPr>
          <p:cNvPr id="18" name="Text 16"/>
          <p:cNvSpPr/>
          <p:nvPr/>
        </p:nvSpPr>
        <p:spPr>
          <a:xfrm>
            <a:off x="475488" y="2798064"/>
            <a:ext cx="1536192" cy="201168"/>
          </a:xfrm>
          <a:prstGeom prst="rect">
            <a:avLst/>
          </a:prstGeom>
          <a:noFill/>
          <a:ln/>
        </p:spPr>
        <p:txBody>
          <a:bodyPr wrap="square" lIns="0" tIns="0" rIns="0" bIns="0" rtlCol="0" anchor="ctr"/>
          <a:lstStyle/>
          <a:p>
            <a:pPr marL="0" indent="0">
              <a:buNone/>
            </a:pPr>
            <a:r>
              <a:rPr lang="en-US" sz="900" b="1" dirty="0">
                <a:solidFill>
                  <a:srgbClr val="000000"/>
                </a:solidFill>
                <a:latin typeface="Montserrat" pitchFamily="34" charset="0"/>
                <a:ea typeface="Montserrat" pitchFamily="34" charset="-122"/>
                <a:cs typeface="Montserrat" pitchFamily="34" charset="-120"/>
              </a:rPr>
              <a:t>¿Qué puede consultar?</a:t>
            </a:r>
            <a:endParaRPr lang="en-US" sz="900" dirty="0"/>
          </a:p>
        </p:txBody>
      </p:sp>
      <p:sp>
        <p:nvSpPr>
          <p:cNvPr id="19" name="Text 17"/>
          <p:cNvSpPr/>
          <p:nvPr/>
        </p:nvSpPr>
        <p:spPr>
          <a:xfrm>
            <a:off x="329184" y="3017520"/>
            <a:ext cx="1753060" cy="457200"/>
          </a:xfrm>
          <a:prstGeom prst="rect">
            <a:avLst/>
          </a:prstGeom>
          <a:noFill/>
          <a:ln/>
        </p:spPr>
        <p:txBody>
          <a:bodyPr wrap="square" lIns="0" tIns="0" rIns="0" bIns="0" rtlCol="0" anchor="ctr"/>
          <a:lstStyle/>
          <a:p>
            <a:pPr marL="0" indent="0">
              <a:buNone/>
            </a:pPr>
            <a:r>
              <a:rPr lang="en-US" sz="800" dirty="0">
                <a:solidFill>
                  <a:srgbClr val="444444"/>
                </a:solidFill>
                <a:latin typeface="Montserrat" pitchFamily="34" charset="0"/>
                <a:ea typeface="Montserrat" pitchFamily="34" charset="-122"/>
                <a:cs typeface="Montserrat" pitchFamily="34" charset="-120"/>
              </a:rPr>
              <a:t>Desde las siguientes secciones del portal podrá visualizar el estado y detalle de sus transacciones:</a:t>
            </a:r>
            <a:endParaRPr lang="en-US" sz="800" dirty="0"/>
          </a:p>
        </p:txBody>
      </p:sp>
      <p:sp>
        <p:nvSpPr>
          <p:cNvPr id="20" name="Shape 18"/>
          <p:cNvSpPr/>
          <p:nvPr/>
        </p:nvSpPr>
        <p:spPr>
          <a:xfrm>
            <a:off x="256032" y="3584448"/>
            <a:ext cx="1828800" cy="640080"/>
          </a:xfrm>
          <a:prstGeom prst="roundRect">
            <a:avLst>
              <a:gd name="adj" fmla="val 5714"/>
            </a:avLst>
          </a:prstGeom>
          <a:solidFill>
            <a:srgbClr val="FFFFFF"/>
          </a:solidFill>
          <a:ln w="10160">
            <a:solidFill>
              <a:srgbClr val="DADADA"/>
            </a:solidFill>
            <a:prstDash val="solid"/>
          </a:ln>
        </p:spPr>
        <p:txBody>
          <a:bodyPr/>
          <a:lstStyle/>
          <a:p>
            <a:endParaRPr lang="en-US"/>
          </a:p>
        </p:txBody>
      </p:sp>
      <p:sp>
        <p:nvSpPr>
          <p:cNvPr id="22" name="Text 20"/>
          <p:cNvSpPr/>
          <p:nvPr/>
        </p:nvSpPr>
        <p:spPr>
          <a:xfrm>
            <a:off x="329184" y="3639312"/>
            <a:ext cx="274320" cy="274320"/>
          </a:xfrm>
          <a:prstGeom prst="rect">
            <a:avLst/>
          </a:prstGeom>
          <a:noFill/>
          <a:ln/>
        </p:spPr>
        <p:txBody>
          <a:bodyPr wrap="square" lIns="0" tIns="0" rIns="0" bIns="0" rtlCol="0" anchor="ctr"/>
          <a:lstStyle/>
          <a:p>
            <a:pPr marL="0" indent="0" algn="ctr">
              <a:buNone/>
            </a:pPr>
            <a:endParaRPr lang="en-US" sz="900" dirty="0"/>
          </a:p>
        </p:txBody>
      </p:sp>
      <p:sp>
        <p:nvSpPr>
          <p:cNvPr id="23" name="Text 21"/>
          <p:cNvSpPr/>
          <p:nvPr/>
        </p:nvSpPr>
        <p:spPr>
          <a:xfrm>
            <a:off x="466344" y="3639312"/>
            <a:ext cx="1335024" cy="182880"/>
          </a:xfrm>
          <a:prstGeom prst="rect">
            <a:avLst/>
          </a:prstGeom>
          <a:noFill/>
          <a:ln/>
        </p:spPr>
        <p:txBody>
          <a:bodyPr wrap="square" lIns="0" tIns="0" rIns="0" bIns="0" rtlCol="0" anchor="ctr"/>
          <a:lstStyle/>
          <a:p>
            <a:pPr marL="0" indent="0">
              <a:buNone/>
            </a:pPr>
            <a:r>
              <a:rPr lang="en-US" sz="900" b="1" dirty="0">
                <a:solidFill>
                  <a:srgbClr val="000000"/>
                </a:solidFill>
                <a:latin typeface="Montserrat" pitchFamily="34" charset="0"/>
                <a:ea typeface="Montserrat" pitchFamily="34" charset="-122"/>
                <a:cs typeface="Montserrat" pitchFamily="34" charset="-120"/>
              </a:rPr>
              <a:t>Pedidos</a:t>
            </a:r>
            <a:endParaRPr lang="en-US" sz="900" dirty="0"/>
          </a:p>
        </p:txBody>
      </p:sp>
      <p:sp>
        <p:nvSpPr>
          <p:cNvPr id="24" name="Text 22"/>
          <p:cNvSpPr/>
          <p:nvPr/>
        </p:nvSpPr>
        <p:spPr>
          <a:xfrm>
            <a:off x="329184" y="3840480"/>
            <a:ext cx="1682496" cy="320040"/>
          </a:xfrm>
          <a:prstGeom prst="rect">
            <a:avLst/>
          </a:prstGeom>
          <a:noFill/>
          <a:ln/>
        </p:spPr>
        <p:txBody>
          <a:bodyPr wrap="square" lIns="0" tIns="0" rIns="0" bIns="0" rtlCol="0" anchor="ctr"/>
          <a:lstStyle/>
          <a:p>
            <a:pPr marL="0" indent="0">
              <a:buNone/>
            </a:pPr>
            <a:r>
              <a:rPr lang="en-US" sz="800" dirty="0">
                <a:solidFill>
                  <a:srgbClr val="444444"/>
                </a:solidFill>
                <a:latin typeface="Montserrat" pitchFamily="34" charset="0"/>
                <a:ea typeface="Montserrat" pitchFamily="34" charset="-122"/>
                <a:cs typeface="Montserrat" pitchFamily="34" charset="-120"/>
              </a:rPr>
              <a:t>Consulte sus Órdenes de Servicio emitidas por Cerrejón.</a:t>
            </a:r>
            <a:endParaRPr lang="en-US" sz="800" dirty="0"/>
          </a:p>
        </p:txBody>
      </p:sp>
      <p:sp>
        <p:nvSpPr>
          <p:cNvPr id="25" name="Shape 23"/>
          <p:cNvSpPr/>
          <p:nvPr/>
        </p:nvSpPr>
        <p:spPr>
          <a:xfrm>
            <a:off x="260863" y="4270248"/>
            <a:ext cx="1828800" cy="640080"/>
          </a:xfrm>
          <a:prstGeom prst="roundRect">
            <a:avLst>
              <a:gd name="adj" fmla="val 5714"/>
            </a:avLst>
          </a:prstGeom>
          <a:solidFill>
            <a:srgbClr val="FFFFFF"/>
          </a:solidFill>
          <a:ln w="10160">
            <a:solidFill>
              <a:srgbClr val="DADADA"/>
            </a:solidFill>
            <a:prstDash val="solid"/>
          </a:ln>
        </p:spPr>
        <p:txBody>
          <a:bodyPr/>
          <a:lstStyle/>
          <a:p>
            <a:endParaRPr lang="en-US"/>
          </a:p>
        </p:txBody>
      </p:sp>
      <p:sp>
        <p:nvSpPr>
          <p:cNvPr id="27" name="Text 25"/>
          <p:cNvSpPr/>
          <p:nvPr/>
        </p:nvSpPr>
        <p:spPr>
          <a:xfrm>
            <a:off x="329184" y="4315968"/>
            <a:ext cx="274320" cy="274320"/>
          </a:xfrm>
          <a:prstGeom prst="rect">
            <a:avLst/>
          </a:prstGeom>
          <a:noFill/>
          <a:ln/>
        </p:spPr>
        <p:txBody>
          <a:bodyPr wrap="square" lIns="0" tIns="0" rIns="0" bIns="0" rtlCol="0" anchor="ctr"/>
          <a:lstStyle/>
          <a:p>
            <a:pPr marL="0" indent="0" algn="ctr">
              <a:buNone/>
            </a:pPr>
            <a:endParaRPr lang="en-US" sz="900" dirty="0"/>
          </a:p>
        </p:txBody>
      </p:sp>
      <p:sp>
        <p:nvSpPr>
          <p:cNvPr id="28" name="Text 26"/>
          <p:cNvSpPr/>
          <p:nvPr/>
        </p:nvSpPr>
        <p:spPr>
          <a:xfrm>
            <a:off x="457373" y="4297680"/>
            <a:ext cx="1335024" cy="182880"/>
          </a:xfrm>
          <a:prstGeom prst="rect">
            <a:avLst/>
          </a:prstGeom>
          <a:noFill/>
          <a:ln/>
        </p:spPr>
        <p:txBody>
          <a:bodyPr wrap="square" lIns="0" tIns="0" rIns="0" bIns="0" rtlCol="0" anchor="ctr"/>
          <a:lstStyle/>
          <a:p>
            <a:pPr marL="0" indent="0">
              <a:buNone/>
            </a:pPr>
            <a:r>
              <a:rPr lang="en-US" sz="900" b="1" dirty="0">
                <a:solidFill>
                  <a:srgbClr val="000000"/>
                </a:solidFill>
                <a:latin typeface="Montserrat" pitchFamily="34" charset="0"/>
                <a:ea typeface="Montserrat" pitchFamily="34" charset="-122"/>
                <a:cs typeface="Montserrat" pitchFamily="34" charset="-120"/>
              </a:rPr>
              <a:t>Hojas de servicio</a:t>
            </a:r>
            <a:endParaRPr lang="en-US" sz="900" dirty="0"/>
          </a:p>
        </p:txBody>
      </p:sp>
      <p:sp>
        <p:nvSpPr>
          <p:cNvPr id="29" name="Text 27"/>
          <p:cNvSpPr/>
          <p:nvPr/>
        </p:nvSpPr>
        <p:spPr>
          <a:xfrm>
            <a:off x="338328" y="4534474"/>
            <a:ext cx="1673352" cy="311845"/>
          </a:xfrm>
          <a:prstGeom prst="rect">
            <a:avLst/>
          </a:prstGeom>
          <a:noFill/>
          <a:ln/>
        </p:spPr>
        <p:txBody>
          <a:bodyPr wrap="square" lIns="0" tIns="0" rIns="0" bIns="0" rtlCol="0" anchor="ctr"/>
          <a:lstStyle/>
          <a:p>
            <a:pPr marL="0" indent="0">
              <a:buNone/>
            </a:pPr>
            <a:r>
              <a:rPr lang="en-US" sz="800" dirty="0">
                <a:solidFill>
                  <a:srgbClr val="444444"/>
                </a:solidFill>
                <a:latin typeface="Montserrat" pitchFamily="34" charset="0"/>
                <a:ea typeface="Montserrat" pitchFamily="34" charset="-122"/>
                <a:cs typeface="Montserrat" pitchFamily="34" charset="-120"/>
              </a:rPr>
              <a:t>Consulte las Hojas de Entrada de Servicio creadas y su estado de aprobación.</a:t>
            </a:r>
            <a:endParaRPr lang="en-US" sz="800" dirty="0"/>
          </a:p>
        </p:txBody>
      </p:sp>
      <p:sp>
        <p:nvSpPr>
          <p:cNvPr id="30" name="Shape 28"/>
          <p:cNvSpPr/>
          <p:nvPr/>
        </p:nvSpPr>
        <p:spPr>
          <a:xfrm>
            <a:off x="256032" y="4974336"/>
            <a:ext cx="1828800" cy="640080"/>
          </a:xfrm>
          <a:prstGeom prst="roundRect">
            <a:avLst>
              <a:gd name="adj" fmla="val 5714"/>
            </a:avLst>
          </a:prstGeom>
          <a:solidFill>
            <a:srgbClr val="FFFFFF"/>
          </a:solidFill>
          <a:ln w="10160">
            <a:solidFill>
              <a:srgbClr val="DADADA"/>
            </a:solidFill>
            <a:prstDash val="solid"/>
          </a:ln>
        </p:spPr>
        <p:txBody>
          <a:bodyPr/>
          <a:lstStyle/>
          <a:p>
            <a:endParaRPr lang="en-US"/>
          </a:p>
        </p:txBody>
      </p:sp>
      <p:sp>
        <p:nvSpPr>
          <p:cNvPr id="33" name="Text 31"/>
          <p:cNvSpPr/>
          <p:nvPr/>
        </p:nvSpPr>
        <p:spPr>
          <a:xfrm>
            <a:off x="484460" y="5021005"/>
            <a:ext cx="1335024" cy="182880"/>
          </a:xfrm>
          <a:prstGeom prst="rect">
            <a:avLst/>
          </a:prstGeom>
          <a:noFill/>
          <a:ln/>
        </p:spPr>
        <p:txBody>
          <a:bodyPr wrap="square" lIns="0" tIns="0" rIns="0" bIns="0" rtlCol="0" anchor="ctr"/>
          <a:lstStyle/>
          <a:p>
            <a:pPr marL="0" indent="0">
              <a:buNone/>
            </a:pPr>
            <a:r>
              <a:rPr lang="en-US" sz="900" b="1" dirty="0">
                <a:solidFill>
                  <a:srgbClr val="000000"/>
                </a:solidFill>
                <a:latin typeface="Montserrat" pitchFamily="34" charset="0"/>
                <a:ea typeface="Montserrat" pitchFamily="34" charset="-122"/>
                <a:cs typeface="Montserrat" pitchFamily="34" charset="-120"/>
              </a:rPr>
              <a:t>Facturas</a:t>
            </a:r>
            <a:endParaRPr lang="en-US" sz="900" dirty="0"/>
          </a:p>
        </p:txBody>
      </p:sp>
      <p:sp>
        <p:nvSpPr>
          <p:cNvPr id="34" name="Text 32"/>
          <p:cNvSpPr/>
          <p:nvPr/>
        </p:nvSpPr>
        <p:spPr>
          <a:xfrm>
            <a:off x="329184" y="5230368"/>
            <a:ext cx="1682496" cy="329184"/>
          </a:xfrm>
          <a:prstGeom prst="rect">
            <a:avLst/>
          </a:prstGeom>
          <a:noFill/>
          <a:ln/>
        </p:spPr>
        <p:txBody>
          <a:bodyPr wrap="square" lIns="0" tIns="0" rIns="0" bIns="0" rtlCol="0" anchor="ctr"/>
          <a:lstStyle/>
          <a:p>
            <a:pPr marL="0" indent="0">
              <a:buNone/>
            </a:pPr>
            <a:r>
              <a:rPr lang="en-US" sz="800" dirty="0">
                <a:solidFill>
                  <a:srgbClr val="444444"/>
                </a:solidFill>
                <a:latin typeface="Montserrat" pitchFamily="34" charset="0"/>
                <a:ea typeface="Montserrat" pitchFamily="34" charset="-122"/>
                <a:cs typeface="Montserrat" pitchFamily="34" charset="-120"/>
              </a:rPr>
              <a:t>Consulte sus facturas y el estado de procesamiento y pago.</a:t>
            </a:r>
            <a:endParaRPr lang="en-US" sz="800" dirty="0"/>
          </a:p>
        </p:txBody>
      </p:sp>
      <p:sp>
        <p:nvSpPr>
          <p:cNvPr id="35" name="Shape 33"/>
          <p:cNvSpPr/>
          <p:nvPr/>
        </p:nvSpPr>
        <p:spPr>
          <a:xfrm>
            <a:off x="256032" y="5669280"/>
            <a:ext cx="1828800" cy="749808"/>
          </a:xfrm>
          <a:prstGeom prst="roundRect">
            <a:avLst>
              <a:gd name="adj" fmla="val 6098"/>
            </a:avLst>
          </a:prstGeom>
          <a:solidFill>
            <a:srgbClr val="FFF8DC"/>
          </a:solidFill>
          <a:ln w="12700">
            <a:solidFill>
              <a:srgbClr val="FCC328"/>
            </a:solidFill>
            <a:prstDash val="solid"/>
          </a:ln>
        </p:spPr>
        <p:txBody>
          <a:bodyPr/>
          <a:lstStyle/>
          <a:p>
            <a:endParaRPr lang="en-US"/>
          </a:p>
        </p:txBody>
      </p:sp>
      <p:sp>
        <p:nvSpPr>
          <p:cNvPr id="37" name="Text 35"/>
          <p:cNvSpPr/>
          <p:nvPr/>
        </p:nvSpPr>
        <p:spPr>
          <a:xfrm>
            <a:off x="557784" y="5687568"/>
            <a:ext cx="256032" cy="256032"/>
          </a:xfrm>
          <a:prstGeom prst="rect">
            <a:avLst/>
          </a:prstGeom>
          <a:noFill/>
          <a:ln/>
        </p:spPr>
        <p:txBody>
          <a:bodyPr wrap="square" lIns="0" tIns="0" rIns="0" bIns="0" rtlCol="0" anchor="ctr"/>
          <a:lstStyle/>
          <a:p>
            <a:pPr marL="0" indent="0" algn="ctr">
              <a:buNone/>
            </a:pPr>
            <a:r>
              <a:rPr lang="en-US" sz="900" dirty="0">
                <a:solidFill>
                  <a:srgbClr val="000000"/>
                </a:solidFill>
                <a:latin typeface="Montserrat" pitchFamily="34" charset="0"/>
                <a:ea typeface="Montserrat" pitchFamily="34" charset="-122"/>
                <a:cs typeface="Montserrat" pitchFamily="34" charset="-120"/>
              </a:rPr>
              <a:t>💡</a:t>
            </a:r>
            <a:endParaRPr lang="en-US" sz="900" dirty="0"/>
          </a:p>
        </p:txBody>
      </p:sp>
      <p:sp>
        <p:nvSpPr>
          <p:cNvPr id="38" name="Text 36"/>
          <p:cNvSpPr/>
          <p:nvPr/>
        </p:nvSpPr>
        <p:spPr>
          <a:xfrm>
            <a:off x="795528" y="5724144"/>
            <a:ext cx="1353312" cy="182880"/>
          </a:xfrm>
          <a:prstGeom prst="rect">
            <a:avLst/>
          </a:prstGeom>
          <a:noFill/>
          <a:ln/>
        </p:spPr>
        <p:txBody>
          <a:bodyPr wrap="square" lIns="0" tIns="0" rIns="0" bIns="0" rtlCol="0" anchor="ctr"/>
          <a:lstStyle/>
          <a:p>
            <a:pPr marL="0" indent="0">
              <a:buNone/>
            </a:pPr>
            <a:r>
              <a:rPr lang="en-US" sz="900" b="1" dirty="0">
                <a:solidFill>
                  <a:srgbClr val="000000"/>
                </a:solidFill>
                <a:latin typeface="Montserrat" pitchFamily="34" charset="0"/>
                <a:ea typeface="Montserrat" pitchFamily="34" charset="-122"/>
                <a:cs typeface="Montserrat" pitchFamily="34" charset="-120"/>
              </a:rPr>
              <a:t>Tip</a:t>
            </a:r>
            <a:endParaRPr lang="en-US" sz="900" dirty="0"/>
          </a:p>
        </p:txBody>
      </p:sp>
      <p:sp>
        <p:nvSpPr>
          <p:cNvPr id="39" name="Text 37"/>
          <p:cNvSpPr/>
          <p:nvPr/>
        </p:nvSpPr>
        <p:spPr>
          <a:xfrm>
            <a:off x="306583" y="5943600"/>
            <a:ext cx="1821381" cy="438912"/>
          </a:xfrm>
          <a:prstGeom prst="rect">
            <a:avLst/>
          </a:prstGeom>
          <a:noFill/>
          <a:ln/>
        </p:spPr>
        <p:txBody>
          <a:bodyPr wrap="square" lIns="0" tIns="0" rIns="0" bIns="0" rtlCol="0" anchor="ctr"/>
          <a:lstStyle/>
          <a:p>
            <a:pPr marL="0" indent="0">
              <a:buNone/>
            </a:pPr>
            <a:r>
              <a:rPr lang="en-US" sz="800" dirty="0">
                <a:solidFill>
                  <a:srgbClr val="444444"/>
                </a:solidFill>
                <a:latin typeface="Montserrat" pitchFamily="34" charset="0"/>
                <a:ea typeface="Montserrat" pitchFamily="34" charset="-122"/>
                <a:cs typeface="Montserrat" pitchFamily="34" charset="-120"/>
              </a:rPr>
              <a:t>Puede utilizar los filtros y el buscador en cada vista para encontrar la información que necesita de forma rápida.</a:t>
            </a:r>
            <a:endParaRPr lang="en-US" sz="800" dirty="0"/>
          </a:p>
        </p:txBody>
      </p:sp>
      <p:sp>
        <p:nvSpPr>
          <p:cNvPr id="40" name="Shape 38"/>
          <p:cNvSpPr/>
          <p:nvPr/>
        </p:nvSpPr>
        <p:spPr>
          <a:xfrm>
            <a:off x="2212848" y="1664208"/>
            <a:ext cx="2834640" cy="4919472"/>
          </a:xfrm>
          <a:prstGeom prst="roundRect">
            <a:avLst>
              <a:gd name="adj" fmla="val 2258"/>
            </a:avLst>
          </a:prstGeom>
          <a:solidFill>
            <a:srgbClr val="FFFFFF"/>
          </a:solidFill>
          <a:ln w="15240">
            <a:solidFill>
              <a:srgbClr val="DADADA"/>
            </a:solidFill>
            <a:prstDash val="solid"/>
          </a:ln>
          <a:effectLst>
            <a:outerShdw blurRad="63500" dist="25400" dir="2700000" algn="bl" rotWithShape="0">
              <a:srgbClr val="000000">
                <a:alpha val="10000"/>
              </a:srgbClr>
            </a:outerShdw>
          </a:effectLst>
        </p:spPr>
        <p:txBody>
          <a:bodyPr/>
          <a:lstStyle/>
          <a:p>
            <a:endParaRPr lang="en-US"/>
          </a:p>
        </p:txBody>
      </p:sp>
      <p:sp>
        <p:nvSpPr>
          <p:cNvPr id="41" name="Shape 39"/>
          <p:cNvSpPr/>
          <p:nvPr/>
        </p:nvSpPr>
        <p:spPr>
          <a:xfrm>
            <a:off x="2212848" y="1664208"/>
            <a:ext cx="2834640" cy="457200"/>
          </a:xfrm>
          <a:prstGeom prst="roundRect">
            <a:avLst>
              <a:gd name="adj" fmla="val 14000"/>
            </a:avLst>
          </a:prstGeom>
          <a:solidFill>
            <a:srgbClr val="EDEDED"/>
          </a:solidFill>
          <a:ln w="12700">
            <a:solidFill>
              <a:srgbClr val="EDEDED"/>
            </a:solidFill>
            <a:prstDash val="solid"/>
          </a:ln>
        </p:spPr>
        <p:txBody>
          <a:bodyPr/>
          <a:lstStyle/>
          <a:p>
            <a:endParaRPr lang="en-US"/>
          </a:p>
        </p:txBody>
      </p:sp>
      <p:sp>
        <p:nvSpPr>
          <p:cNvPr id="42" name="Shape 40"/>
          <p:cNvSpPr/>
          <p:nvPr/>
        </p:nvSpPr>
        <p:spPr>
          <a:xfrm>
            <a:off x="2212848" y="1984248"/>
            <a:ext cx="2834640" cy="137160"/>
          </a:xfrm>
          <a:prstGeom prst="rect">
            <a:avLst/>
          </a:prstGeom>
          <a:solidFill>
            <a:srgbClr val="EDEDED"/>
          </a:solidFill>
          <a:ln w="12700">
            <a:solidFill>
              <a:srgbClr val="EDEDED"/>
            </a:solidFill>
            <a:prstDash val="solid"/>
          </a:ln>
        </p:spPr>
        <p:txBody>
          <a:bodyPr/>
          <a:lstStyle/>
          <a:p>
            <a:endParaRPr lang="en-US"/>
          </a:p>
        </p:txBody>
      </p:sp>
      <p:sp>
        <p:nvSpPr>
          <p:cNvPr id="43" name="Shape 41"/>
          <p:cNvSpPr/>
          <p:nvPr/>
        </p:nvSpPr>
        <p:spPr>
          <a:xfrm>
            <a:off x="2212848" y="2103120"/>
            <a:ext cx="2834640" cy="45720"/>
          </a:xfrm>
          <a:prstGeom prst="rect">
            <a:avLst/>
          </a:prstGeom>
          <a:solidFill>
            <a:srgbClr val="FCC328"/>
          </a:solidFill>
          <a:ln w="12700">
            <a:solidFill>
              <a:srgbClr val="FCC328"/>
            </a:solidFill>
            <a:prstDash val="solid"/>
          </a:ln>
        </p:spPr>
        <p:txBody>
          <a:bodyPr/>
          <a:lstStyle/>
          <a:p>
            <a:endParaRPr lang="en-US"/>
          </a:p>
        </p:txBody>
      </p:sp>
      <p:sp>
        <p:nvSpPr>
          <p:cNvPr id="45" name="Text 43"/>
          <p:cNvSpPr/>
          <p:nvPr/>
        </p:nvSpPr>
        <p:spPr>
          <a:xfrm>
            <a:off x="2322576" y="1755648"/>
            <a:ext cx="274320" cy="274320"/>
          </a:xfrm>
          <a:prstGeom prst="rect">
            <a:avLst/>
          </a:prstGeom>
          <a:noFill/>
          <a:ln/>
        </p:spPr>
        <p:txBody>
          <a:bodyPr wrap="square" lIns="0" tIns="0" rIns="0" bIns="0" rtlCol="0" anchor="ctr"/>
          <a:lstStyle/>
          <a:p>
            <a:pPr marL="0" indent="0" algn="ctr">
              <a:buNone/>
            </a:pPr>
            <a:endParaRPr lang="en-US" sz="900" dirty="0"/>
          </a:p>
        </p:txBody>
      </p:sp>
      <p:sp>
        <p:nvSpPr>
          <p:cNvPr id="46" name="Text 44"/>
          <p:cNvSpPr/>
          <p:nvPr/>
        </p:nvSpPr>
        <p:spPr>
          <a:xfrm>
            <a:off x="2231136" y="1755648"/>
            <a:ext cx="2825496" cy="274320"/>
          </a:xfrm>
          <a:prstGeom prst="rect">
            <a:avLst/>
          </a:prstGeom>
          <a:noFill/>
          <a:ln/>
        </p:spPr>
        <p:txBody>
          <a:bodyPr wrap="square" lIns="0" tIns="0" rIns="0" bIns="0" rtlCol="0" anchor="ctr"/>
          <a:lstStyle/>
          <a:p>
            <a:pPr marL="0" indent="0">
              <a:buNone/>
            </a:pPr>
            <a:r>
              <a:rPr lang="en-US" sz="1000" b="1" dirty="0" err="1">
                <a:solidFill>
                  <a:srgbClr val="000000"/>
                </a:solidFill>
                <a:latin typeface="Montserrat" pitchFamily="34" charset="0"/>
                <a:ea typeface="Montserrat" pitchFamily="34" charset="-122"/>
                <a:cs typeface="Montserrat" pitchFamily="34" charset="-120"/>
              </a:rPr>
              <a:t>Pedidos</a:t>
            </a:r>
            <a:r>
              <a:rPr lang="en-US" sz="1000" b="1" dirty="0">
                <a:solidFill>
                  <a:srgbClr val="000000"/>
                </a:solidFill>
                <a:latin typeface="Montserrat" pitchFamily="34" charset="0"/>
                <a:ea typeface="Montserrat" pitchFamily="34" charset="-122"/>
                <a:cs typeface="Montserrat" pitchFamily="34" charset="-120"/>
              </a:rPr>
              <a:t> (</a:t>
            </a:r>
            <a:r>
              <a:rPr lang="en-US" sz="1000" b="1" dirty="0" err="1">
                <a:solidFill>
                  <a:srgbClr val="000000"/>
                </a:solidFill>
                <a:latin typeface="Montserrat" pitchFamily="34" charset="0"/>
                <a:ea typeface="Montserrat" pitchFamily="34" charset="-122"/>
                <a:cs typeface="Montserrat" pitchFamily="34" charset="-120"/>
              </a:rPr>
              <a:t>Órdenes</a:t>
            </a:r>
            <a:r>
              <a:rPr lang="en-US" sz="1000" b="1" dirty="0">
                <a:solidFill>
                  <a:srgbClr val="000000"/>
                </a:solidFill>
                <a:latin typeface="Montserrat" pitchFamily="34" charset="0"/>
                <a:ea typeface="Montserrat" pitchFamily="34" charset="-122"/>
                <a:cs typeface="Montserrat" pitchFamily="34" charset="-120"/>
              </a:rPr>
              <a:t> de </a:t>
            </a:r>
            <a:r>
              <a:rPr lang="en-US" sz="1000" b="1" dirty="0" err="1">
                <a:solidFill>
                  <a:srgbClr val="000000"/>
                </a:solidFill>
                <a:latin typeface="Montserrat" pitchFamily="34" charset="0"/>
                <a:ea typeface="Montserrat" pitchFamily="34" charset="-122"/>
                <a:cs typeface="Montserrat" pitchFamily="34" charset="-120"/>
              </a:rPr>
              <a:t>compra</a:t>
            </a:r>
            <a:r>
              <a:rPr lang="en-US" sz="1000" b="1" dirty="0">
                <a:solidFill>
                  <a:srgbClr val="000000"/>
                </a:solidFill>
                <a:latin typeface="Montserrat" pitchFamily="34" charset="0"/>
                <a:ea typeface="Montserrat" pitchFamily="34" charset="-122"/>
                <a:cs typeface="Montserrat" pitchFamily="34" charset="-120"/>
              </a:rPr>
              <a:t> de  Servicio)</a:t>
            </a:r>
            <a:endParaRPr lang="en-US" sz="1000" dirty="0"/>
          </a:p>
        </p:txBody>
      </p:sp>
      <p:pic>
        <p:nvPicPr>
          <p:cNvPr id="47" name="Image 0" descr="preencoded.png"/>
          <p:cNvPicPr>
            <a:picLocks noChangeAspect="1"/>
          </p:cNvPicPr>
          <p:nvPr/>
        </p:nvPicPr>
        <p:blipFill>
          <a:blip r:embed="rId3"/>
          <a:stretch>
            <a:fillRect/>
          </a:stretch>
        </p:blipFill>
        <p:spPr>
          <a:xfrm>
            <a:off x="2304288" y="2194560"/>
            <a:ext cx="2651760" cy="1993392"/>
          </a:xfrm>
          <a:prstGeom prst="rect">
            <a:avLst/>
          </a:prstGeom>
        </p:spPr>
      </p:pic>
      <p:sp>
        <p:nvSpPr>
          <p:cNvPr id="48" name="Text 45"/>
          <p:cNvSpPr/>
          <p:nvPr/>
        </p:nvSpPr>
        <p:spPr>
          <a:xfrm>
            <a:off x="2322576" y="4261104"/>
            <a:ext cx="2615184" cy="219456"/>
          </a:xfrm>
          <a:prstGeom prst="rect">
            <a:avLst/>
          </a:prstGeom>
          <a:noFill/>
          <a:ln/>
        </p:spPr>
        <p:txBody>
          <a:bodyPr wrap="square" lIns="0" tIns="0" rIns="0" bIns="0" rtlCol="0" anchor="ctr"/>
          <a:lstStyle/>
          <a:p>
            <a:pPr marL="0" indent="0">
              <a:buNone/>
            </a:pPr>
            <a:r>
              <a:rPr lang="en-US" sz="1000" b="1" dirty="0">
                <a:solidFill>
                  <a:srgbClr val="000000"/>
                </a:solidFill>
                <a:latin typeface="Montserrat" pitchFamily="34" charset="0"/>
                <a:ea typeface="Montserrat" pitchFamily="34" charset="-122"/>
                <a:cs typeface="Montserrat" pitchFamily="34" charset="-120"/>
              </a:rPr>
              <a:t>Desde esta vista podrá:</a:t>
            </a:r>
            <a:endParaRPr lang="en-US" sz="1000" dirty="0"/>
          </a:p>
        </p:txBody>
      </p:sp>
      <p:sp>
        <p:nvSpPr>
          <p:cNvPr id="49" name="Text 46"/>
          <p:cNvSpPr/>
          <p:nvPr/>
        </p:nvSpPr>
        <p:spPr>
          <a:xfrm>
            <a:off x="2322576" y="4498848"/>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Consultar las </a:t>
            </a:r>
            <a:r>
              <a:rPr lang="en-US" sz="900" dirty="0" err="1">
                <a:solidFill>
                  <a:srgbClr val="444444"/>
                </a:solidFill>
                <a:latin typeface="Montserrat" pitchFamily="34" charset="0"/>
                <a:ea typeface="Montserrat" pitchFamily="34" charset="-122"/>
                <a:cs typeface="Montserrat" pitchFamily="34" charset="-120"/>
              </a:rPr>
              <a:t>Órdenes</a:t>
            </a:r>
            <a:r>
              <a:rPr lang="en-US" sz="900" dirty="0">
                <a:solidFill>
                  <a:srgbClr val="444444"/>
                </a:solidFill>
                <a:latin typeface="Montserrat" pitchFamily="34" charset="0"/>
                <a:ea typeface="Montserrat" pitchFamily="34" charset="-122"/>
                <a:cs typeface="Montserrat" pitchFamily="34" charset="-120"/>
              </a:rPr>
              <a:t> de </a:t>
            </a:r>
            <a:r>
              <a:rPr lang="en-US" sz="900" dirty="0" err="1">
                <a:solidFill>
                  <a:srgbClr val="444444"/>
                </a:solidFill>
                <a:latin typeface="Montserrat" pitchFamily="34" charset="0"/>
                <a:ea typeface="Montserrat" pitchFamily="34" charset="-122"/>
                <a:cs typeface="Montserrat" pitchFamily="34" charset="-120"/>
              </a:rPr>
              <a:t>compra</a:t>
            </a:r>
            <a:r>
              <a:rPr lang="en-US" sz="900" dirty="0">
                <a:solidFill>
                  <a:srgbClr val="444444"/>
                </a:solidFill>
                <a:latin typeface="Montserrat" pitchFamily="34" charset="0"/>
                <a:ea typeface="Montserrat" pitchFamily="34" charset="-122"/>
                <a:cs typeface="Montserrat" pitchFamily="34" charset="-120"/>
              </a:rPr>
              <a:t> de Servicio emitidas.</a:t>
            </a:r>
            <a:endParaRPr lang="en-US" sz="900" dirty="0"/>
          </a:p>
        </p:txBody>
      </p:sp>
      <p:sp>
        <p:nvSpPr>
          <p:cNvPr id="50" name="Text 47"/>
          <p:cNvSpPr/>
          <p:nvPr/>
        </p:nvSpPr>
        <p:spPr>
          <a:xfrm>
            <a:off x="2322576" y="4882896"/>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Revisar fecha, estado y </a:t>
            </a:r>
            <a:r>
              <a:rPr lang="en-US" sz="900" dirty="0" err="1">
                <a:solidFill>
                  <a:srgbClr val="444444"/>
                </a:solidFill>
                <a:latin typeface="Montserrat" pitchFamily="34" charset="0"/>
                <a:ea typeface="Montserrat" pitchFamily="34" charset="-122"/>
                <a:cs typeface="Montserrat" pitchFamily="34" charset="-120"/>
              </a:rPr>
              <a:t>detalle</a:t>
            </a:r>
            <a:r>
              <a:rPr lang="en-US" sz="900" dirty="0">
                <a:solidFill>
                  <a:srgbClr val="444444"/>
                </a:solidFill>
                <a:latin typeface="Montserrat" pitchFamily="34" charset="0"/>
                <a:ea typeface="Montserrat" pitchFamily="34" charset="-122"/>
                <a:cs typeface="Montserrat" pitchFamily="34" charset="-120"/>
              </a:rPr>
              <a:t> de los servicios solicitados.</a:t>
            </a:r>
            <a:endParaRPr lang="en-US" sz="900" dirty="0"/>
          </a:p>
        </p:txBody>
      </p:sp>
      <p:sp>
        <p:nvSpPr>
          <p:cNvPr id="51" name="Text 48"/>
          <p:cNvSpPr/>
          <p:nvPr/>
        </p:nvSpPr>
        <p:spPr>
          <a:xfrm>
            <a:off x="2322576" y="5266944"/>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Dar seguimiento a la planificación de los servicios.</a:t>
            </a:r>
            <a:endParaRPr lang="en-US" sz="900" dirty="0"/>
          </a:p>
        </p:txBody>
      </p:sp>
      <p:sp>
        <p:nvSpPr>
          <p:cNvPr id="52" name="Shape 49"/>
          <p:cNvSpPr/>
          <p:nvPr/>
        </p:nvSpPr>
        <p:spPr>
          <a:xfrm>
            <a:off x="5120640" y="1664208"/>
            <a:ext cx="2834640" cy="4919472"/>
          </a:xfrm>
          <a:prstGeom prst="roundRect">
            <a:avLst>
              <a:gd name="adj" fmla="val 2258"/>
            </a:avLst>
          </a:prstGeom>
          <a:solidFill>
            <a:srgbClr val="FFFFFF"/>
          </a:solidFill>
          <a:ln w="15240">
            <a:solidFill>
              <a:srgbClr val="DADADA"/>
            </a:solidFill>
            <a:prstDash val="solid"/>
          </a:ln>
          <a:effectLst>
            <a:outerShdw blurRad="63500" dist="25400" dir="2700000" algn="bl" rotWithShape="0">
              <a:srgbClr val="000000">
                <a:alpha val="10000"/>
              </a:srgbClr>
            </a:outerShdw>
          </a:effectLst>
        </p:spPr>
        <p:txBody>
          <a:bodyPr/>
          <a:lstStyle/>
          <a:p>
            <a:endParaRPr lang="en-US"/>
          </a:p>
        </p:txBody>
      </p:sp>
      <p:sp>
        <p:nvSpPr>
          <p:cNvPr id="53" name="Shape 50"/>
          <p:cNvSpPr/>
          <p:nvPr/>
        </p:nvSpPr>
        <p:spPr>
          <a:xfrm>
            <a:off x="5120640" y="1664208"/>
            <a:ext cx="2834640" cy="457200"/>
          </a:xfrm>
          <a:prstGeom prst="roundRect">
            <a:avLst>
              <a:gd name="adj" fmla="val 14000"/>
            </a:avLst>
          </a:prstGeom>
          <a:solidFill>
            <a:srgbClr val="EDEDED"/>
          </a:solidFill>
          <a:ln w="12700">
            <a:solidFill>
              <a:srgbClr val="EDEDED"/>
            </a:solidFill>
            <a:prstDash val="solid"/>
          </a:ln>
        </p:spPr>
        <p:txBody>
          <a:bodyPr/>
          <a:lstStyle/>
          <a:p>
            <a:endParaRPr lang="en-US"/>
          </a:p>
        </p:txBody>
      </p:sp>
      <p:sp>
        <p:nvSpPr>
          <p:cNvPr id="54" name="Shape 51"/>
          <p:cNvSpPr/>
          <p:nvPr/>
        </p:nvSpPr>
        <p:spPr>
          <a:xfrm>
            <a:off x="5120640" y="1984248"/>
            <a:ext cx="2834640" cy="137160"/>
          </a:xfrm>
          <a:prstGeom prst="rect">
            <a:avLst/>
          </a:prstGeom>
          <a:solidFill>
            <a:srgbClr val="EDEDED"/>
          </a:solidFill>
          <a:ln w="12700">
            <a:solidFill>
              <a:srgbClr val="EDEDED"/>
            </a:solidFill>
            <a:prstDash val="solid"/>
          </a:ln>
        </p:spPr>
        <p:txBody>
          <a:bodyPr/>
          <a:lstStyle/>
          <a:p>
            <a:endParaRPr lang="en-US"/>
          </a:p>
        </p:txBody>
      </p:sp>
      <p:sp>
        <p:nvSpPr>
          <p:cNvPr id="55" name="Shape 52"/>
          <p:cNvSpPr/>
          <p:nvPr/>
        </p:nvSpPr>
        <p:spPr>
          <a:xfrm>
            <a:off x="5120640" y="2103120"/>
            <a:ext cx="2834640" cy="45720"/>
          </a:xfrm>
          <a:prstGeom prst="rect">
            <a:avLst/>
          </a:prstGeom>
          <a:solidFill>
            <a:srgbClr val="FCC328"/>
          </a:solidFill>
          <a:ln w="12700">
            <a:solidFill>
              <a:srgbClr val="FCC328"/>
            </a:solidFill>
            <a:prstDash val="solid"/>
          </a:ln>
        </p:spPr>
        <p:txBody>
          <a:bodyPr/>
          <a:lstStyle/>
          <a:p>
            <a:endParaRPr lang="en-US"/>
          </a:p>
        </p:txBody>
      </p:sp>
      <p:sp>
        <p:nvSpPr>
          <p:cNvPr id="57" name="Text 54"/>
          <p:cNvSpPr/>
          <p:nvPr/>
        </p:nvSpPr>
        <p:spPr>
          <a:xfrm>
            <a:off x="5230368" y="1755648"/>
            <a:ext cx="274320" cy="274320"/>
          </a:xfrm>
          <a:prstGeom prst="rect">
            <a:avLst/>
          </a:prstGeom>
          <a:noFill/>
          <a:ln/>
        </p:spPr>
        <p:txBody>
          <a:bodyPr wrap="square" lIns="0" tIns="0" rIns="0" bIns="0" rtlCol="0" anchor="ctr"/>
          <a:lstStyle/>
          <a:p>
            <a:pPr marL="0" indent="0" algn="ctr">
              <a:buNone/>
            </a:pPr>
            <a:endParaRPr lang="en-US" sz="900" dirty="0"/>
          </a:p>
        </p:txBody>
      </p:sp>
      <p:sp>
        <p:nvSpPr>
          <p:cNvPr id="58" name="Text 55"/>
          <p:cNvSpPr/>
          <p:nvPr/>
        </p:nvSpPr>
        <p:spPr>
          <a:xfrm>
            <a:off x="5532120" y="1755648"/>
            <a:ext cx="2286000" cy="274320"/>
          </a:xfrm>
          <a:prstGeom prst="rect">
            <a:avLst/>
          </a:prstGeom>
          <a:noFill/>
          <a:ln/>
        </p:spPr>
        <p:txBody>
          <a:bodyPr wrap="square" lIns="0" tIns="0" rIns="0" bIns="0" rtlCol="0" anchor="ctr"/>
          <a:lstStyle/>
          <a:p>
            <a:pPr marL="0" indent="0">
              <a:buNone/>
            </a:pPr>
            <a:r>
              <a:rPr lang="en-US" sz="1000" b="1" dirty="0">
                <a:solidFill>
                  <a:srgbClr val="000000"/>
                </a:solidFill>
                <a:latin typeface="Montserrat" pitchFamily="34" charset="0"/>
                <a:ea typeface="Montserrat" pitchFamily="34" charset="-122"/>
                <a:cs typeface="Montserrat" pitchFamily="34" charset="-120"/>
              </a:rPr>
              <a:t>Hojas de </a:t>
            </a:r>
            <a:r>
              <a:rPr lang="en-US" sz="1000" b="1" dirty="0" err="1">
                <a:solidFill>
                  <a:srgbClr val="000000"/>
                </a:solidFill>
                <a:latin typeface="Montserrat" pitchFamily="34" charset="0"/>
                <a:ea typeface="Montserrat" pitchFamily="34" charset="-122"/>
                <a:cs typeface="Montserrat" pitchFamily="34" charset="-120"/>
              </a:rPr>
              <a:t>servicio</a:t>
            </a:r>
            <a:r>
              <a:rPr lang="en-US" sz="1000" b="1" dirty="0">
                <a:solidFill>
                  <a:srgbClr val="000000"/>
                </a:solidFill>
                <a:latin typeface="Montserrat" pitchFamily="34" charset="0"/>
                <a:ea typeface="Montserrat" pitchFamily="34" charset="-122"/>
                <a:cs typeface="Montserrat" pitchFamily="34" charset="-120"/>
              </a:rPr>
              <a:t> (Service Sheet)</a:t>
            </a:r>
            <a:endParaRPr lang="en-US" sz="1000" dirty="0"/>
          </a:p>
        </p:txBody>
      </p:sp>
      <p:pic>
        <p:nvPicPr>
          <p:cNvPr id="59" name="Image 1" descr="preencoded.png"/>
          <p:cNvPicPr>
            <a:picLocks noChangeAspect="1"/>
          </p:cNvPicPr>
          <p:nvPr/>
        </p:nvPicPr>
        <p:blipFill>
          <a:blip r:embed="rId4"/>
          <a:stretch>
            <a:fillRect/>
          </a:stretch>
        </p:blipFill>
        <p:spPr>
          <a:xfrm>
            <a:off x="5212080" y="2194560"/>
            <a:ext cx="2651760" cy="1993392"/>
          </a:xfrm>
          <a:prstGeom prst="rect">
            <a:avLst/>
          </a:prstGeom>
        </p:spPr>
      </p:pic>
      <p:sp>
        <p:nvSpPr>
          <p:cNvPr id="60" name="Text 56"/>
          <p:cNvSpPr/>
          <p:nvPr/>
        </p:nvSpPr>
        <p:spPr>
          <a:xfrm>
            <a:off x="5230368" y="4261104"/>
            <a:ext cx="2615184" cy="219456"/>
          </a:xfrm>
          <a:prstGeom prst="rect">
            <a:avLst/>
          </a:prstGeom>
          <a:noFill/>
          <a:ln/>
        </p:spPr>
        <p:txBody>
          <a:bodyPr wrap="square" lIns="0" tIns="0" rIns="0" bIns="0" rtlCol="0" anchor="ctr"/>
          <a:lstStyle/>
          <a:p>
            <a:pPr marL="0" indent="0">
              <a:buNone/>
            </a:pPr>
            <a:r>
              <a:rPr lang="en-US" sz="1000" b="1" dirty="0">
                <a:solidFill>
                  <a:srgbClr val="000000"/>
                </a:solidFill>
                <a:latin typeface="Montserrat" pitchFamily="34" charset="0"/>
                <a:ea typeface="Montserrat" pitchFamily="34" charset="-122"/>
                <a:cs typeface="Montserrat" pitchFamily="34" charset="-120"/>
              </a:rPr>
              <a:t>Desde esta vista podrá:</a:t>
            </a:r>
            <a:endParaRPr lang="en-US" sz="1000" dirty="0"/>
          </a:p>
        </p:txBody>
      </p:sp>
      <p:sp>
        <p:nvSpPr>
          <p:cNvPr id="61" name="Text 57"/>
          <p:cNvSpPr/>
          <p:nvPr/>
        </p:nvSpPr>
        <p:spPr>
          <a:xfrm>
            <a:off x="5230368" y="4498848"/>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Consultar las Hojas de Entrada de Servicio </a:t>
            </a:r>
            <a:r>
              <a:rPr lang="en-US" sz="900" dirty="0" err="1">
                <a:solidFill>
                  <a:srgbClr val="444444"/>
                </a:solidFill>
                <a:latin typeface="Montserrat" pitchFamily="34" charset="0"/>
                <a:ea typeface="Montserrat" pitchFamily="34" charset="-122"/>
                <a:cs typeface="Montserrat" pitchFamily="34" charset="-120"/>
              </a:rPr>
              <a:t>registradas</a:t>
            </a:r>
            <a:r>
              <a:rPr lang="en-US" sz="900" dirty="0">
                <a:solidFill>
                  <a:srgbClr val="444444"/>
                </a:solidFill>
                <a:latin typeface="Montserrat" pitchFamily="34" charset="0"/>
                <a:ea typeface="Montserrat" pitchFamily="34" charset="-122"/>
                <a:cs typeface="Montserrat" pitchFamily="34" charset="-120"/>
              </a:rPr>
              <a:t> vs </a:t>
            </a:r>
            <a:r>
              <a:rPr lang="en-US" sz="900" dirty="0" err="1">
                <a:solidFill>
                  <a:srgbClr val="444444"/>
                </a:solidFill>
                <a:latin typeface="Montserrat" pitchFamily="34" charset="0"/>
                <a:ea typeface="Montserrat" pitchFamily="34" charset="-122"/>
                <a:cs typeface="Montserrat" pitchFamily="34" charset="-120"/>
              </a:rPr>
              <a:t>facturadas</a:t>
            </a:r>
            <a:r>
              <a:rPr lang="en-US" sz="900" dirty="0">
                <a:solidFill>
                  <a:srgbClr val="444444"/>
                </a:solidFill>
                <a:latin typeface="Montserrat" pitchFamily="34" charset="0"/>
                <a:ea typeface="Montserrat" pitchFamily="34" charset="-122"/>
                <a:cs typeface="Montserrat" pitchFamily="34" charset="-120"/>
              </a:rPr>
              <a:t>.</a:t>
            </a:r>
            <a:endParaRPr lang="en-US" sz="900" dirty="0"/>
          </a:p>
        </p:txBody>
      </p:sp>
      <p:sp>
        <p:nvSpPr>
          <p:cNvPr id="62" name="Text 58"/>
          <p:cNvSpPr/>
          <p:nvPr/>
        </p:nvSpPr>
        <p:spPr>
          <a:xfrm>
            <a:off x="5230368" y="4882896"/>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Ver el estado de aprobación de cada HES.</a:t>
            </a:r>
            <a:endParaRPr lang="en-US" sz="900" dirty="0"/>
          </a:p>
        </p:txBody>
      </p:sp>
      <p:sp>
        <p:nvSpPr>
          <p:cNvPr id="63" name="Text 59"/>
          <p:cNvSpPr/>
          <p:nvPr/>
        </p:nvSpPr>
        <p:spPr>
          <a:xfrm>
            <a:off x="5230368" y="5266944"/>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Revisar fechas de envío y aprobación.</a:t>
            </a:r>
            <a:endParaRPr lang="en-US" sz="900" dirty="0"/>
          </a:p>
        </p:txBody>
      </p:sp>
      <p:sp>
        <p:nvSpPr>
          <p:cNvPr id="64" name="Text 60"/>
          <p:cNvSpPr/>
          <p:nvPr/>
        </p:nvSpPr>
        <p:spPr>
          <a:xfrm>
            <a:off x="5230368" y="5650992"/>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Validar el valor y la moneda registrada.</a:t>
            </a:r>
            <a:endParaRPr lang="en-US" sz="900" dirty="0"/>
          </a:p>
        </p:txBody>
      </p:sp>
      <p:sp>
        <p:nvSpPr>
          <p:cNvPr id="65" name="Shape 61"/>
          <p:cNvSpPr/>
          <p:nvPr/>
        </p:nvSpPr>
        <p:spPr>
          <a:xfrm>
            <a:off x="8028432" y="1664208"/>
            <a:ext cx="2834640" cy="4919472"/>
          </a:xfrm>
          <a:prstGeom prst="roundRect">
            <a:avLst>
              <a:gd name="adj" fmla="val 2258"/>
            </a:avLst>
          </a:prstGeom>
          <a:solidFill>
            <a:srgbClr val="FFFFFF"/>
          </a:solidFill>
          <a:ln w="15240">
            <a:solidFill>
              <a:srgbClr val="DADADA"/>
            </a:solidFill>
            <a:prstDash val="solid"/>
          </a:ln>
          <a:effectLst>
            <a:outerShdw blurRad="63500" dist="25400" dir="2700000" algn="bl" rotWithShape="0">
              <a:srgbClr val="000000">
                <a:alpha val="10000"/>
              </a:srgbClr>
            </a:outerShdw>
          </a:effectLst>
        </p:spPr>
        <p:txBody>
          <a:bodyPr/>
          <a:lstStyle/>
          <a:p>
            <a:endParaRPr lang="en-US"/>
          </a:p>
        </p:txBody>
      </p:sp>
      <p:sp>
        <p:nvSpPr>
          <p:cNvPr id="66" name="Shape 62"/>
          <p:cNvSpPr/>
          <p:nvPr/>
        </p:nvSpPr>
        <p:spPr>
          <a:xfrm>
            <a:off x="8028432" y="1664208"/>
            <a:ext cx="2834640" cy="457200"/>
          </a:xfrm>
          <a:prstGeom prst="roundRect">
            <a:avLst>
              <a:gd name="adj" fmla="val 14000"/>
            </a:avLst>
          </a:prstGeom>
          <a:solidFill>
            <a:srgbClr val="EDEDED"/>
          </a:solidFill>
          <a:ln w="12700">
            <a:solidFill>
              <a:srgbClr val="EDEDED"/>
            </a:solidFill>
            <a:prstDash val="solid"/>
          </a:ln>
        </p:spPr>
        <p:txBody>
          <a:bodyPr/>
          <a:lstStyle/>
          <a:p>
            <a:endParaRPr lang="en-US"/>
          </a:p>
        </p:txBody>
      </p:sp>
      <p:sp>
        <p:nvSpPr>
          <p:cNvPr id="67" name="Shape 63"/>
          <p:cNvSpPr/>
          <p:nvPr/>
        </p:nvSpPr>
        <p:spPr>
          <a:xfrm>
            <a:off x="8028432" y="1984248"/>
            <a:ext cx="2834640" cy="137160"/>
          </a:xfrm>
          <a:prstGeom prst="rect">
            <a:avLst/>
          </a:prstGeom>
          <a:solidFill>
            <a:srgbClr val="EDEDED"/>
          </a:solidFill>
          <a:ln w="12700">
            <a:solidFill>
              <a:srgbClr val="EDEDED"/>
            </a:solidFill>
            <a:prstDash val="solid"/>
          </a:ln>
        </p:spPr>
        <p:txBody>
          <a:bodyPr/>
          <a:lstStyle/>
          <a:p>
            <a:endParaRPr lang="en-US"/>
          </a:p>
        </p:txBody>
      </p:sp>
      <p:sp>
        <p:nvSpPr>
          <p:cNvPr id="68" name="Shape 64"/>
          <p:cNvSpPr/>
          <p:nvPr/>
        </p:nvSpPr>
        <p:spPr>
          <a:xfrm>
            <a:off x="8028432" y="2103120"/>
            <a:ext cx="2834640" cy="45720"/>
          </a:xfrm>
          <a:prstGeom prst="rect">
            <a:avLst/>
          </a:prstGeom>
          <a:solidFill>
            <a:srgbClr val="FCC328"/>
          </a:solidFill>
          <a:ln w="12700">
            <a:solidFill>
              <a:srgbClr val="FCC328"/>
            </a:solidFill>
            <a:prstDash val="solid"/>
          </a:ln>
        </p:spPr>
        <p:txBody>
          <a:bodyPr/>
          <a:lstStyle/>
          <a:p>
            <a:endParaRPr lang="en-US"/>
          </a:p>
        </p:txBody>
      </p:sp>
      <p:sp>
        <p:nvSpPr>
          <p:cNvPr id="70" name="Text 66"/>
          <p:cNvSpPr/>
          <p:nvPr/>
        </p:nvSpPr>
        <p:spPr>
          <a:xfrm>
            <a:off x="8138160" y="1755648"/>
            <a:ext cx="274320" cy="274320"/>
          </a:xfrm>
          <a:prstGeom prst="rect">
            <a:avLst/>
          </a:prstGeom>
          <a:noFill/>
          <a:ln/>
        </p:spPr>
        <p:txBody>
          <a:bodyPr wrap="square" lIns="0" tIns="0" rIns="0" bIns="0" rtlCol="0" anchor="ctr"/>
          <a:lstStyle/>
          <a:p>
            <a:pPr marL="0" indent="0" algn="ctr">
              <a:buNone/>
            </a:pPr>
            <a:endParaRPr lang="en-US" sz="900" dirty="0"/>
          </a:p>
        </p:txBody>
      </p:sp>
      <p:sp>
        <p:nvSpPr>
          <p:cNvPr id="71" name="Text 67"/>
          <p:cNvSpPr/>
          <p:nvPr/>
        </p:nvSpPr>
        <p:spPr>
          <a:xfrm>
            <a:off x="8449056" y="1755648"/>
            <a:ext cx="2286000" cy="274320"/>
          </a:xfrm>
          <a:prstGeom prst="rect">
            <a:avLst/>
          </a:prstGeom>
          <a:noFill/>
          <a:ln/>
        </p:spPr>
        <p:txBody>
          <a:bodyPr wrap="square" lIns="0" tIns="0" rIns="0" bIns="0" rtlCol="0" anchor="ctr"/>
          <a:lstStyle/>
          <a:p>
            <a:pPr marL="0" indent="0" algn="ctr">
              <a:buNone/>
            </a:pPr>
            <a:r>
              <a:rPr lang="en-US" sz="1100" b="1" dirty="0">
                <a:solidFill>
                  <a:srgbClr val="000000"/>
                </a:solidFill>
                <a:latin typeface="Montserrat" pitchFamily="34" charset="0"/>
                <a:ea typeface="Montserrat" pitchFamily="34" charset="-122"/>
                <a:cs typeface="Montserrat" pitchFamily="34" charset="-120"/>
              </a:rPr>
              <a:t>Facturas</a:t>
            </a:r>
            <a:endParaRPr lang="en-US" sz="1100" dirty="0"/>
          </a:p>
        </p:txBody>
      </p:sp>
      <p:pic>
        <p:nvPicPr>
          <p:cNvPr id="72" name="Image 2" descr="preencoded.png"/>
          <p:cNvPicPr>
            <a:picLocks noChangeAspect="1"/>
          </p:cNvPicPr>
          <p:nvPr/>
        </p:nvPicPr>
        <p:blipFill>
          <a:blip r:embed="rId5"/>
          <a:stretch>
            <a:fillRect/>
          </a:stretch>
        </p:blipFill>
        <p:spPr>
          <a:xfrm>
            <a:off x="8119872" y="2194560"/>
            <a:ext cx="2651760" cy="1993392"/>
          </a:xfrm>
          <a:prstGeom prst="rect">
            <a:avLst/>
          </a:prstGeom>
        </p:spPr>
      </p:pic>
      <p:sp>
        <p:nvSpPr>
          <p:cNvPr id="73" name="Text 68"/>
          <p:cNvSpPr/>
          <p:nvPr/>
        </p:nvSpPr>
        <p:spPr>
          <a:xfrm>
            <a:off x="8138160" y="4261104"/>
            <a:ext cx="2615184" cy="219456"/>
          </a:xfrm>
          <a:prstGeom prst="rect">
            <a:avLst/>
          </a:prstGeom>
          <a:noFill/>
          <a:ln/>
        </p:spPr>
        <p:txBody>
          <a:bodyPr wrap="square" lIns="0" tIns="0" rIns="0" bIns="0" rtlCol="0" anchor="ctr"/>
          <a:lstStyle/>
          <a:p>
            <a:pPr marL="0" indent="0">
              <a:buNone/>
            </a:pPr>
            <a:r>
              <a:rPr lang="en-US" sz="1000" b="1" dirty="0">
                <a:solidFill>
                  <a:srgbClr val="000000"/>
                </a:solidFill>
                <a:latin typeface="Montserrat" pitchFamily="34" charset="0"/>
                <a:ea typeface="Montserrat" pitchFamily="34" charset="-122"/>
                <a:cs typeface="Montserrat" pitchFamily="34" charset="-120"/>
              </a:rPr>
              <a:t>Desde esta vista podrá:</a:t>
            </a:r>
            <a:endParaRPr lang="en-US" sz="1000" dirty="0"/>
          </a:p>
        </p:txBody>
      </p:sp>
      <p:sp>
        <p:nvSpPr>
          <p:cNvPr id="74" name="Text 69"/>
          <p:cNvSpPr/>
          <p:nvPr/>
        </p:nvSpPr>
        <p:spPr>
          <a:xfrm>
            <a:off x="8138160" y="4498848"/>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Consultar las facturas creadas y su estado.</a:t>
            </a:r>
            <a:endParaRPr lang="en-US" sz="900" dirty="0"/>
          </a:p>
        </p:txBody>
      </p:sp>
      <p:sp>
        <p:nvSpPr>
          <p:cNvPr id="75" name="Text 70"/>
          <p:cNvSpPr/>
          <p:nvPr/>
        </p:nvSpPr>
        <p:spPr>
          <a:xfrm>
            <a:off x="8138160" y="4882896"/>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Ver el número de la Orden de Servicio o HES relacionada.</a:t>
            </a:r>
            <a:endParaRPr lang="en-US" sz="900" dirty="0"/>
          </a:p>
        </p:txBody>
      </p:sp>
      <p:sp>
        <p:nvSpPr>
          <p:cNvPr id="76" name="Text 71"/>
          <p:cNvSpPr/>
          <p:nvPr/>
        </p:nvSpPr>
        <p:spPr>
          <a:xfrm>
            <a:off x="8138160" y="5266944"/>
            <a:ext cx="2615184" cy="365760"/>
          </a:xfrm>
          <a:prstGeom prst="rect">
            <a:avLst/>
          </a:prstGeom>
          <a:noFill/>
          <a:ln/>
        </p:spPr>
        <p:txBody>
          <a:bodyPr wrap="square" lIns="0" tIns="0" rIns="0" bIns="0" rtlCol="0" anchor="ctr"/>
          <a:lstStyle/>
          <a:p>
            <a:pPr marL="342900" indent="-342900">
              <a:buSzPct val="100000"/>
              <a:buChar char="•"/>
            </a:pPr>
            <a:r>
              <a:rPr lang="en-US" sz="900" dirty="0">
                <a:solidFill>
                  <a:srgbClr val="444444"/>
                </a:solidFill>
                <a:latin typeface="Montserrat" pitchFamily="34" charset="0"/>
                <a:ea typeface="Montserrat" pitchFamily="34" charset="-122"/>
                <a:cs typeface="Montserrat" pitchFamily="34" charset="-120"/>
              </a:rPr>
              <a:t>Dar seguimiento al estado de aprobación y pago</a:t>
            </a:r>
            <a:r>
              <a:rPr lang="en-US" sz="750" dirty="0">
                <a:solidFill>
                  <a:srgbClr val="444444"/>
                </a:solidFill>
                <a:latin typeface="Montserrat" pitchFamily="34" charset="0"/>
                <a:ea typeface="Montserrat" pitchFamily="34" charset="-122"/>
                <a:cs typeface="Montserrat" pitchFamily="34" charset="-120"/>
              </a:rPr>
              <a:t>.</a:t>
            </a:r>
            <a:endParaRPr lang="en-US" sz="750" dirty="0"/>
          </a:p>
        </p:txBody>
      </p:sp>
      <p:sp>
        <p:nvSpPr>
          <p:cNvPr id="77" name="Shape 72"/>
          <p:cNvSpPr/>
          <p:nvPr/>
        </p:nvSpPr>
        <p:spPr>
          <a:xfrm>
            <a:off x="256032" y="6510528"/>
            <a:ext cx="11676888" cy="274320"/>
          </a:xfrm>
          <a:prstGeom prst="rect">
            <a:avLst/>
          </a:prstGeom>
          <a:solidFill>
            <a:srgbClr val="FFF8DC"/>
          </a:solidFill>
          <a:ln w="12700">
            <a:solidFill>
              <a:srgbClr val="FCC328"/>
            </a:solidFill>
            <a:prstDash val="solid"/>
          </a:ln>
        </p:spPr>
        <p:txBody>
          <a:bodyPr/>
          <a:lstStyle/>
          <a:p>
            <a:endParaRPr lang="en-US"/>
          </a:p>
        </p:txBody>
      </p:sp>
      <p:sp>
        <p:nvSpPr>
          <p:cNvPr id="78" name="Shape 73"/>
          <p:cNvSpPr/>
          <p:nvPr/>
        </p:nvSpPr>
        <p:spPr>
          <a:xfrm>
            <a:off x="329184" y="6537960"/>
            <a:ext cx="219456" cy="219456"/>
          </a:xfrm>
          <a:prstGeom prst="ellipse">
            <a:avLst/>
          </a:prstGeom>
          <a:solidFill>
            <a:srgbClr val="FCC328"/>
          </a:solidFill>
          <a:ln w="12700">
            <a:solidFill>
              <a:srgbClr val="FCC328"/>
            </a:solidFill>
            <a:prstDash val="solid"/>
          </a:ln>
        </p:spPr>
        <p:txBody>
          <a:bodyPr/>
          <a:lstStyle/>
          <a:p>
            <a:endParaRPr lang="en-US"/>
          </a:p>
        </p:txBody>
      </p:sp>
      <p:sp>
        <p:nvSpPr>
          <p:cNvPr id="79" name="Text 74"/>
          <p:cNvSpPr/>
          <p:nvPr/>
        </p:nvSpPr>
        <p:spPr>
          <a:xfrm>
            <a:off x="329184" y="6537960"/>
            <a:ext cx="219456" cy="219456"/>
          </a:xfrm>
          <a:prstGeom prst="rect">
            <a:avLst/>
          </a:prstGeom>
          <a:noFill/>
          <a:ln/>
        </p:spPr>
        <p:txBody>
          <a:bodyPr wrap="square" lIns="0" tIns="0" rIns="0" bIns="0" rtlCol="0" anchor="ctr"/>
          <a:lstStyle/>
          <a:p>
            <a:pPr marL="0" indent="0" algn="ctr">
              <a:buNone/>
            </a:pPr>
            <a:r>
              <a:rPr lang="en-US" sz="900" b="1" dirty="0">
                <a:solidFill>
                  <a:srgbClr val="000000"/>
                </a:solidFill>
                <a:latin typeface="Montserrat" pitchFamily="34" charset="0"/>
                <a:ea typeface="Montserrat" pitchFamily="34" charset="-122"/>
                <a:cs typeface="Montserrat" pitchFamily="34" charset="-120"/>
              </a:rPr>
              <a:t>★</a:t>
            </a:r>
            <a:endParaRPr lang="en-US" sz="900" dirty="0"/>
          </a:p>
        </p:txBody>
      </p:sp>
      <p:sp>
        <p:nvSpPr>
          <p:cNvPr id="80" name="Text 75"/>
          <p:cNvSpPr/>
          <p:nvPr/>
        </p:nvSpPr>
        <p:spPr>
          <a:xfrm>
            <a:off x="621792" y="6519672"/>
            <a:ext cx="11064240" cy="237744"/>
          </a:xfrm>
          <a:prstGeom prst="rect">
            <a:avLst/>
          </a:prstGeom>
          <a:noFill/>
          <a:ln/>
        </p:spPr>
        <p:txBody>
          <a:bodyPr wrap="square" lIns="0" tIns="0" rIns="0" bIns="0" rtlCol="0" anchor="ctr"/>
          <a:lstStyle/>
          <a:p>
            <a:pPr marL="0" indent="0">
              <a:buNone/>
            </a:pPr>
            <a:r>
              <a:rPr lang="en-US" sz="1100" b="1" dirty="0">
                <a:solidFill>
                  <a:srgbClr val="000000"/>
                </a:solidFill>
                <a:latin typeface="Montserrat" pitchFamily="34" charset="0"/>
                <a:ea typeface="Montserrat" pitchFamily="34" charset="-122"/>
                <a:cs typeface="Montserrat" pitchFamily="34" charset="-120"/>
              </a:rPr>
              <a:t>Importante</a:t>
            </a:r>
            <a:r>
              <a:rPr lang="en-US" sz="850" b="1" dirty="0">
                <a:solidFill>
                  <a:srgbClr val="000000"/>
                </a:solidFill>
                <a:latin typeface="Montserrat" pitchFamily="34" charset="0"/>
                <a:ea typeface="Montserrat" pitchFamily="34" charset="-122"/>
                <a:cs typeface="Montserrat" pitchFamily="34" charset="-120"/>
              </a:rPr>
              <a:t>:  </a:t>
            </a:r>
            <a:r>
              <a:rPr lang="en-US" sz="1000" dirty="0" err="1">
                <a:solidFill>
                  <a:srgbClr val="000000"/>
                </a:solidFill>
                <a:latin typeface="Montserrat" pitchFamily="34" charset="0"/>
                <a:ea typeface="Montserrat" pitchFamily="34" charset="-122"/>
                <a:cs typeface="Montserrat" pitchFamily="34" charset="-120"/>
              </a:rPr>
              <a:t>Utiliza</a:t>
            </a:r>
            <a:r>
              <a:rPr lang="en-US" sz="1000" dirty="0">
                <a:solidFill>
                  <a:srgbClr val="000000"/>
                </a:solidFill>
                <a:latin typeface="Montserrat" pitchFamily="34" charset="0"/>
                <a:ea typeface="Montserrat" pitchFamily="34" charset="-122"/>
                <a:cs typeface="Montserrat" pitchFamily="34" charset="-120"/>
              </a:rPr>
              <a:t> estas vistas de forma periódica para mantener control y trazabilidad de sus servicios y facturación.</a:t>
            </a:r>
            <a:endParaRPr lang="en-US" sz="1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109728"/>
            <a:ext cx="91440" cy="987552"/>
          </a:xfrm>
          <a:prstGeom prst="rect">
            <a:avLst/>
          </a:prstGeom>
          <a:solidFill>
            <a:srgbClr val="F5C400"/>
          </a:solidFill>
          <a:ln w="12700">
            <a:solidFill>
              <a:srgbClr val="F5C400"/>
            </a:solidFill>
            <a:prstDash val="solid"/>
          </a:ln>
        </p:spPr>
        <p:txBody>
          <a:bodyPr/>
          <a:lstStyle/>
          <a:p>
            <a:endParaRPr lang="es-AR" noProof="0"/>
          </a:p>
        </p:txBody>
      </p:sp>
      <p:sp>
        <p:nvSpPr>
          <p:cNvPr id="3" name="Text 1"/>
          <p:cNvSpPr/>
          <p:nvPr/>
        </p:nvSpPr>
        <p:spPr>
          <a:xfrm>
            <a:off x="201168" y="109728"/>
            <a:ext cx="11795760" cy="530352"/>
          </a:xfrm>
          <a:prstGeom prst="rect">
            <a:avLst/>
          </a:prstGeom>
          <a:noFill/>
          <a:ln/>
        </p:spPr>
        <p:txBody>
          <a:bodyPr wrap="square" rtlCol="0" anchor="ctr"/>
          <a:lstStyle/>
          <a:p>
            <a:r>
              <a:rPr lang="es-AR" sz="2600" b="1" noProof="0">
                <a:solidFill>
                  <a:srgbClr val="1A1A1A"/>
                </a:solidFill>
                <a:latin typeface="Montserrat" pitchFamily="34" charset="0"/>
                <a:ea typeface="Montserrat" pitchFamily="34" charset="-122"/>
                <a:cs typeface="Montserrat" pitchFamily="34" charset="-120"/>
              </a:rPr>
              <a:t>Próximos Pasos</a:t>
            </a:r>
            <a:endParaRPr lang="es-AR" sz="2600" noProof="0"/>
          </a:p>
        </p:txBody>
      </p:sp>
      <p:sp>
        <p:nvSpPr>
          <p:cNvPr id="4" name="Text 2"/>
          <p:cNvSpPr/>
          <p:nvPr/>
        </p:nvSpPr>
        <p:spPr>
          <a:xfrm>
            <a:off x="201168" y="658368"/>
            <a:ext cx="11795760" cy="402336"/>
          </a:xfrm>
          <a:prstGeom prst="rect">
            <a:avLst/>
          </a:prstGeom>
          <a:noFill/>
          <a:ln/>
        </p:spPr>
        <p:txBody>
          <a:bodyPr wrap="square" rtlCol="0" anchor="ctr"/>
          <a:lstStyle/>
          <a:p>
            <a:r>
              <a:rPr lang="es-AR" sz="900" noProof="0">
                <a:solidFill>
                  <a:srgbClr val="666666"/>
                </a:solidFill>
                <a:latin typeface="Montserrat" pitchFamily="34" charset="0"/>
                <a:ea typeface="Montserrat" pitchFamily="34" charset="-122"/>
                <a:cs typeface="Montserrat" pitchFamily="34" charset="-120"/>
              </a:rPr>
              <a:t>Los siguientes pasos nos preparan para iniciar la operación en el nuevo modelo</a:t>
            </a:r>
            <a:r>
              <a:rPr lang="es-AR" sz="900" noProof="0"/>
              <a:t> </a:t>
            </a:r>
            <a:r>
              <a:rPr lang="es-AR" sz="900" noProof="0">
                <a:solidFill>
                  <a:srgbClr val="666666"/>
                </a:solidFill>
                <a:latin typeface="Montserrat" pitchFamily="34" charset="0"/>
                <a:ea typeface="Montserrat" pitchFamily="34" charset="-122"/>
                <a:cs typeface="Montserrat" pitchFamily="34" charset="-120"/>
              </a:rPr>
              <a:t>de gestión de servicios con </a:t>
            </a:r>
            <a:r>
              <a:rPr lang="es-AR" sz="900" noProof="0" err="1">
                <a:solidFill>
                  <a:srgbClr val="666666"/>
                </a:solidFill>
                <a:latin typeface="Montserrat" pitchFamily="34" charset="0"/>
                <a:ea typeface="Montserrat" pitchFamily="34" charset="-122"/>
                <a:cs typeface="Montserrat" pitchFamily="34" charset="-120"/>
              </a:rPr>
              <a:t>Services</a:t>
            </a:r>
            <a:r>
              <a:rPr lang="es-AR" sz="900" noProof="0">
                <a:solidFill>
                  <a:srgbClr val="666666"/>
                </a:solidFill>
                <a:latin typeface="Montserrat" pitchFamily="34" charset="0"/>
                <a:ea typeface="Montserrat" pitchFamily="34" charset="-122"/>
                <a:cs typeface="Montserrat" pitchFamily="34" charset="-120"/>
              </a:rPr>
              <a:t> Procurement.</a:t>
            </a:r>
            <a:endParaRPr lang="es-AR" sz="900" noProof="0"/>
          </a:p>
        </p:txBody>
      </p:sp>
      <p:sp>
        <p:nvSpPr>
          <p:cNvPr id="5" name="Shape 3"/>
          <p:cNvSpPr/>
          <p:nvPr/>
        </p:nvSpPr>
        <p:spPr>
          <a:xfrm>
            <a:off x="0" y="1152144"/>
            <a:ext cx="12161520" cy="0"/>
          </a:xfrm>
          <a:prstGeom prst="line">
            <a:avLst/>
          </a:prstGeom>
          <a:noFill/>
          <a:ln w="6350">
            <a:solidFill>
              <a:srgbClr val="DDDDDD"/>
            </a:solidFill>
            <a:prstDash val="solid"/>
          </a:ln>
        </p:spPr>
        <p:txBody>
          <a:bodyPr/>
          <a:lstStyle/>
          <a:p>
            <a:endParaRPr lang="es-AR" noProof="0"/>
          </a:p>
        </p:txBody>
      </p:sp>
      <p:sp>
        <p:nvSpPr>
          <p:cNvPr id="13" name="Text 11"/>
          <p:cNvSpPr/>
          <p:nvPr/>
        </p:nvSpPr>
        <p:spPr>
          <a:xfrm>
            <a:off x="1133856" y="1298448"/>
            <a:ext cx="2103120" cy="658368"/>
          </a:xfrm>
          <a:prstGeom prst="rect">
            <a:avLst/>
          </a:prstGeom>
          <a:noFill/>
          <a:ln/>
        </p:spPr>
        <p:txBody>
          <a:bodyPr wrap="square" rtlCol="0" anchor="ctr"/>
          <a:lstStyle/>
          <a:p>
            <a:r>
              <a:rPr lang="es-AR" sz="1600" b="1" noProof="0" dirty="0">
                <a:solidFill>
                  <a:srgbClr val="1A1A1A"/>
                </a:solidFill>
                <a:latin typeface="Montserrat" pitchFamily="34" charset="0"/>
                <a:ea typeface="Montserrat" pitchFamily="34" charset="-122"/>
                <a:cs typeface="Montserrat" pitchFamily="34" charset="-120"/>
              </a:rPr>
              <a:t>Capacitación</a:t>
            </a:r>
            <a:endParaRPr lang="es-AR" sz="1600" noProof="0" dirty="0"/>
          </a:p>
        </p:txBody>
      </p:sp>
      <p:sp>
        <p:nvSpPr>
          <p:cNvPr id="14" name="Shape 12"/>
          <p:cNvSpPr/>
          <p:nvPr/>
        </p:nvSpPr>
        <p:spPr>
          <a:xfrm>
            <a:off x="3218688" y="1243584"/>
            <a:ext cx="0" cy="694944"/>
          </a:xfrm>
          <a:prstGeom prst="line">
            <a:avLst/>
          </a:prstGeom>
          <a:noFill/>
          <a:ln w="9525">
            <a:solidFill>
              <a:srgbClr val="DDDDDD"/>
            </a:solidFill>
            <a:prstDash val="solid"/>
          </a:ln>
        </p:spPr>
        <p:txBody>
          <a:bodyPr/>
          <a:lstStyle/>
          <a:p>
            <a:endParaRPr lang="es-AR" noProof="0"/>
          </a:p>
        </p:txBody>
      </p:sp>
      <p:sp>
        <p:nvSpPr>
          <p:cNvPr id="15" name="Shape 13"/>
          <p:cNvSpPr/>
          <p:nvPr/>
        </p:nvSpPr>
        <p:spPr>
          <a:xfrm>
            <a:off x="3401568" y="1380744"/>
            <a:ext cx="310896" cy="310896"/>
          </a:xfrm>
          <a:prstGeom prst="ellipse">
            <a:avLst/>
          </a:prstGeom>
          <a:solidFill>
            <a:srgbClr val="FFF8DC"/>
          </a:solidFill>
          <a:ln w="19050">
            <a:solidFill>
              <a:srgbClr val="F5C400"/>
            </a:solidFill>
            <a:prstDash val="solid"/>
          </a:ln>
        </p:spPr>
        <p:txBody>
          <a:bodyPr/>
          <a:lstStyle/>
          <a:p>
            <a:endParaRPr lang="es-AR" noProof="0"/>
          </a:p>
        </p:txBody>
      </p:sp>
      <p:sp>
        <p:nvSpPr>
          <p:cNvPr id="16" name="Text 14"/>
          <p:cNvSpPr/>
          <p:nvPr/>
        </p:nvSpPr>
        <p:spPr>
          <a:xfrm>
            <a:off x="3401568" y="1380744"/>
            <a:ext cx="310896" cy="310896"/>
          </a:xfrm>
          <a:prstGeom prst="rect">
            <a:avLst/>
          </a:prstGeom>
          <a:noFill/>
          <a:ln/>
        </p:spPr>
        <p:txBody>
          <a:bodyPr wrap="square" lIns="0" tIns="0" rIns="0" bIns="0" rtlCol="0" anchor="ctr"/>
          <a:lstStyle/>
          <a:p>
            <a:pPr algn="ctr"/>
            <a:r>
              <a:rPr lang="es-AR" sz="1200" b="1" noProof="0">
                <a:solidFill>
                  <a:srgbClr val="F5C400"/>
                </a:solidFill>
                <a:latin typeface="Arial" pitchFamily="34" charset="0"/>
                <a:ea typeface="Arial" pitchFamily="34" charset="-122"/>
                <a:cs typeface="Arial" pitchFamily="34" charset="-120"/>
              </a:rPr>
              <a:t>✓</a:t>
            </a:r>
            <a:endParaRPr lang="es-AR" sz="1200" noProof="0"/>
          </a:p>
        </p:txBody>
      </p:sp>
      <p:sp>
        <p:nvSpPr>
          <p:cNvPr id="17" name="Text 15"/>
          <p:cNvSpPr/>
          <p:nvPr/>
        </p:nvSpPr>
        <p:spPr>
          <a:xfrm>
            <a:off x="3858768" y="1243584"/>
            <a:ext cx="8138160" cy="256032"/>
          </a:xfrm>
          <a:prstGeom prst="rect">
            <a:avLst/>
          </a:prstGeom>
          <a:noFill/>
          <a:ln/>
        </p:spPr>
        <p:txBody>
          <a:bodyPr wrap="square" rtlCol="0" anchor="ctr"/>
          <a:lstStyle/>
          <a:p>
            <a:r>
              <a:rPr lang="es-AR" sz="1100" b="1" noProof="0" dirty="0">
                <a:solidFill>
                  <a:srgbClr val="1A1A1A"/>
                </a:solidFill>
                <a:latin typeface="Montserrat" pitchFamily="34" charset="0"/>
                <a:ea typeface="Montserrat" pitchFamily="34" charset="-122"/>
                <a:cs typeface="Montserrat" pitchFamily="34" charset="-120"/>
              </a:rPr>
              <a:t>Capacitación completada.</a:t>
            </a:r>
            <a:endParaRPr lang="es-AR" sz="1100" noProof="0" dirty="0"/>
          </a:p>
        </p:txBody>
      </p:sp>
      <p:sp>
        <p:nvSpPr>
          <p:cNvPr id="18" name="Text 16"/>
          <p:cNvSpPr/>
          <p:nvPr/>
        </p:nvSpPr>
        <p:spPr>
          <a:xfrm>
            <a:off x="3858768" y="1517904"/>
            <a:ext cx="8138160" cy="384048"/>
          </a:xfrm>
          <a:prstGeom prst="rect">
            <a:avLst/>
          </a:prstGeom>
          <a:noFill/>
          <a:ln/>
        </p:spPr>
        <p:txBody>
          <a:bodyPr wrap="square" rtlCol="0" anchor="ctr"/>
          <a:lstStyle/>
          <a:p>
            <a:r>
              <a:rPr lang="es-AR" sz="1000" noProof="0" dirty="0">
                <a:solidFill>
                  <a:srgbClr val="666666"/>
                </a:solidFill>
                <a:latin typeface="Montserrat" pitchFamily="34" charset="0"/>
                <a:ea typeface="Montserrat" pitchFamily="34" charset="-122"/>
                <a:cs typeface="Montserrat" pitchFamily="34" charset="-120"/>
              </a:rPr>
              <a:t>Usted ya cuenta con la información necesaria para gestionar servicios y facturación en Coupa</a:t>
            </a:r>
            <a:r>
              <a:rPr lang="es-AR" sz="900" noProof="0" dirty="0">
                <a:solidFill>
                  <a:srgbClr val="666666"/>
                </a:solidFill>
                <a:latin typeface="Montserrat" pitchFamily="34" charset="0"/>
                <a:ea typeface="Montserrat" pitchFamily="34" charset="-122"/>
                <a:cs typeface="Montserrat" pitchFamily="34" charset="-120"/>
              </a:rPr>
              <a:t>.</a:t>
            </a:r>
            <a:endParaRPr lang="es-AR" sz="900" noProof="0" dirty="0"/>
          </a:p>
        </p:txBody>
      </p:sp>
      <p:sp>
        <p:nvSpPr>
          <p:cNvPr id="19" name="Shape 17"/>
          <p:cNvSpPr/>
          <p:nvPr/>
        </p:nvSpPr>
        <p:spPr>
          <a:xfrm>
            <a:off x="0" y="1993392"/>
            <a:ext cx="12161520" cy="0"/>
          </a:xfrm>
          <a:prstGeom prst="line">
            <a:avLst/>
          </a:prstGeom>
          <a:noFill/>
          <a:ln w="6350">
            <a:solidFill>
              <a:srgbClr val="DDDDDD"/>
            </a:solidFill>
            <a:prstDash val="solid"/>
          </a:ln>
        </p:spPr>
        <p:txBody>
          <a:bodyPr/>
          <a:lstStyle/>
          <a:p>
            <a:endParaRPr lang="es-AR" noProof="0"/>
          </a:p>
        </p:txBody>
      </p:sp>
      <p:sp>
        <p:nvSpPr>
          <p:cNvPr id="24" name="Text 22"/>
          <p:cNvSpPr/>
          <p:nvPr/>
        </p:nvSpPr>
        <p:spPr>
          <a:xfrm>
            <a:off x="1110198" y="2321125"/>
            <a:ext cx="2103120" cy="658368"/>
          </a:xfrm>
          <a:prstGeom prst="rect">
            <a:avLst/>
          </a:prstGeom>
          <a:noFill/>
          <a:ln/>
        </p:spPr>
        <p:txBody>
          <a:bodyPr wrap="square" rtlCol="0" anchor="ctr"/>
          <a:lstStyle/>
          <a:p>
            <a:r>
              <a:rPr lang="es-AR" sz="1600" b="1" noProof="0" dirty="0">
                <a:solidFill>
                  <a:srgbClr val="1A1A1A"/>
                </a:solidFill>
                <a:latin typeface="Montserrat" pitchFamily="34" charset="0"/>
                <a:ea typeface="Montserrat" pitchFamily="34" charset="-122"/>
                <a:cs typeface="Montserrat" pitchFamily="34" charset="-120"/>
              </a:rPr>
              <a:t>Preparación</a:t>
            </a:r>
            <a:endParaRPr lang="es-AR" sz="1600" noProof="0" dirty="0"/>
          </a:p>
          <a:p>
            <a:r>
              <a:rPr lang="es-AR" sz="1600" b="1" noProof="0" dirty="0">
                <a:solidFill>
                  <a:srgbClr val="1A1A1A"/>
                </a:solidFill>
                <a:latin typeface="Montserrat" pitchFamily="34" charset="0"/>
                <a:ea typeface="Montserrat" pitchFamily="34" charset="-122"/>
                <a:cs typeface="Montserrat" pitchFamily="34" charset="-120"/>
              </a:rPr>
              <a:t>para </a:t>
            </a:r>
            <a:r>
              <a:rPr lang="es-AR" sz="1600" b="1" noProof="0" dirty="0" err="1">
                <a:solidFill>
                  <a:srgbClr val="1A1A1A"/>
                </a:solidFill>
                <a:latin typeface="Montserrat" pitchFamily="34" charset="0"/>
                <a:ea typeface="Montserrat" pitchFamily="34" charset="-122"/>
                <a:cs typeface="Montserrat" pitchFamily="34" charset="-120"/>
              </a:rPr>
              <a:t>Go</a:t>
            </a:r>
            <a:r>
              <a:rPr lang="es-AR" sz="1600" b="1" noProof="0" dirty="0">
                <a:solidFill>
                  <a:srgbClr val="1A1A1A"/>
                </a:solidFill>
                <a:latin typeface="Montserrat" pitchFamily="34" charset="0"/>
                <a:ea typeface="Montserrat" pitchFamily="34" charset="-122"/>
                <a:cs typeface="Montserrat" pitchFamily="34" charset="-120"/>
              </a:rPr>
              <a:t>-Live</a:t>
            </a:r>
            <a:endParaRPr lang="es-AR" sz="1600" noProof="0" dirty="0"/>
          </a:p>
        </p:txBody>
      </p:sp>
      <p:sp>
        <p:nvSpPr>
          <p:cNvPr id="25" name="Shape 23"/>
          <p:cNvSpPr/>
          <p:nvPr/>
        </p:nvSpPr>
        <p:spPr>
          <a:xfrm flipH="1">
            <a:off x="3240460" y="2215461"/>
            <a:ext cx="0" cy="1036029"/>
          </a:xfrm>
          <a:prstGeom prst="line">
            <a:avLst/>
          </a:prstGeom>
          <a:noFill/>
          <a:ln w="9525">
            <a:solidFill>
              <a:srgbClr val="DDDDDD"/>
            </a:solidFill>
            <a:prstDash val="solid"/>
          </a:ln>
        </p:spPr>
        <p:txBody>
          <a:bodyPr/>
          <a:lstStyle/>
          <a:p>
            <a:endParaRPr lang="es-AR" noProof="0"/>
          </a:p>
        </p:txBody>
      </p:sp>
      <p:sp>
        <p:nvSpPr>
          <p:cNvPr id="26" name="Shape 24"/>
          <p:cNvSpPr/>
          <p:nvPr/>
        </p:nvSpPr>
        <p:spPr>
          <a:xfrm>
            <a:off x="3430597" y="2105878"/>
            <a:ext cx="310896" cy="310896"/>
          </a:xfrm>
          <a:prstGeom prst="ellipse">
            <a:avLst/>
          </a:prstGeom>
          <a:solidFill>
            <a:srgbClr val="FFF8DC"/>
          </a:solidFill>
          <a:ln w="19050">
            <a:solidFill>
              <a:srgbClr val="F5C400"/>
            </a:solidFill>
            <a:prstDash val="solid"/>
          </a:ln>
        </p:spPr>
        <p:txBody>
          <a:bodyPr/>
          <a:lstStyle/>
          <a:p>
            <a:endParaRPr lang="es-AR" noProof="0"/>
          </a:p>
        </p:txBody>
      </p:sp>
      <p:sp>
        <p:nvSpPr>
          <p:cNvPr id="27" name="Text 25"/>
          <p:cNvSpPr/>
          <p:nvPr/>
        </p:nvSpPr>
        <p:spPr>
          <a:xfrm>
            <a:off x="3430597" y="2105878"/>
            <a:ext cx="310896" cy="310896"/>
          </a:xfrm>
          <a:prstGeom prst="rect">
            <a:avLst/>
          </a:prstGeom>
          <a:noFill/>
          <a:ln/>
        </p:spPr>
        <p:txBody>
          <a:bodyPr wrap="square" lIns="0" tIns="0" rIns="0" bIns="0" rtlCol="0" anchor="ctr"/>
          <a:lstStyle/>
          <a:p>
            <a:pPr algn="ctr"/>
            <a:r>
              <a:rPr lang="es-AR" sz="1200" b="1" noProof="0">
                <a:solidFill>
                  <a:srgbClr val="F5C400"/>
                </a:solidFill>
                <a:latin typeface="Arial" pitchFamily="34" charset="0"/>
                <a:ea typeface="Arial" pitchFamily="34" charset="-122"/>
                <a:cs typeface="Arial" pitchFamily="34" charset="-120"/>
              </a:rPr>
              <a:t>✓</a:t>
            </a:r>
            <a:endParaRPr lang="es-AR" sz="1200" noProof="0"/>
          </a:p>
        </p:txBody>
      </p:sp>
      <p:sp>
        <p:nvSpPr>
          <p:cNvPr id="28" name="Text 26"/>
          <p:cNvSpPr/>
          <p:nvPr/>
        </p:nvSpPr>
        <p:spPr>
          <a:xfrm>
            <a:off x="3858768" y="2084832"/>
            <a:ext cx="8138160" cy="256032"/>
          </a:xfrm>
          <a:prstGeom prst="rect">
            <a:avLst/>
          </a:prstGeom>
          <a:noFill/>
          <a:ln/>
        </p:spPr>
        <p:txBody>
          <a:bodyPr wrap="square" rtlCol="0" anchor="ctr"/>
          <a:lstStyle/>
          <a:p>
            <a:r>
              <a:rPr lang="es-AR" sz="1100" b="1" noProof="0" dirty="0">
                <a:solidFill>
                  <a:srgbClr val="1A1A1A"/>
                </a:solidFill>
                <a:latin typeface="Montserrat" pitchFamily="34" charset="0"/>
                <a:ea typeface="Montserrat" pitchFamily="34" charset="-122"/>
                <a:cs typeface="Montserrat" pitchFamily="34" charset="-120"/>
              </a:rPr>
              <a:t>Acceso al portal y validación de usuarios.</a:t>
            </a:r>
            <a:endParaRPr lang="es-AR" sz="1100" noProof="0" dirty="0"/>
          </a:p>
        </p:txBody>
      </p:sp>
      <p:sp>
        <p:nvSpPr>
          <p:cNvPr id="29" name="Text 27"/>
          <p:cNvSpPr/>
          <p:nvPr/>
        </p:nvSpPr>
        <p:spPr>
          <a:xfrm>
            <a:off x="3858768" y="2264809"/>
            <a:ext cx="8138160" cy="384048"/>
          </a:xfrm>
          <a:prstGeom prst="rect">
            <a:avLst/>
          </a:prstGeom>
          <a:noFill/>
          <a:ln/>
        </p:spPr>
        <p:txBody>
          <a:bodyPr wrap="square" lIns="91440" tIns="45720" rIns="91440" bIns="45720" rtlCol="0" anchor="ctr"/>
          <a:lstStyle/>
          <a:p>
            <a:r>
              <a:rPr lang="es-AR" sz="1000" noProof="0" dirty="0">
                <a:solidFill>
                  <a:srgbClr val="666666"/>
                </a:solidFill>
                <a:latin typeface="Montserrat"/>
                <a:ea typeface="Montserrat" pitchFamily="34" charset="-122"/>
                <a:cs typeface="Montserrat" pitchFamily="34" charset="-120"/>
              </a:rPr>
              <a:t>Asegure que su equipo tenga acceso al Coupa </a:t>
            </a:r>
            <a:r>
              <a:rPr lang="es-AR" sz="1000" noProof="0" dirty="0" err="1">
                <a:solidFill>
                  <a:srgbClr val="666666"/>
                </a:solidFill>
                <a:latin typeface="Montserrat"/>
                <a:ea typeface="Montserrat" pitchFamily="34" charset="-122"/>
                <a:cs typeface="Montserrat" pitchFamily="34" charset="-120"/>
              </a:rPr>
              <a:t>Supplier</a:t>
            </a:r>
            <a:r>
              <a:rPr lang="es-AR" sz="1000" noProof="0" dirty="0">
                <a:solidFill>
                  <a:srgbClr val="666666"/>
                </a:solidFill>
                <a:latin typeface="Montserrat"/>
                <a:ea typeface="Montserrat" pitchFamily="34" charset="-122"/>
                <a:cs typeface="Montserrat" pitchFamily="34" charset="-120"/>
              </a:rPr>
              <a:t> Portal (CSP)</a:t>
            </a:r>
            <a:r>
              <a:rPr lang="es-AR" sz="1000" dirty="0">
                <a:solidFill>
                  <a:srgbClr val="666666"/>
                </a:solidFill>
                <a:latin typeface="Montserrat"/>
                <a:ea typeface="Montserrat" pitchFamily="34" charset="-122"/>
                <a:cs typeface="Montserrat" pitchFamily="34" charset="-120"/>
              </a:rPr>
              <a:t> </a:t>
            </a:r>
            <a:r>
              <a:rPr lang="es-AR" sz="1000" noProof="0" dirty="0">
                <a:solidFill>
                  <a:srgbClr val="666666"/>
                </a:solidFill>
                <a:latin typeface="Montserrat"/>
                <a:ea typeface="Montserrat" pitchFamily="34" charset="-122"/>
                <a:cs typeface="Montserrat" pitchFamily="34" charset="-120"/>
              </a:rPr>
              <a:t>y que los usuarios estén activos y validados.</a:t>
            </a:r>
            <a:endParaRPr lang="es-AR" sz="1000" noProof="0" dirty="0">
              <a:latin typeface="Montserrat"/>
            </a:endParaRPr>
          </a:p>
        </p:txBody>
      </p:sp>
      <p:sp>
        <p:nvSpPr>
          <p:cNvPr id="30" name="Shape 28"/>
          <p:cNvSpPr/>
          <p:nvPr/>
        </p:nvSpPr>
        <p:spPr>
          <a:xfrm>
            <a:off x="29029" y="3444240"/>
            <a:ext cx="12161520" cy="0"/>
          </a:xfrm>
          <a:prstGeom prst="line">
            <a:avLst/>
          </a:prstGeom>
          <a:noFill/>
          <a:ln w="6350">
            <a:solidFill>
              <a:srgbClr val="DDDDDD"/>
            </a:solidFill>
            <a:prstDash val="solid"/>
          </a:ln>
        </p:spPr>
        <p:txBody>
          <a:bodyPr/>
          <a:lstStyle/>
          <a:p>
            <a:endParaRPr lang="es-AR" noProof="0"/>
          </a:p>
        </p:txBody>
      </p:sp>
      <p:sp>
        <p:nvSpPr>
          <p:cNvPr id="39" name="Text 37"/>
          <p:cNvSpPr/>
          <p:nvPr/>
        </p:nvSpPr>
        <p:spPr>
          <a:xfrm>
            <a:off x="1144597" y="3480816"/>
            <a:ext cx="2103120" cy="658368"/>
          </a:xfrm>
          <a:prstGeom prst="rect">
            <a:avLst/>
          </a:prstGeom>
          <a:noFill/>
          <a:ln/>
        </p:spPr>
        <p:txBody>
          <a:bodyPr wrap="square" rtlCol="0" anchor="ctr"/>
          <a:lstStyle/>
          <a:p>
            <a:r>
              <a:rPr lang="es-AR" sz="1600" b="1" noProof="0" dirty="0" err="1">
                <a:solidFill>
                  <a:srgbClr val="1A1A1A"/>
                </a:solidFill>
                <a:latin typeface="Montserrat" pitchFamily="34" charset="0"/>
                <a:ea typeface="Montserrat" pitchFamily="34" charset="-122"/>
                <a:cs typeface="Montserrat" pitchFamily="34" charset="-120"/>
              </a:rPr>
              <a:t>Go</a:t>
            </a:r>
            <a:r>
              <a:rPr lang="es-AR" sz="1600" b="1" noProof="0" dirty="0">
                <a:solidFill>
                  <a:srgbClr val="1A1A1A"/>
                </a:solidFill>
                <a:latin typeface="Montserrat" pitchFamily="34" charset="0"/>
                <a:ea typeface="Montserrat" pitchFamily="34" charset="-122"/>
                <a:cs typeface="Montserrat" pitchFamily="34" charset="-120"/>
              </a:rPr>
              <a:t>-Live</a:t>
            </a:r>
            <a:endParaRPr lang="es-AR" sz="1600" noProof="0" dirty="0"/>
          </a:p>
        </p:txBody>
      </p:sp>
      <p:sp>
        <p:nvSpPr>
          <p:cNvPr id="40" name="Shape 38"/>
          <p:cNvSpPr/>
          <p:nvPr/>
        </p:nvSpPr>
        <p:spPr>
          <a:xfrm>
            <a:off x="3247717" y="3535680"/>
            <a:ext cx="0" cy="694944"/>
          </a:xfrm>
          <a:prstGeom prst="line">
            <a:avLst/>
          </a:prstGeom>
          <a:noFill/>
          <a:ln w="9525">
            <a:solidFill>
              <a:srgbClr val="DDDDDD"/>
            </a:solidFill>
            <a:prstDash val="solid"/>
          </a:ln>
        </p:spPr>
        <p:txBody>
          <a:bodyPr/>
          <a:lstStyle/>
          <a:p>
            <a:endParaRPr lang="es-AR" noProof="0"/>
          </a:p>
        </p:txBody>
      </p:sp>
      <p:sp>
        <p:nvSpPr>
          <p:cNvPr id="41" name="Shape 39"/>
          <p:cNvSpPr/>
          <p:nvPr/>
        </p:nvSpPr>
        <p:spPr>
          <a:xfrm>
            <a:off x="3430597" y="3709416"/>
            <a:ext cx="329184" cy="292608"/>
          </a:xfrm>
          <a:prstGeom prst="roundRect">
            <a:avLst>
              <a:gd name="adj" fmla="val 9375"/>
            </a:avLst>
          </a:prstGeom>
          <a:solidFill>
            <a:srgbClr val="FFF8DC"/>
          </a:solidFill>
          <a:ln w="15240">
            <a:solidFill>
              <a:srgbClr val="F5C400"/>
            </a:solidFill>
            <a:prstDash val="solid"/>
          </a:ln>
        </p:spPr>
        <p:txBody>
          <a:bodyPr/>
          <a:lstStyle/>
          <a:p>
            <a:endParaRPr lang="es-AR" noProof="0"/>
          </a:p>
        </p:txBody>
      </p:sp>
      <p:sp>
        <p:nvSpPr>
          <p:cNvPr id="42" name="Shape 40"/>
          <p:cNvSpPr/>
          <p:nvPr/>
        </p:nvSpPr>
        <p:spPr>
          <a:xfrm>
            <a:off x="3430597" y="3709416"/>
            <a:ext cx="329184" cy="91440"/>
          </a:xfrm>
          <a:prstGeom prst="rect">
            <a:avLst/>
          </a:prstGeom>
          <a:solidFill>
            <a:srgbClr val="F5C400"/>
          </a:solidFill>
          <a:ln w="12700">
            <a:solidFill>
              <a:srgbClr val="F5C400"/>
            </a:solidFill>
            <a:prstDash val="solid"/>
          </a:ln>
        </p:spPr>
        <p:txBody>
          <a:bodyPr/>
          <a:lstStyle/>
          <a:p>
            <a:endParaRPr lang="es-AR" noProof="0"/>
          </a:p>
        </p:txBody>
      </p:sp>
      <p:sp>
        <p:nvSpPr>
          <p:cNvPr id="43" name="Shape 41"/>
          <p:cNvSpPr/>
          <p:nvPr/>
        </p:nvSpPr>
        <p:spPr>
          <a:xfrm>
            <a:off x="3485461" y="3672840"/>
            <a:ext cx="54864" cy="91440"/>
          </a:xfrm>
          <a:prstGeom prst="roundRect">
            <a:avLst>
              <a:gd name="adj" fmla="val 33333"/>
            </a:avLst>
          </a:prstGeom>
          <a:solidFill>
            <a:srgbClr val="F5C400"/>
          </a:solidFill>
          <a:ln w="12700">
            <a:solidFill>
              <a:srgbClr val="F5C400"/>
            </a:solidFill>
            <a:prstDash val="solid"/>
          </a:ln>
        </p:spPr>
        <p:txBody>
          <a:bodyPr/>
          <a:lstStyle/>
          <a:p>
            <a:endParaRPr lang="es-AR" noProof="0"/>
          </a:p>
        </p:txBody>
      </p:sp>
      <p:sp>
        <p:nvSpPr>
          <p:cNvPr id="44" name="Shape 42"/>
          <p:cNvSpPr/>
          <p:nvPr/>
        </p:nvSpPr>
        <p:spPr>
          <a:xfrm>
            <a:off x="3650053" y="3672840"/>
            <a:ext cx="54864" cy="91440"/>
          </a:xfrm>
          <a:prstGeom prst="roundRect">
            <a:avLst>
              <a:gd name="adj" fmla="val 33333"/>
            </a:avLst>
          </a:prstGeom>
          <a:solidFill>
            <a:srgbClr val="F5C400"/>
          </a:solidFill>
          <a:ln w="12700">
            <a:solidFill>
              <a:srgbClr val="F5C400"/>
            </a:solidFill>
            <a:prstDash val="solid"/>
          </a:ln>
        </p:spPr>
        <p:txBody>
          <a:bodyPr/>
          <a:lstStyle/>
          <a:p>
            <a:endParaRPr lang="es-AR" noProof="0"/>
          </a:p>
        </p:txBody>
      </p:sp>
      <p:sp>
        <p:nvSpPr>
          <p:cNvPr id="45" name="Text 43"/>
          <p:cNvSpPr/>
          <p:nvPr/>
        </p:nvSpPr>
        <p:spPr>
          <a:xfrm>
            <a:off x="3887797" y="3535680"/>
            <a:ext cx="8138160" cy="256032"/>
          </a:xfrm>
          <a:prstGeom prst="rect">
            <a:avLst/>
          </a:prstGeom>
          <a:noFill/>
          <a:ln/>
        </p:spPr>
        <p:txBody>
          <a:bodyPr wrap="square" rtlCol="0" anchor="ctr"/>
          <a:lstStyle/>
          <a:p>
            <a:r>
              <a:rPr lang="es-AR" sz="1100" b="1" noProof="0" dirty="0">
                <a:solidFill>
                  <a:srgbClr val="1A1A1A"/>
                </a:solidFill>
                <a:latin typeface="Montserrat" pitchFamily="34" charset="0"/>
                <a:ea typeface="Montserrat" pitchFamily="34" charset="-122"/>
                <a:cs typeface="Montserrat" pitchFamily="34" charset="-120"/>
              </a:rPr>
              <a:t>Fecha prevista</a:t>
            </a:r>
            <a:r>
              <a:rPr lang="es-AR" sz="1100" b="1" noProof="0" dirty="0">
                <a:solidFill>
                  <a:schemeClr val="accent4">
                    <a:lumMod val="75000"/>
                  </a:schemeClr>
                </a:solidFill>
                <a:latin typeface="Montserrat" pitchFamily="34" charset="0"/>
                <a:ea typeface="Montserrat" pitchFamily="34" charset="-122"/>
                <a:cs typeface="Montserrat" pitchFamily="34" charset="-120"/>
              </a:rPr>
              <a:t>: Julio de 2026</a:t>
            </a:r>
            <a:endParaRPr lang="es-AR" sz="1100" noProof="0" dirty="0">
              <a:solidFill>
                <a:schemeClr val="accent4">
                  <a:lumMod val="75000"/>
                </a:schemeClr>
              </a:solidFill>
            </a:endParaRPr>
          </a:p>
        </p:txBody>
      </p:sp>
      <p:sp>
        <p:nvSpPr>
          <p:cNvPr id="46" name="Text 44"/>
          <p:cNvSpPr/>
          <p:nvPr/>
        </p:nvSpPr>
        <p:spPr>
          <a:xfrm>
            <a:off x="3887797" y="3828288"/>
            <a:ext cx="8138160" cy="384048"/>
          </a:xfrm>
          <a:prstGeom prst="rect">
            <a:avLst/>
          </a:prstGeom>
          <a:noFill/>
          <a:ln/>
        </p:spPr>
        <p:txBody>
          <a:bodyPr wrap="square" rtlCol="0" anchor="ctr"/>
          <a:lstStyle/>
          <a:p>
            <a:r>
              <a:rPr lang="es-AR" sz="1000" noProof="0" dirty="0">
                <a:solidFill>
                  <a:srgbClr val="666666"/>
                </a:solidFill>
                <a:latin typeface="Montserrat" pitchFamily="34" charset="0"/>
                <a:ea typeface="Montserrat" pitchFamily="34" charset="-122"/>
                <a:cs typeface="Montserrat" pitchFamily="34" charset="-120"/>
              </a:rPr>
              <a:t>A partir de esta fecha, los servicios deberán gestionarse</a:t>
            </a:r>
            <a:r>
              <a:rPr lang="es-AR" sz="1000" dirty="0"/>
              <a:t> </a:t>
            </a:r>
            <a:r>
              <a:rPr lang="es-AR" sz="1000" noProof="0" dirty="0">
                <a:solidFill>
                  <a:srgbClr val="666666"/>
                </a:solidFill>
                <a:latin typeface="Montserrat" pitchFamily="34" charset="0"/>
                <a:ea typeface="Montserrat" pitchFamily="34" charset="-122"/>
                <a:cs typeface="Montserrat" pitchFamily="34" charset="-120"/>
              </a:rPr>
              <a:t>a través de </a:t>
            </a:r>
            <a:r>
              <a:rPr lang="es-AR" sz="1000" noProof="0" dirty="0" err="1">
                <a:solidFill>
                  <a:srgbClr val="666666"/>
                </a:solidFill>
                <a:latin typeface="Montserrat" pitchFamily="34" charset="0"/>
                <a:ea typeface="Montserrat" pitchFamily="34" charset="-122"/>
                <a:cs typeface="Montserrat" pitchFamily="34" charset="-120"/>
              </a:rPr>
              <a:t>Services</a:t>
            </a:r>
            <a:r>
              <a:rPr lang="es-AR" sz="1000" noProof="0" dirty="0">
                <a:solidFill>
                  <a:srgbClr val="666666"/>
                </a:solidFill>
                <a:latin typeface="Montserrat" pitchFamily="34" charset="0"/>
                <a:ea typeface="Montserrat" pitchFamily="34" charset="-122"/>
                <a:cs typeface="Montserrat" pitchFamily="34" charset="-120"/>
              </a:rPr>
              <a:t> </a:t>
            </a:r>
            <a:r>
              <a:rPr lang="es-AR" sz="1000" noProof="0" dirty="0" err="1">
                <a:solidFill>
                  <a:srgbClr val="666666"/>
                </a:solidFill>
                <a:latin typeface="Montserrat" pitchFamily="34" charset="0"/>
                <a:ea typeface="Montserrat" pitchFamily="34" charset="-122"/>
                <a:cs typeface="Montserrat" pitchFamily="34" charset="-120"/>
              </a:rPr>
              <a:t>Procurement</a:t>
            </a:r>
            <a:r>
              <a:rPr lang="es-AR" sz="1000" noProof="0" dirty="0">
                <a:solidFill>
                  <a:srgbClr val="666666"/>
                </a:solidFill>
                <a:latin typeface="Montserrat" pitchFamily="34" charset="0"/>
                <a:ea typeface="Montserrat" pitchFamily="34" charset="-122"/>
                <a:cs typeface="Montserrat" pitchFamily="34" charset="-120"/>
              </a:rPr>
              <a:t> en Coupa.</a:t>
            </a:r>
          </a:p>
          <a:p>
            <a:endParaRPr lang="es-AR" sz="1000" dirty="0">
              <a:solidFill>
                <a:srgbClr val="666666"/>
              </a:solidFill>
              <a:latin typeface="Montserrat" pitchFamily="34" charset="0"/>
            </a:endParaRPr>
          </a:p>
          <a:p>
            <a:r>
              <a:rPr lang="es-AR" sz="1000" noProof="0" dirty="0">
                <a:solidFill>
                  <a:srgbClr val="666666"/>
                </a:solidFill>
                <a:latin typeface="Montserrat" pitchFamily="34" charset="0"/>
              </a:rPr>
              <a:t>Comuníquese con su administrador para validar orden de compra de servicio bajo </a:t>
            </a:r>
            <a:r>
              <a:rPr lang="es-AR" sz="1000" noProof="0" dirty="0" err="1">
                <a:solidFill>
                  <a:srgbClr val="666666"/>
                </a:solidFill>
                <a:latin typeface="Montserrat" pitchFamily="34" charset="0"/>
              </a:rPr>
              <a:t>Services</a:t>
            </a:r>
            <a:r>
              <a:rPr lang="es-AR" sz="1000" noProof="0" dirty="0">
                <a:solidFill>
                  <a:srgbClr val="666666"/>
                </a:solidFill>
                <a:latin typeface="Montserrat" pitchFamily="34" charset="0"/>
              </a:rPr>
              <a:t> </a:t>
            </a:r>
            <a:r>
              <a:rPr lang="es-AR" sz="1000" noProof="0" dirty="0" err="1">
                <a:solidFill>
                  <a:srgbClr val="666666"/>
                </a:solidFill>
                <a:latin typeface="Montserrat" pitchFamily="34" charset="0"/>
              </a:rPr>
              <a:t>Procurement</a:t>
            </a:r>
            <a:r>
              <a:rPr lang="es-AR" sz="1000" noProof="0" dirty="0">
                <a:solidFill>
                  <a:srgbClr val="666666"/>
                </a:solidFill>
                <a:latin typeface="Montserrat" pitchFamily="34" charset="0"/>
              </a:rPr>
              <a:t>.</a:t>
            </a:r>
            <a:endParaRPr lang="es-AR" sz="1000" noProof="0" dirty="0"/>
          </a:p>
        </p:txBody>
      </p:sp>
      <p:sp>
        <p:nvSpPr>
          <p:cNvPr id="47" name="Shape 45"/>
          <p:cNvSpPr/>
          <p:nvPr/>
        </p:nvSpPr>
        <p:spPr>
          <a:xfrm>
            <a:off x="29029" y="4285488"/>
            <a:ext cx="12161520" cy="0"/>
          </a:xfrm>
          <a:prstGeom prst="line">
            <a:avLst/>
          </a:prstGeom>
          <a:noFill/>
          <a:ln w="6350">
            <a:solidFill>
              <a:srgbClr val="DDDDDD"/>
            </a:solidFill>
            <a:prstDash val="solid"/>
          </a:ln>
        </p:spPr>
        <p:txBody>
          <a:bodyPr/>
          <a:lstStyle/>
          <a:p>
            <a:endParaRPr lang="es-AR" noProof="0"/>
          </a:p>
        </p:txBody>
      </p:sp>
      <p:sp>
        <p:nvSpPr>
          <p:cNvPr id="54" name="Text 52"/>
          <p:cNvSpPr/>
          <p:nvPr/>
        </p:nvSpPr>
        <p:spPr>
          <a:xfrm>
            <a:off x="1144597" y="4349496"/>
            <a:ext cx="2103120" cy="658368"/>
          </a:xfrm>
          <a:prstGeom prst="rect">
            <a:avLst/>
          </a:prstGeom>
          <a:noFill/>
          <a:ln/>
        </p:spPr>
        <p:txBody>
          <a:bodyPr wrap="square" rtlCol="0" anchor="ctr"/>
          <a:lstStyle/>
          <a:p>
            <a:r>
              <a:rPr lang="es-AR" sz="1600" b="1" noProof="0" dirty="0">
                <a:solidFill>
                  <a:srgbClr val="1A1A1A"/>
                </a:solidFill>
                <a:latin typeface="Montserrat" pitchFamily="34" charset="0"/>
                <a:ea typeface="Montserrat" pitchFamily="34" charset="-122"/>
                <a:cs typeface="Montserrat" pitchFamily="34" charset="-120"/>
              </a:rPr>
              <a:t>Inicio de</a:t>
            </a:r>
            <a:endParaRPr lang="es-AR" sz="1600" noProof="0" dirty="0"/>
          </a:p>
          <a:p>
            <a:r>
              <a:rPr lang="es-AR" sz="1600" b="1" noProof="0" dirty="0">
                <a:solidFill>
                  <a:srgbClr val="1A1A1A"/>
                </a:solidFill>
                <a:latin typeface="Montserrat" pitchFamily="34" charset="0"/>
                <a:ea typeface="Montserrat" pitchFamily="34" charset="-122"/>
                <a:cs typeface="Montserrat" pitchFamily="34" charset="-120"/>
              </a:rPr>
              <a:t>operación</a:t>
            </a:r>
            <a:endParaRPr lang="es-AR" sz="1600" noProof="0" dirty="0"/>
          </a:p>
        </p:txBody>
      </p:sp>
      <p:sp>
        <p:nvSpPr>
          <p:cNvPr id="55" name="Shape 53"/>
          <p:cNvSpPr/>
          <p:nvPr/>
        </p:nvSpPr>
        <p:spPr>
          <a:xfrm>
            <a:off x="3247717" y="4376928"/>
            <a:ext cx="0" cy="694944"/>
          </a:xfrm>
          <a:prstGeom prst="line">
            <a:avLst/>
          </a:prstGeom>
          <a:noFill/>
          <a:ln w="9525">
            <a:solidFill>
              <a:srgbClr val="DDDDDD"/>
            </a:solidFill>
            <a:prstDash val="solid"/>
          </a:ln>
        </p:spPr>
        <p:txBody>
          <a:bodyPr/>
          <a:lstStyle/>
          <a:p>
            <a:endParaRPr lang="es-AR" noProof="0"/>
          </a:p>
        </p:txBody>
      </p:sp>
      <p:sp>
        <p:nvSpPr>
          <p:cNvPr id="56" name="Shape 54"/>
          <p:cNvSpPr/>
          <p:nvPr/>
        </p:nvSpPr>
        <p:spPr>
          <a:xfrm>
            <a:off x="3439741" y="4486656"/>
            <a:ext cx="310896" cy="310896"/>
          </a:xfrm>
          <a:prstGeom prst="ellipse">
            <a:avLst/>
          </a:prstGeom>
          <a:solidFill>
            <a:srgbClr val="FFF8DC"/>
          </a:solidFill>
          <a:ln w="19050">
            <a:solidFill>
              <a:srgbClr val="F5C400"/>
            </a:solidFill>
            <a:prstDash val="solid"/>
          </a:ln>
        </p:spPr>
        <p:txBody>
          <a:bodyPr/>
          <a:lstStyle/>
          <a:p>
            <a:endParaRPr lang="es-AR" noProof="0"/>
          </a:p>
        </p:txBody>
      </p:sp>
      <p:sp>
        <p:nvSpPr>
          <p:cNvPr id="57" name="Text 55"/>
          <p:cNvSpPr/>
          <p:nvPr/>
        </p:nvSpPr>
        <p:spPr>
          <a:xfrm>
            <a:off x="3430597" y="4514088"/>
            <a:ext cx="310896" cy="310896"/>
          </a:xfrm>
          <a:prstGeom prst="rect">
            <a:avLst/>
          </a:prstGeom>
          <a:noFill/>
          <a:ln/>
        </p:spPr>
        <p:txBody>
          <a:bodyPr wrap="square" lIns="0" tIns="0" rIns="0" bIns="0" rtlCol="0" anchor="ctr"/>
          <a:lstStyle/>
          <a:p>
            <a:pPr algn="ctr"/>
            <a:r>
              <a:rPr lang="es-AR" sz="1200" b="1" noProof="0" dirty="0">
                <a:solidFill>
                  <a:srgbClr val="F5C400"/>
                </a:solidFill>
                <a:latin typeface="Arial" pitchFamily="34" charset="0"/>
                <a:ea typeface="Arial" pitchFamily="34" charset="-122"/>
                <a:cs typeface="Arial" pitchFamily="34" charset="-120"/>
              </a:rPr>
              <a:t>✓</a:t>
            </a:r>
            <a:endParaRPr lang="es-AR" sz="1200" noProof="0" dirty="0"/>
          </a:p>
        </p:txBody>
      </p:sp>
      <p:sp>
        <p:nvSpPr>
          <p:cNvPr id="58" name="Text 56"/>
          <p:cNvSpPr/>
          <p:nvPr/>
        </p:nvSpPr>
        <p:spPr>
          <a:xfrm>
            <a:off x="3887797" y="4495800"/>
            <a:ext cx="8138160" cy="457200"/>
          </a:xfrm>
          <a:prstGeom prst="rect">
            <a:avLst/>
          </a:prstGeom>
          <a:noFill/>
          <a:ln/>
        </p:spPr>
        <p:txBody>
          <a:bodyPr wrap="square" rtlCol="0" anchor="ctr"/>
          <a:lstStyle/>
          <a:p>
            <a:r>
              <a:rPr lang="es-AR" sz="1100" b="1" noProof="0" dirty="0">
                <a:solidFill>
                  <a:srgbClr val="1A1A1A"/>
                </a:solidFill>
                <a:latin typeface="Montserrat" pitchFamily="34" charset="0"/>
                <a:ea typeface="Montserrat" pitchFamily="34" charset="-122"/>
                <a:cs typeface="Montserrat" pitchFamily="34" charset="-120"/>
              </a:rPr>
              <a:t>A partir del </a:t>
            </a:r>
            <a:r>
              <a:rPr lang="es-AR" sz="1100" b="1" noProof="0" dirty="0" err="1">
                <a:solidFill>
                  <a:srgbClr val="1A1A1A"/>
                </a:solidFill>
                <a:latin typeface="Montserrat" pitchFamily="34" charset="0"/>
                <a:ea typeface="Montserrat" pitchFamily="34" charset="-122"/>
                <a:cs typeface="Montserrat" pitchFamily="34" charset="-120"/>
              </a:rPr>
              <a:t>Go</a:t>
            </a:r>
            <a:r>
              <a:rPr lang="es-AR" sz="1100" b="1" noProof="0" dirty="0">
                <a:solidFill>
                  <a:srgbClr val="1A1A1A"/>
                </a:solidFill>
                <a:latin typeface="Montserrat" pitchFamily="34" charset="0"/>
                <a:ea typeface="Montserrat" pitchFamily="34" charset="-122"/>
                <a:cs typeface="Montserrat" pitchFamily="34" charset="-120"/>
              </a:rPr>
              <a:t>-Live</a:t>
            </a:r>
            <a:r>
              <a:rPr lang="es-AR" sz="1100" noProof="0" dirty="0">
                <a:solidFill>
                  <a:srgbClr val="666666"/>
                </a:solidFill>
                <a:latin typeface="Montserrat" pitchFamily="34" charset="0"/>
                <a:ea typeface="Montserrat" pitchFamily="34" charset="-122"/>
                <a:cs typeface="Montserrat" pitchFamily="34" charset="-120"/>
              </a:rPr>
              <a:t>, los servicios deberán registrarse mediante una Hoja de Entrada de Servicio aprobada antes de la facturación.</a:t>
            </a:r>
            <a:endParaRPr lang="es-AR" sz="1100" noProof="0" dirty="0"/>
          </a:p>
        </p:txBody>
      </p:sp>
      <p:sp>
        <p:nvSpPr>
          <p:cNvPr id="59" name="Shape 57"/>
          <p:cNvSpPr/>
          <p:nvPr/>
        </p:nvSpPr>
        <p:spPr>
          <a:xfrm>
            <a:off x="29029" y="5126736"/>
            <a:ext cx="12161520" cy="0"/>
          </a:xfrm>
          <a:prstGeom prst="line">
            <a:avLst/>
          </a:prstGeom>
          <a:noFill/>
          <a:ln w="6350">
            <a:solidFill>
              <a:srgbClr val="DDDDDD"/>
            </a:solidFill>
            <a:prstDash val="solid"/>
          </a:ln>
        </p:spPr>
        <p:txBody>
          <a:bodyPr/>
          <a:lstStyle/>
          <a:p>
            <a:endParaRPr lang="es-AR" noProof="0"/>
          </a:p>
        </p:txBody>
      </p:sp>
      <p:sp>
        <p:nvSpPr>
          <p:cNvPr id="60" name="Shape 58"/>
          <p:cNvSpPr/>
          <p:nvPr/>
        </p:nvSpPr>
        <p:spPr>
          <a:xfrm>
            <a:off x="143111" y="6074648"/>
            <a:ext cx="11777472" cy="694944"/>
          </a:xfrm>
          <a:prstGeom prst="roundRect">
            <a:avLst>
              <a:gd name="adj" fmla="val 7895"/>
            </a:avLst>
          </a:prstGeom>
          <a:solidFill>
            <a:srgbClr val="FFFBEA"/>
          </a:solidFill>
          <a:ln w="12700">
            <a:solidFill>
              <a:srgbClr val="F5C400"/>
            </a:solidFill>
            <a:prstDash val="solid"/>
          </a:ln>
        </p:spPr>
        <p:txBody>
          <a:bodyPr/>
          <a:lstStyle/>
          <a:p>
            <a:endParaRPr lang="es-AR" noProof="0"/>
          </a:p>
        </p:txBody>
      </p:sp>
      <p:sp>
        <p:nvSpPr>
          <p:cNvPr id="61" name="Shape 59"/>
          <p:cNvSpPr/>
          <p:nvPr/>
        </p:nvSpPr>
        <p:spPr>
          <a:xfrm>
            <a:off x="569629" y="6209218"/>
            <a:ext cx="353892" cy="339623"/>
          </a:xfrm>
          <a:prstGeom prst="roundRect">
            <a:avLst>
              <a:gd name="adj" fmla="val 13158"/>
            </a:avLst>
          </a:prstGeom>
          <a:solidFill>
            <a:srgbClr val="FFF3C4"/>
          </a:solidFill>
          <a:ln w="15240">
            <a:solidFill>
              <a:srgbClr val="F5C400"/>
            </a:solidFill>
            <a:prstDash val="solid"/>
          </a:ln>
        </p:spPr>
        <p:txBody>
          <a:bodyPr/>
          <a:lstStyle/>
          <a:p>
            <a:endParaRPr lang="es-AR" noProof="0"/>
          </a:p>
        </p:txBody>
      </p:sp>
      <p:sp>
        <p:nvSpPr>
          <p:cNvPr id="62" name="Text 60"/>
          <p:cNvSpPr/>
          <p:nvPr/>
        </p:nvSpPr>
        <p:spPr>
          <a:xfrm>
            <a:off x="567986" y="6230838"/>
            <a:ext cx="347472" cy="347472"/>
          </a:xfrm>
          <a:prstGeom prst="rect">
            <a:avLst/>
          </a:prstGeom>
          <a:noFill/>
          <a:ln/>
        </p:spPr>
        <p:txBody>
          <a:bodyPr wrap="square" lIns="0" tIns="0" rIns="0" bIns="0" rtlCol="0" anchor="ctr"/>
          <a:lstStyle/>
          <a:p>
            <a:pPr algn="ctr"/>
            <a:r>
              <a:rPr lang="es-AR" sz="2667" b="1" noProof="0" dirty="0">
                <a:solidFill>
                  <a:srgbClr val="D97706"/>
                </a:solidFill>
                <a:latin typeface="Montserrat" pitchFamily="34" charset="0"/>
                <a:ea typeface="Montserrat" pitchFamily="34" charset="-122"/>
                <a:cs typeface="Montserrat" pitchFamily="34" charset="-120"/>
              </a:rPr>
              <a:t>!</a:t>
            </a:r>
            <a:endParaRPr lang="es-AR" sz="2667" noProof="0" dirty="0"/>
          </a:p>
        </p:txBody>
      </p:sp>
      <p:sp>
        <p:nvSpPr>
          <p:cNvPr id="63" name="Text 61"/>
          <p:cNvSpPr/>
          <p:nvPr/>
        </p:nvSpPr>
        <p:spPr>
          <a:xfrm>
            <a:off x="1005642" y="6233635"/>
            <a:ext cx="1784875" cy="335532"/>
          </a:xfrm>
          <a:prstGeom prst="rect">
            <a:avLst/>
          </a:prstGeom>
          <a:noFill/>
          <a:ln/>
        </p:spPr>
        <p:txBody>
          <a:bodyPr wrap="square" rtlCol="0" anchor="ctr"/>
          <a:lstStyle/>
          <a:p>
            <a:r>
              <a:rPr lang="es-AR" b="1" noProof="0" dirty="0">
                <a:solidFill>
                  <a:srgbClr val="1A1A1A"/>
                </a:solidFill>
                <a:latin typeface="Montserrat" pitchFamily="34" charset="0"/>
                <a:ea typeface="Montserrat" pitchFamily="34" charset="-122"/>
                <a:cs typeface="Montserrat" pitchFamily="34" charset="-120"/>
              </a:rPr>
              <a:t>Importante</a:t>
            </a:r>
            <a:endParaRPr lang="es-AR" noProof="0" dirty="0"/>
          </a:p>
        </p:txBody>
      </p:sp>
      <p:sp>
        <p:nvSpPr>
          <p:cNvPr id="65" name="Shape 63"/>
          <p:cNvSpPr/>
          <p:nvPr/>
        </p:nvSpPr>
        <p:spPr>
          <a:xfrm>
            <a:off x="44269" y="5899716"/>
            <a:ext cx="12161520" cy="0"/>
          </a:xfrm>
          <a:prstGeom prst="line">
            <a:avLst/>
          </a:prstGeom>
          <a:noFill/>
          <a:ln w="6350">
            <a:solidFill>
              <a:srgbClr val="DDDDDD"/>
            </a:solidFill>
            <a:prstDash val="solid"/>
          </a:ln>
        </p:spPr>
        <p:txBody>
          <a:bodyPr/>
          <a:lstStyle/>
          <a:p>
            <a:endParaRPr lang="es-AR" noProof="0"/>
          </a:p>
        </p:txBody>
      </p:sp>
      <p:pic>
        <p:nvPicPr>
          <p:cNvPr id="76" name="Picture 75">
            <a:extLst>
              <a:ext uri="{FF2B5EF4-FFF2-40B4-BE49-F238E27FC236}">
                <a16:creationId xmlns:a16="http://schemas.microsoft.com/office/drawing/2014/main" id="{5FEE5F74-7D82-7C83-A70D-4674CFD7982C}"/>
              </a:ext>
            </a:extLst>
          </p:cNvPr>
          <p:cNvPicPr>
            <a:picLocks noChangeAspect="1"/>
          </p:cNvPicPr>
          <p:nvPr/>
        </p:nvPicPr>
        <p:blipFill>
          <a:blip r:embed="rId4"/>
          <a:stretch>
            <a:fillRect/>
          </a:stretch>
        </p:blipFill>
        <p:spPr>
          <a:xfrm>
            <a:off x="380973" y="1325881"/>
            <a:ext cx="533427" cy="552479"/>
          </a:xfrm>
          <a:prstGeom prst="rect">
            <a:avLst/>
          </a:prstGeom>
        </p:spPr>
      </p:pic>
      <p:pic>
        <p:nvPicPr>
          <p:cNvPr id="78" name="Picture 77">
            <a:extLst>
              <a:ext uri="{FF2B5EF4-FFF2-40B4-BE49-F238E27FC236}">
                <a16:creationId xmlns:a16="http://schemas.microsoft.com/office/drawing/2014/main" id="{284E6373-6654-4471-B53D-B19902D76103}"/>
              </a:ext>
            </a:extLst>
          </p:cNvPr>
          <p:cNvPicPr>
            <a:picLocks noChangeAspect="1"/>
          </p:cNvPicPr>
          <p:nvPr/>
        </p:nvPicPr>
        <p:blipFill>
          <a:blip r:embed="rId5"/>
          <a:stretch>
            <a:fillRect/>
          </a:stretch>
        </p:blipFill>
        <p:spPr>
          <a:xfrm>
            <a:off x="385904" y="2421435"/>
            <a:ext cx="552479" cy="514376"/>
          </a:xfrm>
          <a:prstGeom prst="rect">
            <a:avLst/>
          </a:prstGeom>
        </p:spPr>
      </p:pic>
      <p:pic>
        <p:nvPicPr>
          <p:cNvPr id="80" name="Picture 79">
            <a:extLst>
              <a:ext uri="{FF2B5EF4-FFF2-40B4-BE49-F238E27FC236}">
                <a16:creationId xmlns:a16="http://schemas.microsoft.com/office/drawing/2014/main" id="{7B16E88D-722E-3ED8-32EC-4614CE2EAED5}"/>
              </a:ext>
            </a:extLst>
          </p:cNvPr>
          <p:cNvPicPr>
            <a:picLocks noChangeAspect="1"/>
          </p:cNvPicPr>
          <p:nvPr/>
        </p:nvPicPr>
        <p:blipFill>
          <a:blip r:embed="rId6"/>
          <a:stretch>
            <a:fillRect/>
          </a:stretch>
        </p:blipFill>
        <p:spPr>
          <a:xfrm>
            <a:off x="404686" y="3596983"/>
            <a:ext cx="539779" cy="501676"/>
          </a:xfrm>
          <a:prstGeom prst="rect">
            <a:avLst/>
          </a:prstGeom>
        </p:spPr>
      </p:pic>
      <p:pic>
        <p:nvPicPr>
          <p:cNvPr id="82" name="Picture 81">
            <a:extLst>
              <a:ext uri="{FF2B5EF4-FFF2-40B4-BE49-F238E27FC236}">
                <a16:creationId xmlns:a16="http://schemas.microsoft.com/office/drawing/2014/main" id="{E8B3D469-C314-9D0C-3C53-65F5243F917D}"/>
              </a:ext>
            </a:extLst>
          </p:cNvPr>
          <p:cNvPicPr>
            <a:picLocks noChangeAspect="1"/>
          </p:cNvPicPr>
          <p:nvPr/>
        </p:nvPicPr>
        <p:blipFill>
          <a:blip r:embed="rId7"/>
          <a:stretch>
            <a:fillRect/>
          </a:stretch>
        </p:blipFill>
        <p:spPr>
          <a:xfrm>
            <a:off x="441754" y="4447759"/>
            <a:ext cx="501676" cy="495325"/>
          </a:xfrm>
          <a:prstGeom prst="rect">
            <a:avLst/>
          </a:prstGeom>
        </p:spPr>
      </p:pic>
      <p:sp>
        <p:nvSpPr>
          <p:cNvPr id="6" name="Shape 53">
            <a:extLst>
              <a:ext uri="{FF2B5EF4-FFF2-40B4-BE49-F238E27FC236}">
                <a16:creationId xmlns:a16="http://schemas.microsoft.com/office/drawing/2014/main" id="{E21B1415-8E5C-3EB3-A8A3-36C84983CE12}"/>
              </a:ext>
            </a:extLst>
          </p:cNvPr>
          <p:cNvSpPr/>
          <p:nvPr/>
        </p:nvSpPr>
        <p:spPr>
          <a:xfrm>
            <a:off x="3247717" y="5202437"/>
            <a:ext cx="0" cy="694944"/>
          </a:xfrm>
          <a:prstGeom prst="line">
            <a:avLst/>
          </a:prstGeom>
          <a:noFill/>
          <a:ln w="9525">
            <a:solidFill>
              <a:srgbClr val="DDDDDD"/>
            </a:solidFill>
            <a:prstDash val="solid"/>
          </a:ln>
        </p:spPr>
        <p:txBody>
          <a:bodyPr/>
          <a:lstStyle/>
          <a:p>
            <a:endParaRPr lang="es-AR" noProof="0"/>
          </a:p>
        </p:txBody>
      </p:sp>
      <p:sp>
        <p:nvSpPr>
          <p:cNvPr id="7" name="Text 52">
            <a:extLst>
              <a:ext uri="{FF2B5EF4-FFF2-40B4-BE49-F238E27FC236}">
                <a16:creationId xmlns:a16="http://schemas.microsoft.com/office/drawing/2014/main" id="{F10BAE09-7435-9F04-8D1C-480C6C93384A}"/>
              </a:ext>
            </a:extLst>
          </p:cNvPr>
          <p:cNvSpPr/>
          <p:nvPr/>
        </p:nvSpPr>
        <p:spPr>
          <a:xfrm>
            <a:off x="1181173" y="5152265"/>
            <a:ext cx="2103120" cy="658368"/>
          </a:xfrm>
          <a:prstGeom prst="rect">
            <a:avLst/>
          </a:prstGeom>
          <a:noFill/>
          <a:ln/>
        </p:spPr>
        <p:txBody>
          <a:bodyPr wrap="square" rtlCol="0" anchor="ctr"/>
          <a:lstStyle/>
          <a:p>
            <a:r>
              <a:rPr lang="es-AR" sz="1600" b="1" noProof="0" dirty="0">
                <a:solidFill>
                  <a:srgbClr val="1A1A1A"/>
                </a:solidFill>
                <a:latin typeface="Montserrat" pitchFamily="34" charset="0"/>
              </a:rPr>
              <a:t>Soporte y Acompañamiento</a:t>
            </a:r>
            <a:endParaRPr lang="es-AR" sz="1600" noProof="0" dirty="0"/>
          </a:p>
        </p:txBody>
      </p:sp>
      <p:pic>
        <p:nvPicPr>
          <p:cNvPr id="8" name="Image 7" descr="preencoded.png">
            <a:extLst>
              <a:ext uri="{FF2B5EF4-FFF2-40B4-BE49-F238E27FC236}">
                <a16:creationId xmlns:a16="http://schemas.microsoft.com/office/drawing/2014/main" id="{D2EAA576-C827-686F-30F5-B8B9A78DE3DA}"/>
              </a:ext>
            </a:extLst>
          </p:cNvPr>
          <p:cNvPicPr>
            <a:picLocks noChangeAspect="1"/>
          </p:cNvPicPr>
          <p:nvPr/>
        </p:nvPicPr>
        <p:blipFill>
          <a:blip r:embed="rId8"/>
          <a:stretch>
            <a:fillRect/>
          </a:stretch>
        </p:blipFill>
        <p:spPr>
          <a:xfrm>
            <a:off x="547189" y="5272541"/>
            <a:ext cx="341376" cy="341376"/>
          </a:xfrm>
          <a:prstGeom prst="rect">
            <a:avLst/>
          </a:prstGeom>
        </p:spPr>
      </p:pic>
      <p:pic>
        <p:nvPicPr>
          <p:cNvPr id="9" name="Picture 8">
            <a:extLst>
              <a:ext uri="{FF2B5EF4-FFF2-40B4-BE49-F238E27FC236}">
                <a16:creationId xmlns:a16="http://schemas.microsoft.com/office/drawing/2014/main" id="{EFF54338-A6E4-075D-2617-13BAF33F9609}"/>
              </a:ext>
            </a:extLst>
          </p:cNvPr>
          <p:cNvPicPr>
            <a:picLocks noChangeAspect="1"/>
          </p:cNvPicPr>
          <p:nvPr/>
        </p:nvPicPr>
        <p:blipFill>
          <a:blip r:embed="rId7"/>
          <a:stretch>
            <a:fillRect/>
          </a:stretch>
        </p:blipFill>
        <p:spPr>
          <a:xfrm>
            <a:off x="432610" y="4447759"/>
            <a:ext cx="501676" cy="495325"/>
          </a:xfrm>
          <a:prstGeom prst="rect">
            <a:avLst/>
          </a:prstGeom>
        </p:spPr>
      </p:pic>
      <p:sp>
        <p:nvSpPr>
          <p:cNvPr id="10" name="Oval 9">
            <a:extLst>
              <a:ext uri="{FF2B5EF4-FFF2-40B4-BE49-F238E27FC236}">
                <a16:creationId xmlns:a16="http://schemas.microsoft.com/office/drawing/2014/main" id="{6ABA8F96-3EFB-88AD-D5AC-F5677075FDCD}"/>
              </a:ext>
            </a:extLst>
          </p:cNvPr>
          <p:cNvSpPr/>
          <p:nvPr/>
        </p:nvSpPr>
        <p:spPr>
          <a:xfrm>
            <a:off x="453111" y="5249388"/>
            <a:ext cx="489345" cy="474257"/>
          </a:xfrm>
          <a:prstGeom prst="ellipse">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s-AR" sz="2400" noProof="0"/>
          </a:p>
        </p:txBody>
      </p:sp>
      <p:sp>
        <p:nvSpPr>
          <p:cNvPr id="11" name="Text 56">
            <a:extLst>
              <a:ext uri="{FF2B5EF4-FFF2-40B4-BE49-F238E27FC236}">
                <a16:creationId xmlns:a16="http://schemas.microsoft.com/office/drawing/2014/main" id="{A27C2FE9-3594-BB1E-6539-6F79557AEDEB}"/>
              </a:ext>
            </a:extLst>
          </p:cNvPr>
          <p:cNvSpPr/>
          <p:nvPr/>
        </p:nvSpPr>
        <p:spPr>
          <a:xfrm>
            <a:off x="3887797" y="5280019"/>
            <a:ext cx="8138160" cy="457200"/>
          </a:xfrm>
          <a:prstGeom prst="rect">
            <a:avLst/>
          </a:prstGeom>
          <a:noFill/>
          <a:ln/>
        </p:spPr>
        <p:txBody>
          <a:bodyPr wrap="square" rtlCol="0" anchor="ctr"/>
          <a:lstStyle/>
          <a:p>
            <a:r>
              <a:rPr lang="es-AR" sz="1100" b="1" noProof="0" dirty="0">
                <a:solidFill>
                  <a:srgbClr val="1A1A1A"/>
                </a:solidFill>
                <a:latin typeface="Montserrat" pitchFamily="34" charset="0"/>
                <a:ea typeface="Montserrat" pitchFamily="34" charset="-122"/>
                <a:cs typeface="Montserrat" pitchFamily="34" charset="-120"/>
              </a:rPr>
              <a:t>Soporte Post </a:t>
            </a:r>
            <a:r>
              <a:rPr lang="es-AR" sz="1100" b="1" noProof="0" dirty="0" err="1">
                <a:solidFill>
                  <a:srgbClr val="1A1A1A"/>
                </a:solidFill>
                <a:latin typeface="Montserrat" pitchFamily="34" charset="0"/>
                <a:ea typeface="Montserrat" pitchFamily="34" charset="-122"/>
                <a:cs typeface="Montserrat" pitchFamily="34" charset="-120"/>
              </a:rPr>
              <a:t>Go</a:t>
            </a:r>
            <a:r>
              <a:rPr lang="es-AR" sz="1100" b="1" noProof="0" dirty="0">
                <a:solidFill>
                  <a:srgbClr val="1A1A1A"/>
                </a:solidFill>
                <a:latin typeface="Montserrat" pitchFamily="34" charset="0"/>
                <a:ea typeface="Montserrat" pitchFamily="34" charset="-122"/>
                <a:cs typeface="Montserrat" pitchFamily="34" charset="-120"/>
              </a:rPr>
              <a:t>-Live</a:t>
            </a:r>
            <a:r>
              <a:rPr lang="es-AR" sz="1100" noProof="0" dirty="0">
                <a:solidFill>
                  <a:srgbClr val="666666"/>
                </a:solidFill>
                <a:latin typeface="Montserrat" pitchFamily="34" charset="0"/>
                <a:ea typeface="Montserrat" pitchFamily="34" charset="-122"/>
                <a:cs typeface="Montserrat" pitchFamily="34" charset="-120"/>
              </a:rPr>
              <a:t>, </a:t>
            </a:r>
            <a:r>
              <a:rPr lang="es-AR" sz="1100" noProof="0" dirty="0">
                <a:solidFill>
                  <a:srgbClr val="3C3C3B"/>
                </a:solidFill>
                <a:latin typeface="Montserrat" panose="00000500000000000000" pitchFamily="2" charset="0"/>
                <a:ea typeface="Aptos" pitchFamily="34" charset="-122"/>
                <a:cs typeface="Aptos" pitchFamily="34" charset="-120"/>
              </a:rPr>
              <a:t>Seguimiento y asistencia durante la transición y estabilización</a:t>
            </a:r>
            <a:endParaRPr lang="es-AR" sz="1100" noProof="0" dirty="0">
              <a:latin typeface="Montserrat" panose="00000500000000000000" pitchFamily="2" charset="0"/>
            </a:endParaRPr>
          </a:p>
        </p:txBody>
      </p:sp>
      <p:sp>
        <p:nvSpPr>
          <p:cNvPr id="12" name="Text 16">
            <a:extLst>
              <a:ext uri="{FF2B5EF4-FFF2-40B4-BE49-F238E27FC236}">
                <a16:creationId xmlns:a16="http://schemas.microsoft.com/office/drawing/2014/main" id="{89A3B5BB-4AC9-238D-EE81-403D858D8DCF}"/>
              </a:ext>
            </a:extLst>
          </p:cNvPr>
          <p:cNvSpPr/>
          <p:nvPr/>
        </p:nvSpPr>
        <p:spPr>
          <a:xfrm>
            <a:off x="3242337" y="6198731"/>
            <a:ext cx="6816748" cy="172083"/>
          </a:xfrm>
          <a:prstGeom prst="rect">
            <a:avLst/>
          </a:prstGeom>
          <a:noFill/>
          <a:ln/>
        </p:spPr>
        <p:txBody>
          <a:bodyPr wrap="square" rtlCol="0" anchor="ctr"/>
          <a:lstStyle/>
          <a:p>
            <a:r>
              <a:rPr lang="es-AR" sz="1200" noProof="0" dirty="0">
                <a:solidFill>
                  <a:srgbClr val="3C3C3B"/>
                </a:solidFill>
                <a:latin typeface="Montserrat" panose="00000500000000000000" pitchFamily="2" charset="0"/>
              </a:rPr>
              <a:t>- </a:t>
            </a:r>
            <a:r>
              <a:rPr lang="es-AR" sz="1200" noProof="0" dirty="0">
                <a:latin typeface="Montserrat" panose="00000500000000000000" pitchFamily="2" charset="0"/>
              </a:rPr>
              <a:t>Para soporte de la herramienta, contacte a</a:t>
            </a:r>
            <a:r>
              <a:rPr lang="es-AR" sz="1200" noProof="0" dirty="0"/>
              <a:t>: </a:t>
            </a:r>
            <a:r>
              <a:rPr lang="es-AR" sz="1200" noProof="0" dirty="0">
                <a:solidFill>
                  <a:srgbClr val="3C3C3B"/>
                </a:solidFill>
                <a:latin typeface="Montserrat" panose="00000500000000000000" pitchFamily="2" charset="0"/>
                <a:hlinkClick r:id="rId9"/>
              </a:rPr>
              <a:t>Yairinis.Deltoro@cerrejon.com</a:t>
            </a:r>
            <a:r>
              <a:rPr lang="es-AR" sz="1200" noProof="0" dirty="0">
                <a:solidFill>
                  <a:srgbClr val="3C3C3B"/>
                </a:solidFill>
                <a:latin typeface="Montserrat" panose="00000500000000000000" pitchFamily="2" charset="0"/>
              </a:rPr>
              <a:t> </a:t>
            </a:r>
          </a:p>
        </p:txBody>
      </p:sp>
      <p:sp>
        <p:nvSpPr>
          <p:cNvPr id="20" name="Text 16">
            <a:extLst>
              <a:ext uri="{FF2B5EF4-FFF2-40B4-BE49-F238E27FC236}">
                <a16:creationId xmlns:a16="http://schemas.microsoft.com/office/drawing/2014/main" id="{7A713481-4FCD-C760-AED7-6EF83D0B2D40}"/>
              </a:ext>
            </a:extLst>
          </p:cNvPr>
          <p:cNvSpPr/>
          <p:nvPr/>
        </p:nvSpPr>
        <p:spPr>
          <a:xfrm>
            <a:off x="3230714" y="6415449"/>
            <a:ext cx="9145866" cy="235319"/>
          </a:xfrm>
          <a:prstGeom prst="rect">
            <a:avLst/>
          </a:prstGeom>
          <a:noFill/>
          <a:ln/>
        </p:spPr>
        <p:txBody>
          <a:bodyPr wrap="square" rtlCol="0" anchor="ctr"/>
          <a:lstStyle/>
          <a:p>
            <a:r>
              <a:rPr lang="es-AR" sz="1200" noProof="0" dirty="0">
                <a:solidFill>
                  <a:srgbClr val="3C3C3B"/>
                </a:solidFill>
                <a:latin typeface="Montserrat" panose="00000500000000000000" pitchFamily="2" charset="0"/>
              </a:rPr>
              <a:t>- </a:t>
            </a:r>
            <a:r>
              <a:rPr lang="es-AR" sz="1200" noProof="0" dirty="0">
                <a:latin typeface="Montserrat" panose="00000500000000000000" pitchFamily="2" charset="0"/>
              </a:rPr>
              <a:t>Para consultas relacionadas con el proceso, comuníquese con el Administrador de Contrato designado por Cerrejón</a:t>
            </a:r>
          </a:p>
        </p:txBody>
      </p:sp>
      <p:sp>
        <p:nvSpPr>
          <p:cNvPr id="21" name="Text 27">
            <a:extLst>
              <a:ext uri="{FF2B5EF4-FFF2-40B4-BE49-F238E27FC236}">
                <a16:creationId xmlns:a16="http://schemas.microsoft.com/office/drawing/2014/main" id="{A4DF3327-B1E7-641C-669F-91DA17715EF3}"/>
              </a:ext>
            </a:extLst>
          </p:cNvPr>
          <p:cNvSpPr/>
          <p:nvPr/>
        </p:nvSpPr>
        <p:spPr>
          <a:xfrm>
            <a:off x="3858768" y="3041323"/>
            <a:ext cx="8138160" cy="384048"/>
          </a:xfrm>
          <a:prstGeom prst="rect">
            <a:avLst/>
          </a:prstGeom>
          <a:noFill/>
          <a:ln/>
        </p:spPr>
        <p:txBody>
          <a:bodyPr wrap="square" lIns="91440" tIns="45720" rIns="91440" bIns="45720" rtlCol="0" anchor="ctr"/>
          <a:lstStyle/>
          <a:p>
            <a:r>
              <a:rPr lang="es-AR" sz="1000" dirty="0">
                <a:solidFill>
                  <a:srgbClr val="666666"/>
                </a:solidFill>
                <a:latin typeface="Montserrat"/>
              </a:rPr>
              <a:t>Mantenga actualizada la facturación de los servicios previamente ejecutados y conciliados con el Administrador de Contrato designado por Cerrejón</a:t>
            </a:r>
          </a:p>
        </p:txBody>
      </p:sp>
      <p:sp>
        <p:nvSpPr>
          <p:cNvPr id="22" name="Shape 24">
            <a:extLst>
              <a:ext uri="{FF2B5EF4-FFF2-40B4-BE49-F238E27FC236}">
                <a16:creationId xmlns:a16="http://schemas.microsoft.com/office/drawing/2014/main" id="{96A77CA2-03FD-891B-6956-D267E883A937}"/>
              </a:ext>
            </a:extLst>
          </p:cNvPr>
          <p:cNvSpPr/>
          <p:nvPr/>
        </p:nvSpPr>
        <p:spPr>
          <a:xfrm>
            <a:off x="3430596" y="2817077"/>
            <a:ext cx="310896" cy="310896"/>
          </a:xfrm>
          <a:prstGeom prst="ellipse">
            <a:avLst/>
          </a:prstGeom>
          <a:solidFill>
            <a:srgbClr val="FFF8DC"/>
          </a:solidFill>
          <a:ln w="19050">
            <a:solidFill>
              <a:srgbClr val="F5C400"/>
            </a:solidFill>
            <a:prstDash val="solid"/>
          </a:ln>
        </p:spPr>
        <p:txBody>
          <a:bodyPr/>
          <a:lstStyle/>
          <a:p>
            <a:endParaRPr lang="es-AR" noProof="0"/>
          </a:p>
        </p:txBody>
      </p:sp>
      <p:sp>
        <p:nvSpPr>
          <p:cNvPr id="23" name="Text 25">
            <a:extLst>
              <a:ext uri="{FF2B5EF4-FFF2-40B4-BE49-F238E27FC236}">
                <a16:creationId xmlns:a16="http://schemas.microsoft.com/office/drawing/2014/main" id="{450A4279-BA56-BE9A-9265-03E0AEE37957}"/>
              </a:ext>
            </a:extLst>
          </p:cNvPr>
          <p:cNvSpPr/>
          <p:nvPr/>
        </p:nvSpPr>
        <p:spPr>
          <a:xfrm>
            <a:off x="3430596" y="2817077"/>
            <a:ext cx="310896" cy="310896"/>
          </a:xfrm>
          <a:prstGeom prst="rect">
            <a:avLst/>
          </a:prstGeom>
          <a:noFill/>
          <a:ln/>
        </p:spPr>
        <p:txBody>
          <a:bodyPr wrap="square" lIns="0" tIns="0" rIns="0" bIns="0" rtlCol="0" anchor="ctr"/>
          <a:lstStyle/>
          <a:p>
            <a:pPr algn="ctr"/>
            <a:r>
              <a:rPr lang="es-AR" sz="1200" b="1" noProof="0">
                <a:solidFill>
                  <a:srgbClr val="F5C400"/>
                </a:solidFill>
                <a:latin typeface="Arial" pitchFamily="34" charset="0"/>
                <a:ea typeface="Arial" pitchFamily="34" charset="-122"/>
                <a:cs typeface="Arial" pitchFamily="34" charset="-120"/>
              </a:rPr>
              <a:t>✓</a:t>
            </a:r>
            <a:endParaRPr lang="es-AR" sz="1200" noProof="0"/>
          </a:p>
        </p:txBody>
      </p:sp>
      <p:sp>
        <p:nvSpPr>
          <p:cNvPr id="33" name="Text 26">
            <a:extLst>
              <a:ext uri="{FF2B5EF4-FFF2-40B4-BE49-F238E27FC236}">
                <a16:creationId xmlns:a16="http://schemas.microsoft.com/office/drawing/2014/main" id="{615AAE15-F87B-0CA8-9A98-450533C74FE9}"/>
              </a:ext>
            </a:extLst>
          </p:cNvPr>
          <p:cNvSpPr/>
          <p:nvPr/>
        </p:nvSpPr>
        <p:spPr>
          <a:xfrm>
            <a:off x="3858768" y="2781517"/>
            <a:ext cx="8138160" cy="256032"/>
          </a:xfrm>
          <a:prstGeom prst="rect">
            <a:avLst/>
          </a:prstGeom>
          <a:noFill/>
          <a:ln/>
        </p:spPr>
        <p:txBody>
          <a:bodyPr wrap="square" lIns="91440" tIns="45720" rIns="91440" bIns="45720" rtlCol="0" anchor="ctr"/>
          <a:lstStyle/>
          <a:p>
            <a:r>
              <a:rPr lang="es-AR" sz="1100" b="1" dirty="0">
                <a:solidFill>
                  <a:srgbClr val="1A1A1A"/>
                </a:solidFill>
                <a:latin typeface="Montserrat"/>
              </a:rPr>
              <a:t>Facturación al día de los servicios ejecutados</a:t>
            </a:r>
          </a:p>
        </p:txBody>
      </p:sp>
      <p:sp>
        <p:nvSpPr>
          <p:cNvPr id="31" name="Shape 54">
            <a:extLst>
              <a:ext uri="{FF2B5EF4-FFF2-40B4-BE49-F238E27FC236}">
                <a16:creationId xmlns:a16="http://schemas.microsoft.com/office/drawing/2014/main" id="{7FB57BCB-2516-7EA9-04B5-35BCEA07C81B}"/>
              </a:ext>
            </a:extLst>
          </p:cNvPr>
          <p:cNvSpPr/>
          <p:nvPr/>
        </p:nvSpPr>
        <p:spPr>
          <a:xfrm>
            <a:off x="3436693" y="5370576"/>
            <a:ext cx="310896" cy="310896"/>
          </a:xfrm>
          <a:prstGeom prst="ellipse">
            <a:avLst/>
          </a:prstGeom>
          <a:solidFill>
            <a:srgbClr val="FFF8DC"/>
          </a:solidFill>
          <a:ln w="19050">
            <a:solidFill>
              <a:srgbClr val="F5C400"/>
            </a:solidFill>
            <a:prstDash val="solid"/>
          </a:ln>
        </p:spPr>
        <p:txBody>
          <a:bodyPr/>
          <a:lstStyle/>
          <a:p>
            <a:endParaRPr lang="es-AR" noProof="0"/>
          </a:p>
        </p:txBody>
      </p:sp>
      <p:sp>
        <p:nvSpPr>
          <p:cNvPr id="32" name="Text 55">
            <a:extLst>
              <a:ext uri="{FF2B5EF4-FFF2-40B4-BE49-F238E27FC236}">
                <a16:creationId xmlns:a16="http://schemas.microsoft.com/office/drawing/2014/main" id="{CE6E2D47-5A4D-0EFE-65C5-FD1E2693C2DA}"/>
              </a:ext>
            </a:extLst>
          </p:cNvPr>
          <p:cNvSpPr/>
          <p:nvPr/>
        </p:nvSpPr>
        <p:spPr>
          <a:xfrm>
            <a:off x="3436693" y="5379720"/>
            <a:ext cx="310896" cy="310896"/>
          </a:xfrm>
          <a:prstGeom prst="rect">
            <a:avLst/>
          </a:prstGeom>
          <a:noFill/>
          <a:ln/>
        </p:spPr>
        <p:txBody>
          <a:bodyPr wrap="square" lIns="0" tIns="0" rIns="0" bIns="0" rtlCol="0" anchor="ctr"/>
          <a:lstStyle/>
          <a:p>
            <a:pPr algn="ctr"/>
            <a:r>
              <a:rPr lang="es-AR" sz="1200" b="1" noProof="0" dirty="0">
                <a:solidFill>
                  <a:srgbClr val="F5C400"/>
                </a:solidFill>
                <a:latin typeface="Arial" pitchFamily="34" charset="0"/>
                <a:ea typeface="Arial" pitchFamily="34" charset="-122"/>
                <a:cs typeface="Arial" pitchFamily="34" charset="-120"/>
              </a:rPr>
              <a:t>✓</a:t>
            </a:r>
            <a:endParaRPr lang="es-AR" sz="1200" noProof="0" dirty="0"/>
          </a:p>
        </p:txBody>
      </p:sp>
    </p:spTree>
  </p:cSld>
  <p:clrMapOvr>
    <a:masterClrMapping/>
  </p:clrMapOvr>
  <p:extLst>
    <p:ext uri="{6950BFC3-D8DA-4A85-94F7-54DA5524770B}">
      <p188:commentRel xmlns:p188="http://schemas.microsoft.com/office/powerpoint/2018/8/main" r:id="rId3"/>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9924A-A460-EBE4-C789-E25FF73F2EE9}"/>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E40B8E88-0F6A-FBB0-E134-AA43FEFAB8CC}"/>
              </a:ext>
            </a:extLst>
          </p:cNvPr>
          <p:cNvSpPr/>
          <p:nvPr/>
        </p:nvSpPr>
        <p:spPr>
          <a:xfrm>
            <a:off x="6702552" y="0"/>
            <a:ext cx="5486400" cy="6858000"/>
          </a:xfrm>
          <a:prstGeom prst="rect">
            <a:avLst/>
          </a:prstGeom>
          <a:solidFill>
            <a:srgbClr val="F0F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AR" noProof="0"/>
          </a:p>
        </p:txBody>
      </p:sp>
      <p:sp>
        <p:nvSpPr>
          <p:cNvPr id="6" name="Rectangle 5">
            <a:extLst>
              <a:ext uri="{FF2B5EF4-FFF2-40B4-BE49-F238E27FC236}">
                <a16:creationId xmlns:a16="http://schemas.microsoft.com/office/drawing/2014/main" id="{B962C450-A6D3-3F50-86F2-EFD84297C18A}"/>
              </a:ext>
            </a:extLst>
          </p:cNvPr>
          <p:cNvSpPr/>
          <p:nvPr/>
        </p:nvSpPr>
        <p:spPr>
          <a:xfrm>
            <a:off x="6585204" y="0"/>
            <a:ext cx="5626608" cy="685800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AR" noProof="0"/>
          </a:p>
        </p:txBody>
      </p:sp>
      <p:sp>
        <p:nvSpPr>
          <p:cNvPr id="8" name="Rectangle 7">
            <a:extLst>
              <a:ext uri="{FF2B5EF4-FFF2-40B4-BE49-F238E27FC236}">
                <a16:creationId xmlns:a16="http://schemas.microsoft.com/office/drawing/2014/main" id="{EAD99488-52E9-3E35-F3DA-B27A347603DC}"/>
              </a:ext>
            </a:extLst>
          </p:cNvPr>
          <p:cNvSpPr/>
          <p:nvPr/>
        </p:nvSpPr>
        <p:spPr>
          <a:xfrm>
            <a:off x="329184" y="2240280"/>
            <a:ext cx="73152" cy="2560320"/>
          </a:xfrm>
          <a:prstGeom prst="rect">
            <a:avLst/>
          </a:prstGeom>
          <a:solidFill>
            <a:srgbClr val="FCC3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AR" noProof="0"/>
          </a:p>
        </p:txBody>
      </p:sp>
      <p:sp>
        <p:nvSpPr>
          <p:cNvPr id="9" name="TextBox 8">
            <a:extLst>
              <a:ext uri="{FF2B5EF4-FFF2-40B4-BE49-F238E27FC236}">
                <a16:creationId xmlns:a16="http://schemas.microsoft.com/office/drawing/2014/main" id="{D13B0BCD-530E-5D0D-25AE-21951DAADBC1}"/>
              </a:ext>
            </a:extLst>
          </p:cNvPr>
          <p:cNvSpPr txBox="1"/>
          <p:nvPr/>
        </p:nvSpPr>
        <p:spPr>
          <a:xfrm>
            <a:off x="502920" y="2606040"/>
            <a:ext cx="5916168" cy="822960"/>
          </a:xfrm>
          <a:prstGeom prst="rect">
            <a:avLst/>
          </a:prstGeom>
          <a:noFill/>
        </p:spPr>
        <p:txBody>
          <a:bodyPr wrap="square">
            <a:spAutoFit/>
          </a:bodyPr>
          <a:lstStyle/>
          <a:p>
            <a:pPr algn="l"/>
            <a:r>
              <a:rPr lang="es-AR" sz="4800" b="1" noProof="0">
                <a:solidFill>
                  <a:srgbClr val="1A1A1A"/>
                </a:solidFill>
                <a:latin typeface="Montserrat"/>
              </a:rPr>
              <a:t>Gracias</a:t>
            </a:r>
          </a:p>
        </p:txBody>
      </p:sp>
      <p:cxnSp>
        <p:nvCxnSpPr>
          <p:cNvPr id="10" name="Connector 9">
            <a:extLst>
              <a:ext uri="{FF2B5EF4-FFF2-40B4-BE49-F238E27FC236}">
                <a16:creationId xmlns:a16="http://schemas.microsoft.com/office/drawing/2014/main" id="{115C1544-88E1-EFB2-EBEC-B5D74161D0AE}"/>
              </a:ext>
            </a:extLst>
          </p:cNvPr>
          <p:cNvCxnSpPr/>
          <p:nvPr/>
        </p:nvCxnSpPr>
        <p:spPr>
          <a:xfrm>
            <a:off x="502920" y="3520440"/>
            <a:ext cx="4114800" cy="0"/>
          </a:xfrm>
          <a:prstGeom prst="line">
            <a:avLst/>
          </a:prstGeom>
          <a:ln w="25400">
            <a:solidFill>
              <a:srgbClr val="FCC328"/>
            </a:solidFill>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C9B8EABE-665C-DF58-36EA-165378ECAD0E}"/>
              </a:ext>
            </a:extLst>
          </p:cNvPr>
          <p:cNvSpPr txBox="1"/>
          <p:nvPr/>
        </p:nvSpPr>
        <p:spPr>
          <a:xfrm>
            <a:off x="502920" y="3703320"/>
            <a:ext cx="5486400" cy="384048"/>
          </a:xfrm>
          <a:prstGeom prst="rect">
            <a:avLst/>
          </a:prstGeom>
          <a:noFill/>
        </p:spPr>
        <p:txBody>
          <a:bodyPr wrap="square">
            <a:spAutoFit/>
          </a:bodyPr>
          <a:lstStyle/>
          <a:p>
            <a:pPr algn="l"/>
            <a:r>
              <a:rPr lang="es-AR" sz="1400" b="0" noProof="0">
                <a:solidFill>
                  <a:srgbClr val="3C3C3B"/>
                </a:solidFill>
                <a:latin typeface="Montserrat"/>
              </a:rPr>
              <a:t>Espacio para preguntas y comentarios</a:t>
            </a:r>
          </a:p>
        </p:txBody>
      </p:sp>
      <p:sp>
        <p:nvSpPr>
          <p:cNvPr id="12" name="Rectangle 11">
            <a:extLst>
              <a:ext uri="{FF2B5EF4-FFF2-40B4-BE49-F238E27FC236}">
                <a16:creationId xmlns:a16="http://schemas.microsoft.com/office/drawing/2014/main" id="{6FF22C7F-EDCC-7F35-ABEA-316E128BB5A0}"/>
              </a:ext>
            </a:extLst>
          </p:cNvPr>
          <p:cNvSpPr/>
          <p:nvPr/>
        </p:nvSpPr>
        <p:spPr>
          <a:xfrm>
            <a:off x="0" y="6728604"/>
            <a:ext cx="12161520" cy="129395"/>
          </a:xfrm>
          <a:prstGeom prst="rect">
            <a:avLst/>
          </a:prstGeom>
          <a:solidFill>
            <a:srgbClr val="FCC3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AR" noProof="0"/>
          </a:p>
        </p:txBody>
      </p:sp>
      <p:sp>
        <p:nvSpPr>
          <p:cNvPr id="3" name="Rectangle 2">
            <a:extLst>
              <a:ext uri="{FF2B5EF4-FFF2-40B4-BE49-F238E27FC236}">
                <a16:creationId xmlns:a16="http://schemas.microsoft.com/office/drawing/2014/main" id="{FCE11610-8F71-BA1E-6E26-35393AD171BA}"/>
              </a:ext>
            </a:extLst>
          </p:cNvPr>
          <p:cNvSpPr/>
          <p:nvPr/>
        </p:nvSpPr>
        <p:spPr>
          <a:xfrm>
            <a:off x="1307592" y="24240"/>
            <a:ext cx="6355080" cy="16406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noProof="0"/>
          </a:p>
        </p:txBody>
      </p:sp>
      <p:pic>
        <p:nvPicPr>
          <p:cNvPr id="4" name="Image 0" descr="preencoded.png">
            <a:extLst>
              <a:ext uri="{FF2B5EF4-FFF2-40B4-BE49-F238E27FC236}">
                <a16:creationId xmlns:a16="http://schemas.microsoft.com/office/drawing/2014/main" id="{48B2506B-6D5F-725E-29DC-72347EAEFF66}"/>
              </a:ext>
            </a:extLst>
          </p:cNvPr>
          <p:cNvPicPr>
            <a:picLocks noChangeAspect="1"/>
          </p:cNvPicPr>
          <p:nvPr/>
        </p:nvPicPr>
        <p:blipFill>
          <a:blip r:embed="rId2"/>
          <a:stretch>
            <a:fillRect/>
          </a:stretch>
        </p:blipFill>
        <p:spPr>
          <a:xfrm>
            <a:off x="123491" y="72364"/>
            <a:ext cx="1760173" cy="772205"/>
          </a:xfrm>
          <a:prstGeom prst="rect">
            <a:avLst/>
          </a:prstGeom>
        </p:spPr>
      </p:pic>
    </p:spTree>
    <p:extLst>
      <p:ext uri="{BB962C8B-B14F-4D97-AF65-F5344CB8AC3E}">
        <p14:creationId xmlns:p14="http://schemas.microsoft.com/office/powerpoint/2010/main" val="4093250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s-AR" sz="2400" noProof="0"/>
          </a:p>
        </p:txBody>
      </p:sp>
      <p:sp>
        <p:nvSpPr>
          <p:cNvPr id="8" name="Text 6"/>
          <p:cNvSpPr/>
          <p:nvPr/>
        </p:nvSpPr>
        <p:spPr>
          <a:xfrm>
            <a:off x="219456" y="310896"/>
            <a:ext cx="11704320" cy="658368"/>
          </a:xfrm>
          <a:prstGeom prst="rect">
            <a:avLst/>
          </a:prstGeom>
          <a:noFill/>
          <a:ln/>
        </p:spPr>
        <p:txBody>
          <a:bodyPr wrap="square" lIns="0" tIns="0" rIns="0" bIns="0" rtlCol="0" anchor="ctr"/>
          <a:lstStyle/>
          <a:p>
            <a:r>
              <a:rPr lang="es-AR" sz="3733" b="1" noProof="0">
                <a:solidFill>
                  <a:srgbClr val="1A1A1A"/>
                </a:solidFill>
                <a:latin typeface="Montserrat" pitchFamily="34" charset="0"/>
                <a:ea typeface="Montserrat" pitchFamily="34" charset="-122"/>
                <a:cs typeface="Montserrat" pitchFamily="34" charset="-120"/>
              </a:rPr>
              <a:t>Objetivos de la Capacitación</a:t>
            </a:r>
            <a:endParaRPr lang="es-AR" sz="3733" noProof="0"/>
          </a:p>
        </p:txBody>
      </p:sp>
      <p:sp>
        <p:nvSpPr>
          <p:cNvPr id="9" name="Text 7"/>
          <p:cNvSpPr/>
          <p:nvPr/>
        </p:nvSpPr>
        <p:spPr>
          <a:xfrm>
            <a:off x="195072" y="965288"/>
            <a:ext cx="11704320" cy="341376"/>
          </a:xfrm>
          <a:prstGeom prst="rect">
            <a:avLst/>
          </a:prstGeom>
          <a:noFill/>
          <a:ln/>
        </p:spPr>
        <p:txBody>
          <a:bodyPr wrap="square" lIns="0" tIns="0" rIns="0" bIns="0" rtlCol="0" anchor="ctr"/>
          <a:lstStyle/>
          <a:p>
            <a:r>
              <a:rPr lang="es-AR" sz="1400" noProof="0">
                <a:solidFill>
                  <a:srgbClr val="555555"/>
                </a:solidFill>
                <a:latin typeface="Montserrat" pitchFamily="34" charset="0"/>
                <a:ea typeface="Montserrat" pitchFamily="34" charset="-122"/>
                <a:cs typeface="Montserrat" pitchFamily="34" charset="-120"/>
              </a:rPr>
              <a:t>Al finalizar esta capacitación, los participantes podrán:</a:t>
            </a:r>
            <a:endParaRPr lang="es-AR" sz="1400" noProof="0"/>
          </a:p>
        </p:txBody>
      </p:sp>
      <p:pic>
        <p:nvPicPr>
          <p:cNvPr id="10" name="Image 0" descr="preencoded.png"/>
          <p:cNvPicPr>
            <a:picLocks noChangeAspect="1"/>
          </p:cNvPicPr>
          <p:nvPr/>
        </p:nvPicPr>
        <p:blipFill>
          <a:blip r:embed="rId3"/>
          <a:stretch>
            <a:fillRect/>
          </a:stretch>
        </p:blipFill>
        <p:spPr>
          <a:xfrm>
            <a:off x="365760" y="1463040"/>
            <a:ext cx="365760" cy="365760"/>
          </a:xfrm>
          <a:prstGeom prst="rect">
            <a:avLst/>
          </a:prstGeom>
        </p:spPr>
      </p:pic>
      <p:sp>
        <p:nvSpPr>
          <p:cNvPr id="11" name="Text 8"/>
          <p:cNvSpPr/>
          <p:nvPr/>
        </p:nvSpPr>
        <p:spPr>
          <a:xfrm>
            <a:off x="853440" y="1414272"/>
            <a:ext cx="11094720" cy="475488"/>
          </a:xfrm>
          <a:prstGeom prst="rect">
            <a:avLst/>
          </a:prstGeom>
          <a:noFill/>
          <a:ln/>
        </p:spPr>
        <p:txBody>
          <a:bodyPr wrap="none" lIns="0" tIns="0" rIns="0" bIns="0" rtlCol="0" anchor="ctr"/>
          <a:lstStyle/>
          <a:p>
            <a:r>
              <a:rPr lang="es-AR" sz="1533" b="1" noProof="0">
                <a:solidFill>
                  <a:srgbClr val="1A1A1A"/>
                </a:solidFill>
                <a:latin typeface="Montserrat" pitchFamily="34" charset="0"/>
                <a:ea typeface="Montserrat" pitchFamily="34" charset="-122"/>
                <a:cs typeface="Montserrat" pitchFamily="34" charset="-120"/>
              </a:rPr>
              <a:t>Acceder y navegar</a:t>
            </a:r>
            <a:r>
              <a:rPr lang="es-AR" sz="1533" noProof="0">
                <a:solidFill>
                  <a:srgbClr val="1A1A1A"/>
                </a:solidFill>
                <a:latin typeface="Montserrat" pitchFamily="34" charset="0"/>
                <a:ea typeface="Montserrat" pitchFamily="34" charset="-122"/>
                <a:cs typeface="Montserrat" pitchFamily="34" charset="-120"/>
              </a:rPr>
              <a:t> por el Coupa </a:t>
            </a:r>
            <a:r>
              <a:rPr lang="es-AR" sz="1533" noProof="0" err="1">
                <a:solidFill>
                  <a:srgbClr val="1A1A1A"/>
                </a:solidFill>
                <a:latin typeface="Montserrat" pitchFamily="34" charset="0"/>
                <a:ea typeface="Montserrat" pitchFamily="34" charset="-122"/>
                <a:cs typeface="Montserrat" pitchFamily="34" charset="-120"/>
              </a:rPr>
              <a:t>Supplier</a:t>
            </a:r>
            <a:r>
              <a:rPr lang="es-AR" sz="1533" noProof="0">
                <a:solidFill>
                  <a:srgbClr val="1A1A1A"/>
                </a:solidFill>
                <a:latin typeface="Montserrat" pitchFamily="34" charset="0"/>
                <a:ea typeface="Montserrat" pitchFamily="34" charset="-122"/>
                <a:cs typeface="Montserrat" pitchFamily="34" charset="-120"/>
              </a:rPr>
              <a:t> Portal (CSP).</a:t>
            </a:r>
            <a:endParaRPr lang="es-AR" sz="1533" noProof="0"/>
          </a:p>
        </p:txBody>
      </p:sp>
      <p:pic>
        <p:nvPicPr>
          <p:cNvPr id="12" name="Image 1" descr="preencoded.png"/>
          <p:cNvPicPr>
            <a:picLocks noChangeAspect="1"/>
          </p:cNvPicPr>
          <p:nvPr/>
        </p:nvPicPr>
        <p:blipFill>
          <a:blip r:embed="rId3"/>
          <a:stretch>
            <a:fillRect/>
          </a:stretch>
        </p:blipFill>
        <p:spPr>
          <a:xfrm>
            <a:off x="365760" y="1938528"/>
            <a:ext cx="365760" cy="365760"/>
          </a:xfrm>
          <a:prstGeom prst="rect">
            <a:avLst/>
          </a:prstGeom>
        </p:spPr>
      </p:pic>
      <p:sp>
        <p:nvSpPr>
          <p:cNvPr id="13" name="Text 9"/>
          <p:cNvSpPr/>
          <p:nvPr/>
        </p:nvSpPr>
        <p:spPr>
          <a:xfrm>
            <a:off x="853440" y="1889760"/>
            <a:ext cx="11094720" cy="475488"/>
          </a:xfrm>
          <a:prstGeom prst="rect">
            <a:avLst/>
          </a:prstGeom>
          <a:noFill/>
          <a:ln/>
        </p:spPr>
        <p:txBody>
          <a:bodyPr wrap="none" lIns="0" tIns="0" rIns="0" bIns="0" rtlCol="0" anchor="ctr"/>
          <a:lstStyle/>
          <a:p>
            <a:r>
              <a:rPr lang="es-AR" sz="1533" noProof="0" dirty="0">
                <a:solidFill>
                  <a:srgbClr val="1A1A1A"/>
                </a:solidFill>
                <a:latin typeface="Montserrat" pitchFamily="34" charset="0"/>
                <a:ea typeface="Montserrat" pitchFamily="34" charset="-122"/>
                <a:cs typeface="Montserrat" pitchFamily="34" charset="-120"/>
              </a:rPr>
              <a:t>Consultar las </a:t>
            </a:r>
            <a:r>
              <a:rPr lang="es-AR" sz="1533" b="1" noProof="0" dirty="0">
                <a:solidFill>
                  <a:srgbClr val="1A1A1A"/>
                </a:solidFill>
                <a:latin typeface="Montserrat" pitchFamily="34" charset="0"/>
                <a:ea typeface="Montserrat" pitchFamily="34" charset="-122"/>
                <a:cs typeface="Montserrat" pitchFamily="34" charset="-120"/>
              </a:rPr>
              <a:t>Órdenes de compra de Servicio</a:t>
            </a:r>
            <a:r>
              <a:rPr lang="es-AR" sz="1533" b="1" dirty="0">
                <a:solidFill>
                  <a:srgbClr val="1A1A1A"/>
                </a:solidFill>
                <a:latin typeface="Montserrat" pitchFamily="34" charset="0"/>
                <a:ea typeface="Montserrat" pitchFamily="34" charset="-122"/>
                <a:cs typeface="Montserrat" pitchFamily="34" charset="-120"/>
              </a:rPr>
              <a:t>s</a:t>
            </a:r>
            <a:r>
              <a:rPr lang="es-AR" sz="1533" noProof="0" dirty="0">
                <a:solidFill>
                  <a:srgbClr val="1A1A1A"/>
                </a:solidFill>
                <a:latin typeface="Montserrat" pitchFamily="34" charset="0"/>
                <a:ea typeface="Montserrat" pitchFamily="34" charset="-122"/>
                <a:cs typeface="Montserrat" pitchFamily="34" charset="-120"/>
              </a:rPr>
              <a:t> emitidas por Cerrejón.</a:t>
            </a:r>
            <a:endParaRPr lang="es-AR" sz="1533" noProof="0" dirty="0"/>
          </a:p>
        </p:txBody>
      </p:sp>
      <p:pic>
        <p:nvPicPr>
          <p:cNvPr id="14" name="Image 2" descr="preencoded.png"/>
          <p:cNvPicPr>
            <a:picLocks noChangeAspect="1"/>
          </p:cNvPicPr>
          <p:nvPr/>
        </p:nvPicPr>
        <p:blipFill>
          <a:blip r:embed="rId3"/>
          <a:stretch>
            <a:fillRect/>
          </a:stretch>
        </p:blipFill>
        <p:spPr>
          <a:xfrm>
            <a:off x="365760" y="2414016"/>
            <a:ext cx="365760" cy="365760"/>
          </a:xfrm>
          <a:prstGeom prst="rect">
            <a:avLst/>
          </a:prstGeom>
        </p:spPr>
      </p:pic>
      <p:sp>
        <p:nvSpPr>
          <p:cNvPr id="15" name="Text 10"/>
          <p:cNvSpPr/>
          <p:nvPr/>
        </p:nvSpPr>
        <p:spPr>
          <a:xfrm>
            <a:off x="853440" y="2365248"/>
            <a:ext cx="11094720" cy="475488"/>
          </a:xfrm>
          <a:prstGeom prst="rect">
            <a:avLst/>
          </a:prstGeom>
          <a:noFill/>
          <a:ln/>
        </p:spPr>
        <p:txBody>
          <a:bodyPr wrap="none" lIns="0" tIns="0" rIns="0" bIns="0" rtlCol="0" anchor="ctr"/>
          <a:lstStyle/>
          <a:p>
            <a:r>
              <a:rPr lang="es-AR" sz="1533" noProof="0">
                <a:solidFill>
                  <a:srgbClr val="1A1A1A"/>
                </a:solidFill>
                <a:latin typeface="Montserrat" pitchFamily="34" charset="0"/>
                <a:ea typeface="Montserrat" pitchFamily="34" charset="-122"/>
                <a:cs typeface="Montserrat" pitchFamily="34" charset="-120"/>
              </a:rPr>
              <a:t>Registrar </a:t>
            </a:r>
            <a:r>
              <a:rPr lang="es-AR" sz="1533" b="1" noProof="0">
                <a:solidFill>
                  <a:srgbClr val="1A1A1A"/>
                </a:solidFill>
                <a:latin typeface="Montserrat" pitchFamily="34" charset="0"/>
                <a:ea typeface="Montserrat" pitchFamily="34" charset="-122"/>
                <a:cs typeface="Montserrat" pitchFamily="34" charset="-120"/>
              </a:rPr>
              <a:t>Hojas de Entrada de Servicios</a:t>
            </a:r>
            <a:r>
              <a:rPr lang="es-AR" sz="1533" noProof="0">
                <a:solidFill>
                  <a:srgbClr val="1A1A1A"/>
                </a:solidFill>
                <a:latin typeface="Montserrat" pitchFamily="34" charset="0"/>
                <a:ea typeface="Montserrat" pitchFamily="34" charset="-122"/>
                <a:cs typeface="Montserrat" pitchFamily="34" charset="-120"/>
              </a:rPr>
              <a:t>.</a:t>
            </a:r>
            <a:endParaRPr lang="es-AR" sz="1533" noProof="0"/>
          </a:p>
        </p:txBody>
      </p:sp>
      <p:pic>
        <p:nvPicPr>
          <p:cNvPr id="16" name="Image 3" descr="preencoded.png"/>
          <p:cNvPicPr>
            <a:picLocks noChangeAspect="1"/>
          </p:cNvPicPr>
          <p:nvPr/>
        </p:nvPicPr>
        <p:blipFill>
          <a:blip r:embed="rId3"/>
          <a:stretch>
            <a:fillRect/>
          </a:stretch>
        </p:blipFill>
        <p:spPr>
          <a:xfrm>
            <a:off x="365760" y="2889504"/>
            <a:ext cx="365760" cy="365760"/>
          </a:xfrm>
          <a:prstGeom prst="rect">
            <a:avLst/>
          </a:prstGeom>
        </p:spPr>
      </p:pic>
      <p:sp>
        <p:nvSpPr>
          <p:cNvPr id="17" name="Text 11"/>
          <p:cNvSpPr/>
          <p:nvPr/>
        </p:nvSpPr>
        <p:spPr>
          <a:xfrm>
            <a:off x="853440" y="2840736"/>
            <a:ext cx="11094720" cy="475488"/>
          </a:xfrm>
          <a:prstGeom prst="rect">
            <a:avLst/>
          </a:prstGeom>
          <a:noFill/>
          <a:ln/>
        </p:spPr>
        <p:txBody>
          <a:bodyPr wrap="none" lIns="0" tIns="0" rIns="0" bIns="0" rtlCol="0" anchor="ctr"/>
          <a:lstStyle/>
          <a:p>
            <a:r>
              <a:rPr lang="es-AR" sz="1533" noProof="0">
                <a:solidFill>
                  <a:srgbClr val="1A1A1A"/>
                </a:solidFill>
                <a:latin typeface="Montserrat" pitchFamily="34" charset="0"/>
                <a:ea typeface="Montserrat" pitchFamily="34" charset="-122"/>
                <a:cs typeface="Montserrat" pitchFamily="34" charset="-120"/>
              </a:rPr>
              <a:t>Adjuntar la </a:t>
            </a:r>
            <a:r>
              <a:rPr lang="es-AR" sz="1533" b="1" noProof="0">
                <a:solidFill>
                  <a:srgbClr val="1A1A1A"/>
                </a:solidFill>
                <a:latin typeface="Montserrat" pitchFamily="34" charset="0"/>
                <a:ea typeface="Montserrat" pitchFamily="34" charset="-122"/>
                <a:cs typeface="Montserrat" pitchFamily="34" charset="-120"/>
              </a:rPr>
              <a:t>documentación de respaldo</a:t>
            </a:r>
            <a:r>
              <a:rPr lang="es-AR" sz="1533" noProof="0">
                <a:solidFill>
                  <a:srgbClr val="1A1A1A"/>
                </a:solidFill>
                <a:latin typeface="Montserrat" pitchFamily="34" charset="0"/>
                <a:ea typeface="Montserrat" pitchFamily="34" charset="-122"/>
                <a:cs typeface="Montserrat" pitchFamily="34" charset="-120"/>
              </a:rPr>
              <a:t> requerida.</a:t>
            </a:r>
            <a:endParaRPr lang="es-AR" sz="1533" noProof="0"/>
          </a:p>
        </p:txBody>
      </p:sp>
      <p:pic>
        <p:nvPicPr>
          <p:cNvPr id="18" name="Image 4" descr="preencoded.png"/>
          <p:cNvPicPr>
            <a:picLocks noChangeAspect="1"/>
          </p:cNvPicPr>
          <p:nvPr/>
        </p:nvPicPr>
        <p:blipFill>
          <a:blip r:embed="rId3"/>
          <a:stretch>
            <a:fillRect/>
          </a:stretch>
        </p:blipFill>
        <p:spPr>
          <a:xfrm>
            <a:off x="365760" y="3364992"/>
            <a:ext cx="365760" cy="365760"/>
          </a:xfrm>
          <a:prstGeom prst="rect">
            <a:avLst/>
          </a:prstGeom>
        </p:spPr>
      </p:pic>
      <p:sp>
        <p:nvSpPr>
          <p:cNvPr id="19" name="Text 12"/>
          <p:cNvSpPr/>
          <p:nvPr/>
        </p:nvSpPr>
        <p:spPr>
          <a:xfrm>
            <a:off x="853440" y="3316224"/>
            <a:ext cx="11094720" cy="475488"/>
          </a:xfrm>
          <a:prstGeom prst="rect">
            <a:avLst/>
          </a:prstGeom>
          <a:noFill/>
          <a:ln/>
        </p:spPr>
        <p:txBody>
          <a:bodyPr wrap="none" lIns="0" tIns="0" rIns="0" bIns="0" rtlCol="0" anchor="ctr"/>
          <a:lstStyle/>
          <a:p>
            <a:r>
              <a:rPr lang="es-AR" sz="1533" noProof="0">
                <a:solidFill>
                  <a:srgbClr val="1A1A1A"/>
                </a:solidFill>
                <a:latin typeface="Montserrat" pitchFamily="34" charset="0"/>
                <a:ea typeface="Montserrat" pitchFamily="34" charset="-122"/>
                <a:cs typeface="Montserrat" pitchFamily="34" charset="-120"/>
              </a:rPr>
              <a:t>Crear y enviar </a:t>
            </a:r>
            <a:r>
              <a:rPr lang="es-AR" sz="1533" b="1" noProof="0">
                <a:solidFill>
                  <a:srgbClr val="1A1A1A"/>
                </a:solidFill>
                <a:latin typeface="Montserrat" pitchFamily="34" charset="0"/>
                <a:ea typeface="Montserrat" pitchFamily="34" charset="-122"/>
                <a:cs typeface="Montserrat" pitchFamily="34" charset="-120"/>
              </a:rPr>
              <a:t>facturas</a:t>
            </a:r>
            <a:r>
              <a:rPr lang="es-AR" sz="1533" noProof="0">
                <a:solidFill>
                  <a:srgbClr val="1A1A1A"/>
                </a:solidFill>
                <a:latin typeface="Montserrat" pitchFamily="34" charset="0"/>
                <a:ea typeface="Montserrat" pitchFamily="34" charset="-122"/>
                <a:cs typeface="Montserrat" pitchFamily="34" charset="-120"/>
              </a:rPr>
              <a:t> asociadas a servicios previamente aprobados.</a:t>
            </a:r>
            <a:endParaRPr lang="es-AR" sz="1533" noProof="0"/>
          </a:p>
        </p:txBody>
      </p:sp>
      <p:pic>
        <p:nvPicPr>
          <p:cNvPr id="20" name="Image 5" descr="preencoded.png"/>
          <p:cNvPicPr>
            <a:picLocks noChangeAspect="1"/>
          </p:cNvPicPr>
          <p:nvPr/>
        </p:nvPicPr>
        <p:blipFill>
          <a:blip r:embed="rId3"/>
          <a:stretch>
            <a:fillRect/>
          </a:stretch>
        </p:blipFill>
        <p:spPr>
          <a:xfrm>
            <a:off x="365760" y="3840480"/>
            <a:ext cx="365760" cy="365760"/>
          </a:xfrm>
          <a:prstGeom prst="rect">
            <a:avLst/>
          </a:prstGeom>
        </p:spPr>
      </p:pic>
      <p:sp>
        <p:nvSpPr>
          <p:cNvPr id="21" name="Text 13"/>
          <p:cNvSpPr/>
          <p:nvPr/>
        </p:nvSpPr>
        <p:spPr>
          <a:xfrm>
            <a:off x="853440" y="3791712"/>
            <a:ext cx="11094720" cy="475488"/>
          </a:xfrm>
          <a:prstGeom prst="rect">
            <a:avLst/>
          </a:prstGeom>
          <a:noFill/>
          <a:ln/>
        </p:spPr>
        <p:txBody>
          <a:bodyPr wrap="none" lIns="0" tIns="0" rIns="0" bIns="0" rtlCol="0" anchor="ctr"/>
          <a:lstStyle/>
          <a:p>
            <a:r>
              <a:rPr lang="es-AR" sz="1533" noProof="0">
                <a:solidFill>
                  <a:srgbClr val="1A1A1A"/>
                </a:solidFill>
                <a:latin typeface="Montserrat" pitchFamily="34" charset="0"/>
                <a:ea typeface="Montserrat" pitchFamily="34" charset="-122"/>
                <a:cs typeface="Montserrat" pitchFamily="34" charset="-120"/>
              </a:rPr>
              <a:t>Realizar </a:t>
            </a:r>
            <a:r>
              <a:rPr lang="es-AR" sz="1533" b="1" noProof="0">
                <a:solidFill>
                  <a:srgbClr val="1A1A1A"/>
                </a:solidFill>
                <a:latin typeface="Montserrat" pitchFamily="34" charset="0"/>
                <a:ea typeface="Montserrat" pitchFamily="34" charset="-122"/>
                <a:cs typeface="Montserrat" pitchFamily="34" charset="-120"/>
              </a:rPr>
              <a:t>seguimiento</a:t>
            </a:r>
            <a:r>
              <a:rPr lang="es-AR" sz="1533" noProof="0">
                <a:solidFill>
                  <a:srgbClr val="1A1A1A"/>
                </a:solidFill>
                <a:latin typeface="Montserrat" pitchFamily="34" charset="0"/>
                <a:ea typeface="Montserrat" pitchFamily="34" charset="-122"/>
                <a:cs typeface="Montserrat" pitchFamily="34" charset="-120"/>
              </a:rPr>
              <a:t> al estado de sus transacciones dentro de Coupa.</a:t>
            </a:r>
            <a:endParaRPr lang="es-AR" sz="1533" noProof="0"/>
          </a:p>
        </p:txBody>
      </p:sp>
      <p:sp>
        <p:nvSpPr>
          <p:cNvPr id="22" name="Shape 14"/>
          <p:cNvSpPr/>
          <p:nvPr/>
        </p:nvSpPr>
        <p:spPr>
          <a:xfrm>
            <a:off x="182880" y="4462271"/>
            <a:ext cx="11826240" cy="2267713"/>
          </a:xfrm>
          <a:prstGeom prst="roundRect">
            <a:avLst>
              <a:gd name="adj" fmla="val 4938"/>
            </a:avLst>
          </a:prstGeom>
          <a:solidFill>
            <a:srgbClr val="FDF8E1"/>
          </a:solidFill>
          <a:ln w="19050">
            <a:solidFill>
              <a:srgbClr val="E8C200"/>
            </a:solidFill>
            <a:prstDash val="solid"/>
          </a:ln>
        </p:spPr>
        <p:txBody>
          <a:bodyPr/>
          <a:lstStyle/>
          <a:p>
            <a:endParaRPr lang="es-AR" sz="2400" noProof="0"/>
          </a:p>
        </p:txBody>
      </p:sp>
      <p:sp>
        <p:nvSpPr>
          <p:cNvPr id="23" name="Shape 15"/>
          <p:cNvSpPr/>
          <p:nvPr/>
        </p:nvSpPr>
        <p:spPr>
          <a:xfrm>
            <a:off x="609600" y="4901183"/>
            <a:ext cx="3413760" cy="0"/>
          </a:xfrm>
          <a:prstGeom prst="line">
            <a:avLst/>
          </a:prstGeom>
          <a:noFill/>
          <a:ln w="12700">
            <a:solidFill>
              <a:srgbClr val="E8C200"/>
            </a:solidFill>
            <a:prstDash val="solid"/>
          </a:ln>
        </p:spPr>
        <p:txBody>
          <a:bodyPr/>
          <a:lstStyle/>
          <a:p>
            <a:endParaRPr lang="es-AR" sz="2400" noProof="0"/>
          </a:p>
        </p:txBody>
      </p:sp>
      <p:sp>
        <p:nvSpPr>
          <p:cNvPr id="24" name="Text 16"/>
          <p:cNvSpPr/>
          <p:nvPr/>
        </p:nvSpPr>
        <p:spPr>
          <a:xfrm>
            <a:off x="4084320" y="4706111"/>
            <a:ext cx="4023360" cy="365760"/>
          </a:xfrm>
          <a:prstGeom prst="rect">
            <a:avLst/>
          </a:prstGeom>
          <a:noFill/>
          <a:ln/>
        </p:spPr>
        <p:txBody>
          <a:bodyPr wrap="square" lIns="0" tIns="0" rIns="0" bIns="0" rtlCol="0" anchor="ctr"/>
          <a:lstStyle/>
          <a:p>
            <a:pPr algn="ctr"/>
            <a:r>
              <a:rPr lang="es-AR" sz="1600" b="1" noProof="0">
                <a:solidFill>
                  <a:srgbClr val="F5C400"/>
                </a:solidFill>
                <a:latin typeface="Montserrat" pitchFamily="34" charset="0"/>
                <a:ea typeface="Montserrat" pitchFamily="34" charset="-122"/>
                <a:cs typeface="Montserrat" pitchFamily="34" charset="-120"/>
              </a:rPr>
              <a:t>Alcance de esta capacitación</a:t>
            </a:r>
            <a:endParaRPr lang="es-AR" sz="1600" noProof="0"/>
          </a:p>
        </p:txBody>
      </p:sp>
      <p:sp>
        <p:nvSpPr>
          <p:cNvPr id="25" name="Shape 17"/>
          <p:cNvSpPr/>
          <p:nvPr/>
        </p:nvSpPr>
        <p:spPr>
          <a:xfrm>
            <a:off x="8168640" y="4901183"/>
            <a:ext cx="3413760" cy="0"/>
          </a:xfrm>
          <a:prstGeom prst="line">
            <a:avLst/>
          </a:prstGeom>
          <a:noFill/>
          <a:ln w="12700">
            <a:solidFill>
              <a:srgbClr val="E8C200"/>
            </a:solidFill>
            <a:prstDash val="solid"/>
          </a:ln>
        </p:spPr>
        <p:txBody>
          <a:bodyPr/>
          <a:lstStyle/>
          <a:p>
            <a:endParaRPr lang="es-AR" sz="2400" noProof="0"/>
          </a:p>
        </p:txBody>
      </p:sp>
      <p:sp>
        <p:nvSpPr>
          <p:cNvPr id="26" name="Text 18"/>
          <p:cNvSpPr/>
          <p:nvPr/>
        </p:nvSpPr>
        <p:spPr>
          <a:xfrm>
            <a:off x="5547360" y="5193792"/>
            <a:ext cx="1097280" cy="268224"/>
          </a:xfrm>
          <a:prstGeom prst="rect">
            <a:avLst/>
          </a:prstGeom>
          <a:noFill/>
          <a:ln/>
        </p:spPr>
        <p:txBody>
          <a:bodyPr wrap="square" lIns="0" tIns="0" rIns="0" bIns="0" rtlCol="0" anchor="ctr"/>
          <a:lstStyle/>
          <a:p>
            <a:pPr algn="ctr"/>
            <a:endParaRPr lang="es-AR" sz="1200" noProof="0"/>
          </a:p>
        </p:txBody>
      </p:sp>
      <p:sp>
        <p:nvSpPr>
          <p:cNvPr id="27" name="Shape 19"/>
          <p:cNvSpPr/>
          <p:nvPr/>
        </p:nvSpPr>
        <p:spPr>
          <a:xfrm>
            <a:off x="1304544" y="5172854"/>
            <a:ext cx="707136" cy="707136"/>
          </a:xfrm>
          <a:prstGeom prst="ellipse">
            <a:avLst/>
          </a:prstGeom>
          <a:solidFill>
            <a:srgbClr val="F5C400"/>
          </a:solidFill>
          <a:ln w="12700">
            <a:solidFill>
              <a:srgbClr val="F5C400"/>
            </a:solidFill>
            <a:prstDash val="solid"/>
          </a:ln>
        </p:spPr>
        <p:txBody>
          <a:bodyPr/>
          <a:lstStyle/>
          <a:p>
            <a:endParaRPr lang="es-AR" sz="2400" noProof="0"/>
          </a:p>
        </p:txBody>
      </p:sp>
      <p:pic>
        <p:nvPicPr>
          <p:cNvPr id="28" name="Image 6" descr="preencoded.png"/>
          <p:cNvPicPr>
            <a:picLocks noChangeAspect="1"/>
          </p:cNvPicPr>
          <p:nvPr/>
        </p:nvPicPr>
        <p:blipFill>
          <a:blip r:embed="rId4"/>
          <a:stretch>
            <a:fillRect/>
          </a:stretch>
        </p:blipFill>
        <p:spPr>
          <a:xfrm>
            <a:off x="1414272" y="5282582"/>
            <a:ext cx="487680" cy="487680"/>
          </a:xfrm>
          <a:prstGeom prst="rect">
            <a:avLst/>
          </a:prstGeom>
        </p:spPr>
      </p:pic>
      <p:sp>
        <p:nvSpPr>
          <p:cNvPr id="29" name="Text 20"/>
          <p:cNvSpPr/>
          <p:nvPr/>
        </p:nvSpPr>
        <p:spPr>
          <a:xfrm>
            <a:off x="655320" y="6106071"/>
            <a:ext cx="1950720" cy="609600"/>
          </a:xfrm>
          <a:prstGeom prst="rect">
            <a:avLst/>
          </a:prstGeom>
          <a:noFill/>
          <a:ln/>
        </p:spPr>
        <p:txBody>
          <a:bodyPr wrap="square" lIns="0" tIns="0" rIns="0" bIns="0" rtlCol="0" anchor="ctr"/>
          <a:lstStyle/>
          <a:p>
            <a:pPr algn="ctr"/>
            <a:r>
              <a:rPr lang="es-AR" sz="1133" noProof="0" dirty="0">
                <a:solidFill>
                  <a:srgbClr val="1A1A1A"/>
                </a:solidFill>
                <a:latin typeface="Montserrat" pitchFamily="34" charset="0"/>
                <a:ea typeface="Montserrat" pitchFamily="34" charset="-122"/>
                <a:cs typeface="Montserrat" pitchFamily="34" charset="-120"/>
              </a:rPr>
              <a:t>Consulta de</a:t>
            </a:r>
            <a:endParaRPr lang="es-AR" sz="1133" noProof="0" dirty="0"/>
          </a:p>
          <a:p>
            <a:pPr algn="ctr"/>
            <a:r>
              <a:rPr lang="es-AR" sz="1133" noProof="0" dirty="0">
                <a:solidFill>
                  <a:srgbClr val="1A1A1A"/>
                </a:solidFill>
                <a:latin typeface="Montserrat" pitchFamily="34" charset="0"/>
                <a:ea typeface="Montserrat" pitchFamily="34" charset="-122"/>
                <a:cs typeface="Montserrat" pitchFamily="34" charset="-120"/>
              </a:rPr>
              <a:t>Órdenes de compra de Servicios</a:t>
            </a:r>
            <a:endParaRPr lang="es-AR" sz="1133" noProof="0" dirty="0"/>
          </a:p>
        </p:txBody>
      </p:sp>
      <p:sp>
        <p:nvSpPr>
          <p:cNvPr id="30" name="Shape 21"/>
          <p:cNvSpPr/>
          <p:nvPr/>
        </p:nvSpPr>
        <p:spPr>
          <a:xfrm>
            <a:off x="3657600" y="5172854"/>
            <a:ext cx="707136" cy="707136"/>
          </a:xfrm>
          <a:prstGeom prst="ellipse">
            <a:avLst/>
          </a:prstGeom>
          <a:solidFill>
            <a:srgbClr val="F5C400"/>
          </a:solidFill>
          <a:ln w="12700">
            <a:solidFill>
              <a:srgbClr val="F5C400"/>
            </a:solidFill>
            <a:prstDash val="solid"/>
          </a:ln>
        </p:spPr>
        <p:txBody>
          <a:bodyPr/>
          <a:lstStyle/>
          <a:p>
            <a:endParaRPr lang="es-AR" sz="2400" noProof="0"/>
          </a:p>
        </p:txBody>
      </p:sp>
      <p:pic>
        <p:nvPicPr>
          <p:cNvPr id="31" name="Image 7" descr="preencoded.png"/>
          <p:cNvPicPr>
            <a:picLocks noChangeAspect="1"/>
          </p:cNvPicPr>
          <p:nvPr/>
        </p:nvPicPr>
        <p:blipFill>
          <a:blip r:embed="rId5"/>
          <a:stretch>
            <a:fillRect/>
          </a:stretch>
        </p:blipFill>
        <p:spPr>
          <a:xfrm>
            <a:off x="3767328" y="5282582"/>
            <a:ext cx="487680" cy="487680"/>
          </a:xfrm>
          <a:prstGeom prst="rect">
            <a:avLst/>
          </a:prstGeom>
        </p:spPr>
      </p:pic>
      <p:sp>
        <p:nvSpPr>
          <p:cNvPr id="32" name="Text 22"/>
          <p:cNvSpPr/>
          <p:nvPr/>
        </p:nvSpPr>
        <p:spPr>
          <a:xfrm>
            <a:off x="2840736" y="6095469"/>
            <a:ext cx="2365248" cy="609600"/>
          </a:xfrm>
          <a:prstGeom prst="rect">
            <a:avLst/>
          </a:prstGeom>
          <a:noFill/>
          <a:ln/>
        </p:spPr>
        <p:txBody>
          <a:bodyPr wrap="square" lIns="0" tIns="0" rIns="0" bIns="0" rtlCol="0" anchor="ctr"/>
          <a:lstStyle/>
          <a:p>
            <a:pPr algn="ctr"/>
            <a:r>
              <a:rPr lang="es-AR" sz="1133" noProof="0">
                <a:solidFill>
                  <a:srgbClr val="1A1A1A"/>
                </a:solidFill>
                <a:latin typeface="Montserrat" pitchFamily="34" charset="0"/>
                <a:ea typeface="Montserrat" pitchFamily="34" charset="-122"/>
                <a:cs typeface="Montserrat" pitchFamily="34" charset="-120"/>
              </a:rPr>
              <a:t>Registro de</a:t>
            </a:r>
            <a:endParaRPr lang="es-AR" sz="1133" noProof="0"/>
          </a:p>
          <a:p>
            <a:pPr algn="ctr"/>
            <a:r>
              <a:rPr lang="es-AR" sz="1133" noProof="0">
                <a:solidFill>
                  <a:srgbClr val="1A1A1A"/>
                </a:solidFill>
                <a:latin typeface="Montserrat" pitchFamily="34" charset="0"/>
                <a:ea typeface="Montserrat" pitchFamily="34" charset="-122"/>
                <a:cs typeface="Montserrat" pitchFamily="34" charset="-120"/>
              </a:rPr>
              <a:t>Hojas de Entrada de Servicios</a:t>
            </a:r>
            <a:endParaRPr lang="es-AR" sz="1133" noProof="0"/>
          </a:p>
        </p:txBody>
      </p:sp>
      <p:sp>
        <p:nvSpPr>
          <p:cNvPr id="33" name="Shape 23"/>
          <p:cNvSpPr/>
          <p:nvPr/>
        </p:nvSpPr>
        <p:spPr>
          <a:xfrm>
            <a:off x="6096000" y="5167287"/>
            <a:ext cx="707136" cy="707136"/>
          </a:xfrm>
          <a:prstGeom prst="ellipse">
            <a:avLst/>
          </a:prstGeom>
          <a:solidFill>
            <a:srgbClr val="F5C400"/>
          </a:solidFill>
          <a:ln w="12700">
            <a:solidFill>
              <a:srgbClr val="F5C400"/>
            </a:solidFill>
            <a:prstDash val="solid"/>
          </a:ln>
        </p:spPr>
        <p:txBody>
          <a:bodyPr/>
          <a:lstStyle/>
          <a:p>
            <a:endParaRPr lang="es-AR" sz="2400" noProof="0"/>
          </a:p>
        </p:txBody>
      </p:sp>
      <p:pic>
        <p:nvPicPr>
          <p:cNvPr id="34" name="Image 8" descr="preencoded.png"/>
          <p:cNvPicPr>
            <a:picLocks noChangeAspect="1"/>
          </p:cNvPicPr>
          <p:nvPr/>
        </p:nvPicPr>
        <p:blipFill>
          <a:blip r:embed="rId6"/>
          <a:stretch>
            <a:fillRect/>
          </a:stretch>
        </p:blipFill>
        <p:spPr>
          <a:xfrm>
            <a:off x="6205728" y="5277015"/>
            <a:ext cx="487680" cy="487680"/>
          </a:xfrm>
          <a:prstGeom prst="rect">
            <a:avLst/>
          </a:prstGeom>
        </p:spPr>
      </p:pic>
      <p:sp>
        <p:nvSpPr>
          <p:cNvPr id="35" name="Text 24"/>
          <p:cNvSpPr/>
          <p:nvPr/>
        </p:nvSpPr>
        <p:spPr>
          <a:xfrm>
            <a:off x="5303520" y="6099709"/>
            <a:ext cx="2365248" cy="609600"/>
          </a:xfrm>
          <a:prstGeom prst="rect">
            <a:avLst/>
          </a:prstGeom>
          <a:noFill/>
          <a:ln/>
        </p:spPr>
        <p:txBody>
          <a:bodyPr wrap="square" lIns="0" tIns="0" rIns="0" bIns="0" rtlCol="0" anchor="ctr"/>
          <a:lstStyle/>
          <a:p>
            <a:pPr algn="ctr"/>
            <a:r>
              <a:rPr lang="es-AR" sz="1133" noProof="0">
                <a:solidFill>
                  <a:srgbClr val="1A1A1A"/>
                </a:solidFill>
                <a:latin typeface="Montserrat" pitchFamily="34" charset="0"/>
                <a:ea typeface="Montserrat" pitchFamily="34" charset="-122"/>
                <a:cs typeface="Montserrat" pitchFamily="34" charset="-120"/>
              </a:rPr>
              <a:t>Adjuntar Acta de</a:t>
            </a:r>
            <a:endParaRPr lang="es-AR" sz="1133" noProof="0"/>
          </a:p>
          <a:p>
            <a:pPr algn="ctr"/>
            <a:r>
              <a:rPr lang="es-AR" sz="1133" noProof="0">
                <a:solidFill>
                  <a:srgbClr val="1A1A1A"/>
                </a:solidFill>
                <a:latin typeface="Montserrat" pitchFamily="34" charset="0"/>
                <a:ea typeface="Montserrat" pitchFamily="34" charset="-122"/>
                <a:cs typeface="Montserrat" pitchFamily="34" charset="-120"/>
              </a:rPr>
              <a:t>Conciliación</a:t>
            </a:r>
            <a:endParaRPr lang="es-AR" sz="1133" noProof="0"/>
          </a:p>
        </p:txBody>
      </p:sp>
      <p:sp>
        <p:nvSpPr>
          <p:cNvPr id="36" name="Shape 25"/>
          <p:cNvSpPr/>
          <p:nvPr/>
        </p:nvSpPr>
        <p:spPr>
          <a:xfrm>
            <a:off x="8412480" y="5172854"/>
            <a:ext cx="707136" cy="707136"/>
          </a:xfrm>
          <a:prstGeom prst="ellipse">
            <a:avLst/>
          </a:prstGeom>
          <a:solidFill>
            <a:srgbClr val="F5C400"/>
          </a:solidFill>
          <a:ln w="12700">
            <a:solidFill>
              <a:srgbClr val="F5C400"/>
            </a:solidFill>
            <a:prstDash val="solid"/>
          </a:ln>
        </p:spPr>
        <p:txBody>
          <a:bodyPr/>
          <a:lstStyle/>
          <a:p>
            <a:endParaRPr lang="es-AR" sz="2400" noProof="0"/>
          </a:p>
        </p:txBody>
      </p:sp>
      <p:pic>
        <p:nvPicPr>
          <p:cNvPr id="37" name="Image 9" descr="preencoded.png"/>
          <p:cNvPicPr>
            <a:picLocks noChangeAspect="1"/>
          </p:cNvPicPr>
          <p:nvPr/>
        </p:nvPicPr>
        <p:blipFill>
          <a:blip r:embed="rId7"/>
          <a:stretch>
            <a:fillRect/>
          </a:stretch>
        </p:blipFill>
        <p:spPr>
          <a:xfrm>
            <a:off x="8522208" y="5282582"/>
            <a:ext cx="487680" cy="487680"/>
          </a:xfrm>
          <a:prstGeom prst="rect">
            <a:avLst/>
          </a:prstGeom>
        </p:spPr>
      </p:pic>
      <p:sp>
        <p:nvSpPr>
          <p:cNvPr id="38" name="Text 26"/>
          <p:cNvSpPr/>
          <p:nvPr/>
        </p:nvSpPr>
        <p:spPr>
          <a:xfrm>
            <a:off x="7586472" y="6099709"/>
            <a:ext cx="2365248" cy="609600"/>
          </a:xfrm>
          <a:prstGeom prst="rect">
            <a:avLst/>
          </a:prstGeom>
          <a:noFill/>
          <a:ln/>
        </p:spPr>
        <p:txBody>
          <a:bodyPr wrap="square" lIns="0" tIns="0" rIns="0" bIns="0" rtlCol="0" anchor="ctr"/>
          <a:lstStyle/>
          <a:p>
            <a:pPr algn="ctr"/>
            <a:r>
              <a:rPr lang="es-AR" sz="1133" noProof="0" dirty="0">
                <a:solidFill>
                  <a:srgbClr val="1A1A1A"/>
                </a:solidFill>
                <a:latin typeface="Montserrat" pitchFamily="34" charset="0"/>
                <a:ea typeface="Montserrat" pitchFamily="34" charset="-122"/>
                <a:cs typeface="Montserrat" pitchFamily="34" charset="-120"/>
              </a:rPr>
              <a:t>Creación y envío</a:t>
            </a:r>
            <a:endParaRPr lang="es-AR" sz="1133" noProof="0" dirty="0"/>
          </a:p>
          <a:p>
            <a:pPr algn="ctr"/>
            <a:r>
              <a:rPr lang="es-AR" sz="1133" noProof="0" dirty="0">
                <a:solidFill>
                  <a:srgbClr val="1A1A1A"/>
                </a:solidFill>
                <a:latin typeface="Montserrat" pitchFamily="34" charset="0"/>
                <a:ea typeface="Montserrat" pitchFamily="34" charset="-122"/>
                <a:cs typeface="Montserrat" pitchFamily="34" charset="-120"/>
              </a:rPr>
              <a:t>de Facturas</a:t>
            </a:r>
            <a:endParaRPr lang="es-AR" sz="1133" noProof="0" dirty="0"/>
          </a:p>
        </p:txBody>
      </p:sp>
      <p:sp>
        <p:nvSpPr>
          <p:cNvPr id="39" name="Shape 27"/>
          <p:cNvSpPr/>
          <p:nvPr/>
        </p:nvSpPr>
        <p:spPr>
          <a:xfrm>
            <a:off x="10777728" y="5193793"/>
            <a:ext cx="707136" cy="707136"/>
          </a:xfrm>
          <a:prstGeom prst="ellipse">
            <a:avLst/>
          </a:prstGeom>
          <a:solidFill>
            <a:srgbClr val="F5C400"/>
          </a:solidFill>
          <a:ln w="12700">
            <a:solidFill>
              <a:srgbClr val="F5C400"/>
            </a:solidFill>
            <a:prstDash val="solid"/>
          </a:ln>
        </p:spPr>
        <p:txBody>
          <a:bodyPr/>
          <a:lstStyle/>
          <a:p>
            <a:endParaRPr lang="es-AR" sz="2400" noProof="0"/>
          </a:p>
        </p:txBody>
      </p:sp>
      <p:pic>
        <p:nvPicPr>
          <p:cNvPr id="40" name="Image 10" descr="preencoded.png"/>
          <p:cNvPicPr>
            <a:picLocks noChangeAspect="1"/>
          </p:cNvPicPr>
          <p:nvPr/>
        </p:nvPicPr>
        <p:blipFill>
          <a:blip r:embed="rId8"/>
          <a:stretch>
            <a:fillRect/>
          </a:stretch>
        </p:blipFill>
        <p:spPr>
          <a:xfrm>
            <a:off x="10887456" y="5303521"/>
            <a:ext cx="487680" cy="487680"/>
          </a:xfrm>
          <a:prstGeom prst="rect">
            <a:avLst/>
          </a:prstGeom>
        </p:spPr>
      </p:pic>
      <p:sp>
        <p:nvSpPr>
          <p:cNvPr id="41" name="Text 28"/>
          <p:cNvSpPr/>
          <p:nvPr/>
        </p:nvSpPr>
        <p:spPr>
          <a:xfrm>
            <a:off x="9997440" y="6120648"/>
            <a:ext cx="2365248" cy="609600"/>
          </a:xfrm>
          <a:prstGeom prst="rect">
            <a:avLst/>
          </a:prstGeom>
          <a:noFill/>
          <a:ln/>
        </p:spPr>
        <p:txBody>
          <a:bodyPr wrap="square" lIns="0" tIns="0" rIns="0" bIns="0" rtlCol="0" anchor="ctr"/>
          <a:lstStyle/>
          <a:p>
            <a:pPr algn="ctr"/>
            <a:r>
              <a:rPr lang="es-AR" sz="1133" noProof="0">
                <a:solidFill>
                  <a:srgbClr val="1A1A1A"/>
                </a:solidFill>
                <a:latin typeface="Montserrat" pitchFamily="34" charset="0"/>
                <a:ea typeface="Montserrat" pitchFamily="34" charset="-122"/>
                <a:cs typeface="Montserrat" pitchFamily="34" charset="-120"/>
              </a:rPr>
              <a:t>Seguimiento de</a:t>
            </a:r>
            <a:endParaRPr lang="es-AR" sz="1133" noProof="0"/>
          </a:p>
          <a:p>
            <a:pPr algn="ctr"/>
            <a:r>
              <a:rPr lang="es-AR" sz="1133" noProof="0">
                <a:solidFill>
                  <a:srgbClr val="1A1A1A"/>
                </a:solidFill>
                <a:latin typeface="Montserrat" pitchFamily="34" charset="0"/>
                <a:ea typeface="Montserrat" pitchFamily="34" charset="-122"/>
                <a:cs typeface="Montserrat" pitchFamily="34" charset="-120"/>
              </a:rPr>
              <a:t>transacciones</a:t>
            </a:r>
            <a:endParaRPr lang="es-AR" sz="1133" noProof="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64008" cy="6858000"/>
          </a:xfrm>
          <a:prstGeom prst="rect">
            <a:avLst/>
          </a:prstGeom>
          <a:solidFill>
            <a:srgbClr val="F5C400"/>
          </a:solidFill>
          <a:ln w="12700">
            <a:solidFill>
              <a:srgbClr val="F5C400"/>
            </a:solidFill>
            <a:prstDash val="solid"/>
          </a:ln>
        </p:spPr>
        <p:txBody>
          <a:bodyPr/>
          <a:lstStyle/>
          <a:p>
            <a:endParaRPr lang="en-US"/>
          </a:p>
        </p:txBody>
      </p:sp>
      <p:sp>
        <p:nvSpPr>
          <p:cNvPr id="3" name="Text 1"/>
          <p:cNvSpPr/>
          <p:nvPr/>
        </p:nvSpPr>
        <p:spPr>
          <a:xfrm>
            <a:off x="320040" y="201168"/>
            <a:ext cx="8686800" cy="640080"/>
          </a:xfrm>
          <a:prstGeom prst="rect">
            <a:avLst/>
          </a:prstGeom>
          <a:noFill/>
          <a:ln/>
        </p:spPr>
        <p:txBody>
          <a:bodyPr wrap="square" lIns="0" tIns="0" rIns="0" bIns="0" rtlCol="0" anchor="ctr"/>
          <a:lstStyle/>
          <a:p>
            <a:pPr marL="0" indent="0">
              <a:buNone/>
            </a:pPr>
            <a:r>
              <a:rPr lang="en-US" sz="3400" b="1" dirty="0">
                <a:solidFill>
                  <a:srgbClr val="1A1A1A"/>
                </a:solidFill>
                <a:latin typeface="Montserrat" pitchFamily="34" charset="0"/>
                <a:ea typeface="Montserrat" pitchFamily="34" charset="-122"/>
                <a:cs typeface="Montserrat" pitchFamily="34" charset="-120"/>
              </a:rPr>
              <a:t>Glosario de Términos</a:t>
            </a:r>
            <a:endParaRPr lang="en-US" sz="3400" dirty="0"/>
          </a:p>
        </p:txBody>
      </p:sp>
      <p:sp>
        <p:nvSpPr>
          <p:cNvPr id="4" name="Shape 2"/>
          <p:cNvSpPr/>
          <p:nvPr/>
        </p:nvSpPr>
        <p:spPr>
          <a:xfrm>
            <a:off x="320040" y="886968"/>
            <a:ext cx="2194560" cy="64008"/>
          </a:xfrm>
          <a:prstGeom prst="rect">
            <a:avLst/>
          </a:prstGeom>
          <a:solidFill>
            <a:srgbClr val="F5C400"/>
          </a:solidFill>
          <a:ln w="12700">
            <a:solidFill>
              <a:srgbClr val="F5C400"/>
            </a:solidFill>
            <a:prstDash val="solid"/>
          </a:ln>
        </p:spPr>
        <p:txBody>
          <a:bodyPr/>
          <a:lstStyle/>
          <a:p>
            <a:endParaRPr lang="en-US"/>
          </a:p>
        </p:txBody>
      </p:sp>
      <p:pic>
        <p:nvPicPr>
          <p:cNvPr id="5" name="Image 0" descr="preencoded.png"/>
          <p:cNvPicPr>
            <a:picLocks noChangeAspect="1"/>
          </p:cNvPicPr>
          <p:nvPr/>
        </p:nvPicPr>
        <p:blipFill>
          <a:blip r:embed="rId3"/>
          <a:stretch>
            <a:fillRect/>
          </a:stretch>
        </p:blipFill>
        <p:spPr>
          <a:xfrm>
            <a:off x="10515600" y="164592"/>
            <a:ext cx="1417320" cy="969264"/>
          </a:xfrm>
          <a:prstGeom prst="rect">
            <a:avLst/>
          </a:prstGeom>
        </p:spPr>
      </p:pic>
      <p:sp>
        <p:nvSpPr>
          <p:cNvPr id="6" name="Text 3"/>
          <p:cNvSpPr/>
          <p:nvPr/>
        </p:nvSpPr>
        <p:spPr>
          <a:xfrm>
            <a:off x="10515600" y="1115568"/>
            <a:ext cx="1417320" cy="228600"/>
          </a:xfrm>
          <a:prstGeom prst="rect">
            <a:avLst/>
          </a:prstGeom>
          <a:noFill/>
          <a:ln/>
        </p:spPr>
        <p:txBody>
          <a:bodyPr wrap="square" lIns="0" tIns="0" rIns="0" bIns="0" rtlCol="0" anchor="ctr"/>
          <a:lstStyle/>
          <a:p>
            <a:pPr marL="0" indent="0" algn="r">
              <a:buNone/>
            </a:pPr>
            <a:r>
              <a:rPr lang="en-US" sz="900" dirty="0">
                <a:solidFill>
                  <a:srgbClr val="999999"/>
                </a:solidFill>
                <a:latin typeface="Montserrat" pitchFamily="34" charset="0"/>
                <a:ea typeface="Montserrat" pitchFamily="34" charset="-122"/>
                <a:cs typeface="Montserrat" pitchFamily="34" charset="-120"/>
              </a:rPr>
              <a:t>1 de 2</a:t>
            </a:r>
            <a:endParaRPr lang="en-US" sz="900" dirty="0"/>
          </a:p>
        </p:txBody>
      </p:sp>
      <p:sp>
        <p:nvSpPr>
          <p:cNvPr id="7" name="Shape 4"/>
          <p:cNvSpPr/>
          <p:nvPr/>
        </p:nvSpPr>
        <p:spPr>
          <a:xfrm>
            <a:off x="320040" y="1353312"/>
            <a:ext cx="11521440" cy="384048"/>
          </a:xfrm>
          <a:prstGeom prst="rect">
            <a:avLst/>
          </a:prstGeom>
          <a:solidFill>
            <a:srgbClr val="1A1A1A"/>
          </a:solidFill>
          <a:ln w="12700">
            <a:solidFill>
              <a:srgbClr val="1A1A1A"/>
            </a:solidFill>
            <a:prstDash val="solid"/>
          </a:ln>
        </p:spPr>
        <p:txBody>
          <a:bodyPr/>
          <a:lstStyle/>
          <a:p>
            <a:endParaRPr lang="en-US"/>
          </a:p>
        </p:txBody>
      </p:sp>
      <p:sp>
        <p:nvSpPr>
          <p:cNvPr id="8" name="Text 5"/>
          <p:cNvSpPr/>
          <p:nvPr/>
        </p:nvSpPr>
        <p:spPr>
          <a:xfrm>
            <a:off x="320040" y="1353312"/>
            <a:ext cx="2990088"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TÉRMINO</a:t>
            </a:r>
            <a:endParaRPr lang="en-US" sz="1000" dirty="0"/>
          </a:p>
        </p:txBody>
      </p:sp>
      <p:sp>
        <p:nvSpPr>
          <p:cNvPr id="9" name="Text 6"/>
          <p:cNvSpPr/>
          <p:nvPr/>
        </p:nvSpPr>
        <p:spPr>
          <a:xfrm>
            <a:off x="3310128" y="1353312"/>
            <a:ext cx="8531352"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DEFINICIÓN</a:t>
            </a:r>
            <a:endParaRPr lang="en-US" sz="1000" dirty="0"/>
          </a:p>
        </p:txBody>
      </p:sp>
      <p:sp>
        <p:nvSpPr>
          <p:cNvPr id="10" name="Shape 7"/>
          <p:cNvSpPr/>
          <p:nvPr/>
        </p:nvSpPr>
        <p:spPr>
          <a:xfrm>
            <a:off x="320040" y="1737360"/>
            <a:ext cx="11521440" cy="550672"/>
          </a:xfrm>
          <a:prstGeom prst="rect">
            <a:avLst/>
          </a:prstGeom>
          <a:solidFill>
            <a:srgbClr val="FFFFFF"/>
          </a:solidFill>
          <a:ln w="12700">
            <a:solidFill>
              <a:srgbClr val="DDDDDD"/>
            </a:solidFill>
            <a:prstDash val="solid"/>
          </a:ln>
        </p:spPr>
        <p:txBody>
          <a:bodyPr/>
          <a:lstStyle/>
          <a:p>
            <a:endParaRPr lang="en-US"/>
          </a:p>
        </p:txBody>
      </p:sp>
      <p:sp>
        <p:nvSpPr>
          <p:cNvPr id="11" name="Shape 8"/>
          <p:cNvSpPr/>
          <p:nvPr/>
        </p:nvSpPr>
        <p:spPr>
          <a:xfrm>
            <a:off x="428955" y="1792427"/>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12" name="Image 1" descr="preencoded.png"/>
          <p:cNvPicPr>
            <a:picLocks noChangeAspect="1"/>
          </p:cNvPicPr>
          <p:nvPr/>
        </p:nvPicPr>
        <p:blipFill>
          <a:blip r:embed="rId4"/>
          <a:stretch>
            <a:fillRect/>
          </a:stretch>
        </p:blipFill>
        <p:spPr>
          <a:xfrm>
            <a:off x="512657" y="1876129"/>
            <a:ext cx="273133" cy="273133"/>
          </a:xfrm>
          <a:prstGeom prst="rect">
            <a:avLst/>
          </a:prstGeom>
        </p:spPr>
      </p:pic>
      <p:sp>
        <p:nvSpPr>
          <p:cNvPr id="13" name="Shape 9"/>
          <p:cNvSpPr/>
          <p:nvPr/>
        </p:nvSpPr>
        <p:spPr>
          <a:xfrm>
            <a:off x="978408" y="1737360"/>
            <a:ext cx="0" cy="550672"/>
          </a:xfrm>
          <a:prstGeom prst="line">
            <a:avLst/>
          </a:prstGeom>
          <a:noFill/>
          <a:ln w="12700">
            <a:solidFill>
              <a:srgbClr val="DDDDDD"/>
            </a:solidFill>
            <a:prstDash val="solid"/>
          </a:ln>
        </p:spPr>
        <p:txBody>
          <a:bodyPr/>
          <a:lstStyle/>
          <a:p>
            <a:endParaRPr lang="en-US"/>
          </a:p>
        </p:txBody>
      </p:sp>
      <p:sp>
        <p:nvSpPr>
          <p:cNvPr id="14" name="Text 10"/>
          <p:cNvSpPr/>
          <p:nvPr/>
        </p:nvSpPr>
        <p:spPr>
          <a:xfrm>
            <a:off x="1088136" y="1737360"/>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Services Procurement</a:t>
            </a:r>
            <a:endParaRPr lang="en-US" sz="950" dirty="0"/>
          </a:p>
        </p:txBody>
      </p:sp>
      <p:sp>
        <p:nvSpPr>
          <p:cNvPr id="15" name="Shape 11"/>
          <p:cNvSpPr/>
          <p:nvPr/>
        </p:nvSpPr>
        <p:spPr>
          <a:xfrm>
            <a:off x="3310128" y="1737360"/>
            <a:ext cx="0" cy="550672"/>
          </a:xfrm>
          <a:prstGeom prst="line">
            <a:avLst/>
          </a:prstGeom>
          <a:noFill/>
          <a:ln w="12700">
            <a:solidFill>
              <a:srgbClr val="DDDDDD"/>
            </a:solidFill>
            <a:prstDash val="solid"/>
          </a:ln>
        </p:spPr>
        <p:txBody>
          <a:bodyPr/>
          <a:lstStyle/>
          <a:p>
            <a:endParaRPr lang="en-US"/>
          </a:p>
        </p:txBody>
      </p:sp>
      <p:sp>
        <p:nvSpPr>
          <p:cNvPr id="16" name="Text 12"/>
          <p:cNvSpPr/>
          <p:nvPr/>
        </p:nvSpPr>
        <p:spPr>
          <a:xfrm>
            <a:off x="3438144" y="1737360"/>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Módulo de Coupa que permite gestionar servicios mediante Órdenes de Servicio, Hojas de Entrada de Servicio y Facturas.</a:t>
            </a:r>
            <a:endParaRPr lang="en-US" sz="880" dirty="0"/>
          </a:p>
        </p:txBody>
      </p:sp>
      <p:sp>
        <p:nvSpPr>
          <p:cNvPr id="17" name="Shape 13"/>
          <p:cNvSpPr/>
          <p:nvPr/>
        </p:nvSpPr>
        <p:spPr>
          <a:xfrm>
            <a:off x="320040" y="2288032"/>
            <a:ext cx="11521440" cy="550672"/>
          </a:xfrm>
          <a:prstGeom prst="rect">
            <a:avLst/>
          </a:prstGeom>
          <a:solidFill>
            <a:srgbClr val="F5F5F5"/>
          </a:solidFill>
          <a:ln w="12700">
            <a:solidFill>
              <a:srgbClr val="DDDDDD"/>
            </a:solidFill>
            <a:prstDash val="solid"/>
          </a:ln>
        </p:spPr>
        <p:txBody>
          <a:bodyPr/>
          <a:lstStyle/>
          <a:p>
            <a:endParaRPr lang="en-US"/>
          </a:p>
        </p:txBody>
      </p:sp>
      <p:sp>
        <p:nvSpPr>
          <p:cNvPr id="18" name="Shape 14"/>
          <p:cNvSpPr/>
          <p:nvPr/>
        </p:nvSpPr>
        <p:spPr>
          <a:xfrm>
            <a:off x="428955" y="2343099"/>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19" name="Image 2" descr="preencoded.png"/>
          <p:cNvPicPr>
            <a:picLocks noChangeAspect="1"/>
          </p:cNvPicPr>
          <p:nvPr/>
        </p:nvPicPr>
        <p:blipFill>
          <a:blip r:embed="rId5"/>
          <a:stretch>
            <a:fillRect/>
          </a:stretch>
        </p:blipFill>
        <p:spPr>
          <a:xfrm>
            <a:off x="512657" y="2426801"/>
            <a:ext cx="273133" cy="273133"/>
          </a:xfrm>
          <a:prstGeom prst="rect">
            <a:avLst/>
          </a:prstGeom>
        </p:spPr>
      </p:pic>
      <p:sp>
        <p:nvSpPr>
          <p:cNvPr id="20" name="Shape 15"/>
          <p:cNvSpPr/>
          <p:nvPr/>
        </p:nvSpPr>
        <p:spPr>
          <a:xfrm>
            <a:off x="978408" y="2288032"/>
            <a:ext cx="0" cy="550672"/>
          </a:xfrm>
          <a:prstGeom prst="line">
            <a:avLst/>
          </a:prstGeom>
          <a:noFill/>
          <a:ln w="12700">
            <a:solidFill>
              <a:srgbClr val="DDDDDD"/>
            </a:solidFill>
            <a:prstDash val="solid"/>
          </a:ln>
        </p:spPr>
        <p:txBody>
          <a:bodyPr/>
          <a:lstStyle/>
          <a:p>
            <a:endParaRPr lang="en-US"/>
          </a:p>
        </p:txBody>
      </p:sp>
      <p:sp>
        <p:nvSpPr>
          <p:cNvPr id="21" name="Text 16"/>
          <p:cNvSpPr/>
          <p:nvPr/>
        </p:nvSpPr>
        <p:spPr>
          <a:xfrm>
            <a:off x="1088136" y="2288032"/>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CSP (Coupa Supplier Portal)</a:t>
            </a:r>
            <a:endParaRPr lang="en-US" sz="950" dirty="0"/>
          </a:p>
        </p:txBody>
      </p:sp>
      <p:sp>
        <p:nvSpPr>
          <p:cNvPr id="22" name="Shape 17"/>
          <p:cNvSpPr/>
          <p:nvPr/>
        </p:nvSpPr>
        <p:spPr>
          <a:xfrm>
            <a:off x="3310128" y="2288032"/>
            <a:ext cx="0" cy="550672"/>
          </a:xfrm>
          <a:prstGeom prst="line">
            <a:avLst/>
          </a:prstGeom>
          <a:noFill/>
          <a:ln w="12700">
            <a:solidFill>
              <a:srgbClr val="DDDDDD"/>
            </a:solidFill>
            <a:prstDash val="solid"/>
          </a:ln>
        </p:spPr>
        <p:txBody>
          <a:bodyPr/>
          <a:lstStyle/>
          <a:p>
            <a:endParaRPr lang="en-US"/>
          </a:p>
        </p:txBody>
      </p:sp>
      <p:sp>
        <p:nvSpPr>
          <p:cNvPr id="23" name="Text 18"/>
          <p:cNvSpPr/>
          <p:nvPr/>
        </p:nvSpPr>
        <p:spPr>
          <a:xfrm>
            <a:off x="3438144" y="2288032"/>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Portal utilizado por </a:t>
            </a:r>
            <a:r>
              <a:rPr lang="en-US" sz="880" dirty="0" err="1">
                <a:solidFill>
                  <a:srgbClr val="1A1A1A"/>
                </a:solidFill>
                <a:latin typeface="Montserrat" pitchFamily="34" charset="0"/>
                <a:ea typeface="Montserrat" pitchFamily="34" charset="-122"/>
                <a:cs typeface="Montserrat" pitchFamily="34" charset="-120"/>
              </a:rPr>
              <a:t>los</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contratistas</a:t>
            </a:r>
            <a:r>
              <a:rPr lang="en-US" sz="880" dirty="0">
                <a:solidFill>
                  <a:srgbClr val="1A1A1A"/>
                </a:solidFill>
                <a:latin typeface="Montserrat" pitchFamily="34" charset="0"/>
                <a:ea typeface="Montserrat" pitchFamily="34" charset="-122"/>
                <a:cs typeface="Montserrat" pitchFamily="34" charset="-120"/>
              </a:rPr>
              <a:t> para gestionar Órdenes de Servicio, Hojas de Entrada de Servicio y Facturas.</a:t>
            </a:r>
            <a:endParaRPr lang="en-US" sz="880" dirty="0"/>
          </a:p>
        </p:txBody>
      </p:sp>
      <p:sp>
        <p:nvSpPr>
          <p:cNvPr id="24" name="Shape 19"/>
          <p:cNvSpPr/>
          <p:nvPr/>
        </p:nvSpPr>
        <p:spPr>
          <a:xfrm>
            <a:off x="320040" y="2838704"/>
            <a:ext cx="11521440" cy="550672"/>
          </a:xfrm>
          <a:prstGeom prst="rect">
            <a:avLst/>
          </a:prstGeom>
          <a:solidFill>
            <a:srgbClr val="FFFFFF"/>
          </a:solidFill>
          <a:ln w="12700">
            <a:solidFill>
              <a:srgbClr val="DDDDDD"/>
            </a:solidFill>
            <a:prstDash val="solid"/>
          </a:ln>
        </p:spPr>
        <p:txBody>
          <a:bodyPr/>
          <a:lstStyle/>
          <a:p>
            <a:endParaRPr lang="en-US"/>
          </a:p>
        </p:txBody>
      </p:sp>
      <p:sp>
        <p:nvSpPr>
          <p:cNvPr id="25" name="Shape 20"/>
          <p:cNvSpPr/>
          <p:nvPr/>
        </p:nvSpPr>
        <p:spPr>
          <a:xfrm>
            <a:off x="428955" y="2893771"/>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26" name="Image 3" descr="preencoded.png"/>
          <p:cNvPicPr>
            <a:picLocks noChangeAspect="1"/>
          </p:cNvPicPr>
          <p:nvPr/>
        </p:nvPicPr>
        <p:blipFill>
          <a:blip r:embed="rId6"/>
          <a:stretch>
            <a:fillRect/>
          </a:stretch>
        </p:blipFill>
        <p:spPr>
          <a:xfrm>
            <a:off x="512657" y="2977473"/>
            <a:ext cx="273133" cy="273133"/>
          </a:xfrm>
          <a:prstGeom prst="rect">
            <a:avLst/>
          </a:prstGeom>
        </p:spPr>
      </p:pic>
      <p:sp>
        <p:nvSpPr>
          <p:cNvPr id="27" name="Shape 21"/>
          <p:cNvSpPr/>
          <p:nvPr/>
        </p:nvSpPr>
        <p:spPr>
          <a:xfrm>
            <a:off x="978408" y="2838704"/>
            <a:ext cx="0" cy="550672"/>
          </a:xfrm>
          <a:prstGeom prst="line">
            <a:avLst/>
          </a:prstGeom>
          <a:noFill/>
          <a:ln w="12700">
            <a:solidFill>
              <a:srgbClr val="DDDDDD"/>
            </a:solidFill>
            <a:prstDash val="solid"/>
          </a:ln>
        </p:spPr>
        <p:txBody>
          <a:bodyPr/>
          <a:lstStyle/>
          <a:p>
            <a:endParaRPr lang="en-US"/>
          </a:p>
        </p:txBody>
      </p:sp>
      <p:sp>
        <p:nvSpPr>
          <p:cNvPr id="28" name="Text 22"/>
          <p:cNvSpPr/>
          <p:nvPr/>
        </p:nvSpPr>
        <p:spPr>
          <a:xfrm>
            <a:off x="1088136" y="2838704"/>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Contrato</a:t>
            </a:r>
            <a:endParaRPr lang="en-US" sz="950" dirty="0"/>
          </a:p>
        </p:txBody>
      </p:sp>
      <p:sp>
        <p:nvSpPr>
          <p:cNvPr id="29" name="Shape 23"/>
          <p:cNvSpPr/>
          <p:nvPr/>
        </p:nvSpPr>
        <p:spPr>
          <a:xfrm>
            <a:off x="3310128" y="2838704"/>
            <a:ext cx="0" cy="550672"/>
          </a:xfrm>
          <a:prstGeom prst="line">
            <a:avLst/>
          </a:prstGeom>
          <a:noFill/>
          <a:ln w="12700">
            <a:solidFill>
              <a:srgbClr val="DDDDDD"/>
            </a:solidFill>
            <a:prstDash val="solid"/>
          </a:ln>
        </p:spPr>
        <p:txBody>
          <a:bodyPr/>
          <a:lstStyle/>
          <a:p>
            <a:endParaRPr lang="en-US"/>
          </a:p>
        </p:txBody>
      </p:sp>
      <p:sp>
        <p:nvSpPr>
          <p:cNvPr id="30" name="Text 24"/>
          <p:cNvSpPr/>
          <p:nvPr/>
        </p:nvSpPr>
        <p:spPr>
          <a:xfrm>
            <a:off x="3438144" y="2838704"/>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Documento que contiene las condiciones comerciales, tarifas y términos acordados entre Cerrejón y el proveedor.</a:t>
            </a:r>
            <a:endParaRPr lang="en-US" sz="880" dirty="0"/>
          </a:p>
        </p:txBody>
      </p:sp>
      <p:sp>
        <p:nvSpPr>
          <p:cNvPr id="31" name="Shape 25"/>
          <p:cNvSpPr/>
          <p:nvPr/>
        </p:nvSpPr>
        <p:spPr>
          <a:xfrm>
            <a:off x="320040" y="3389376"/>
            <a:ext cx="11521440" cy="550672"/>
          </a:xfrm>
          <a:prstGeom prst="rect">
            <a:avLst/>
          </a:prstGeom>
          <a:solidFill>
            <a:srgbClr val="F5F5F5"/>
          </a:solidFill>
          <a:ln w="12700">
            <a:solidFill>
              <a:srgbClr val="DDDDDD"/>
            </a:solidFill>
            <a:prstDash val="solid"/>
          </a:ln>
        </p:spPr>
        <p:txBody>
          <a:bodyPr/>
          <a:lstStyle/>
          <a:p>
            <a:endParaRPr lang="en-US"/>
          </a:p>
        </p:txBody>
      </p:sp>
      <p:sp>
        <p:nvSpPr>
          <p:cNvPr id="32" name="Shape 26"/>
          <p:cNvSpPr/>
          <p:nvPr/>
        </p:nvSpPr>
        <p:spPr>
          <a:xfrm>
            <a:off x="428955" y="3444443"/>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33" name="Image 4" descr="preencoded.png"/>
          <p:cNvPicPr>
            <a:picLocks noChangeAspect="1"/>
          </p:cNvPicPr>
          <p:nvPr/>
        </p:nvPicPr>
        <p:blipFill>
          <a:blip r:embed="rId7"/>
          <a:stretch>
            <a:fillRect/>
          </a:stretch>
        </p:blipFill>
        <p:spPr>
          <a:xfrm>
            <a:off x="512657" y="3528145"/>
            <a:ext cx="273133" cy="273133"/>
          </a:xfrm>
          <a:prstGeom prst="rect">
            <a:avLst/>
          </a:prstGeom>
        </p:spPr>
      </p:pic>
      <p:sp>
        <p:nvSpPr>
          <p:cNvPr id="34" name="Shape 27"/>
          <p:cNvSpPr/>
          <p:nvPr/>
        </p:nvSpPr>
        <p:spPr>
          <a:xfrm>
            <a:off x="978408" y="3389376"/>
            <a:ext cx="0" cy="550672"/>
          </a:xfrm>
          <a:prstGeom prst="line">
            <a:avLst/>
          </a:prstGeom>
          <a:noFill/>
          <a:ln w="12700">
            <a:solidFill>
              <a:srgbClr val="DDDDDD"/>
            </a:solidFill>
            <a:prstDash val="solid"/>
          </a:ln>
        </p:spPr>
        <p:txBody>
          <a:bodyPr/>
          <a:lstStyle/>
          <a:p>
            <a:endParaRPr lang="en-US"/>
          </a:p>
        </p:txBody>
      </p:sp>
      <p:sp>
        <p:nvSpPr>
          <p:cNvPr id="35" name="Text 28"/>
          <p:cNvSpPr/>
          <p:nvPr/>
        </p:nvSpPr>
        <p:spPr>
          <a:xfrm>
            <a:off x="1088136" y="3389376"/>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Tasa (Rate / Tarifa)</a:t>
            </a:r>
            <a:endParaRPr lang="en-US" sz="950" dirty="0"/>
          </a:p>
        </p:txBody>
      </p:sp>
      <p:sp>
        <p:nvSpPr>
          <p:cNvPr id="36" name="Shape 29"/>
          <p:cNvSpPr/>
          <p:nvPr/>
        </p:nvSpPr>
        <p:spPr>
          <a:xfrm>
            <a:off x="3310128" y="3389376"/>
            <a:ext cx="0" cy="550672"/>
          </a:xfrm>
          <a:prstGeom prst="line">
            <a:avLst/>
          </a:prstGeom>
          <a:noFill/>
          <a:ln w="12700">
            <a:solidFill>
              <a:srgbClr val="DDDDDD"/>
            </a:solidFill>
            <a:prstDash val="solid"/>
          </a:ln>
        </p:spPr>
        <p:txBody>
          <a:bodyPr/>
          <a:lstStyle/>
          <a:p>
            <a:endParaRPr lang="en-US"/>
          </a:p>
        </p:txBody>
      </p:sp>
      <p:sp>
        <p:nvSpPr>
          <p:cNvPr id="37" name="Text 30"/>
          <p:cNvSpPr/>
          <p:nvPr/>
        </p:nvSpPr>
        <p:spPr>
          <a:xfrm>
            <a:off x="3438144" y="3389376"/>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Tarifa definida contractualmente para la prestación de un servicio específico.</a:t>
            </a:r>
            <a:endParaRPr lang="en-US" sz="880" dirty="0"/>
          </a:p>
        </p:txBody>
      </p:sp>
      <p:sp>
        <p:nvSpPr>
          <p:cNvPr id="38" name="Shape 31"/>
          <p:cNvSpPr/>
          <p:nvPr/>
        </p:nvSpPr>
        <p:spPr>
          <a:xfrm>
            <a:off x="320040" y="3940048"/>
            <a:ext cx="11521440" cy="550672"/>
          </a:xfrm>
          <a:prstGeom prst="rect">
            <a:avLst/>
          </a:prstGeom>
          <a:solidFill>
            <a:srgbClr val="FFFFFF"/>
          </a:solidFill>
          <a:ln w="12700">
            <a:solidFill>
              <a:srgbClr val="DDDDDD"/>
            </a:solidFill>
            <a:prstDash val="solid"/>
          </a:ln>
        </p:spPr>
        <p:txBody>
          <a:bodyPr/>
          <a:lstStyle/>
          <a:p>
            <a:endParaRPr lang="en-US"/>
          </a:p>
        </p:txBody>
      </p:sp>
      <p:sp>
        <p:nvSpPr>
          <p:cNvPr id="39" name="Shape 32"/>
          <p:cNvSpPr/>
          <p:nvPr/>
        </p:nvSpPr>
        <p:spPr>
          <a:xfrm>
            <a:off x="428955" y="3995115"/>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40" name="Image 5" descr="preencoded.png"/>
          <p:cNvPicPr>
            <a:picLocks noChangeAspect="1"/>
          </p:cNvPicPr>
          <p:nvPr/>
        </p:nvPicPr>
        <p:blipFill>
          <a:blip r:embed="rId8"/>
          <a:stretch>
            <a:fillRect/>
          </a:stretch>
        </p:blipFill>
        <p:spPr>
          <a:xfrm>
            <a:off x="512657" y="4078817"/>
            <a:ext cx="273133" cy="273133"/>
          </a:xfrm>
          <a:prstGeom prst="rect">
            <a:avLst/>
          </a:prstGeom>
        </p:spPr>
      </p:pic>
      <p:sp>
        <p:nvSpPr>
          <p:cNvPr id="41" name="Shape 33"/>
          <p:cNvSpPr/>
          <p:nvPr/>
        </p:nvSpPr>
        <p:spPr>
          <a:xfrm>
            <a:off x="978408" y="3940048"/>
            <a:ext cx="0" cy="550672"/>
          </a:xfrm>
          <a:prstGeom prst="line">
            <a:avLst/>
          </a:prstGeom>
          <a:noFill/>
          <a:ln w="12700">
            <a:solidFill>
              <a:srgbClr val="DDDDDD"/>
            </a:solidFill>
            <a:prstDash val="solid"/>
          </a:ln>
        </p:spPr>
        <p:txBody>
          <a:bodyPr/>
          <a:lstStyle/>
          <a:p>
            <a:endParaRPr lang="en-US"/>
          </a:p>
        </p:txBody>
      </p:sp>
      <p:sp>
        <p:nvSpPr>
          <p:cNvPr id="42" name="Text 34"/>
          <p:cNvSpPr/>
          <p:nvPr/>
        </p:nvSpPr>
        <p:spPr>
          <a:xfrm>
            <a:off x="1088136" y="3940048"/>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Orden de Servicio (OS)</a:t>
            </a:r>
            <a:endParaRPr lang="en-US" sz="950" dirty="0"/>
          </a:p>
        </p:txBody>
      </p:sp>
      <p:sp>
        <p:nvSpPr>
          <p:cNvPr id="43" name="Shape 35"/>
          <p:cNvSpPr/>
          <p:nvPr/>
        </p:nvSpPr>
        <p:spPr>
          <a:xfrm>
            <a:off x="3310128" y="3940048"/>
            <a:ext cx="0" cy="550672"/>
          </a:xfrm>
          <a:prstGeom prst="line">
            <a:avLst/>
          </a:prstGeom>
          <a:noFill/>
          <a:ln w="12700">
            <a:solidFill>
              <a:srgbClr val="DDDDDD"/>
            </a:solidFill>
            <a:prstDash val="solid"/>
          </a:ln>
        </p:spPr>
        <p:txBody>
          <a:bodyPr/>
          <a:lstStyle/>
          <a:p>
            <a:endParaRPr lang="en-US"/>
          </a:p>
        </p:txBody>
      </p:sp>
      <p:sp>
        <p:nvSpPr>
          <p:cNvPr id="44" name="Text 36"/>
          <p:cNvSpPr/>
          <p:nvPr/>
        </p:nvSpPr>
        <p:spPr>
          <a:xfrm>
            <a:off x="3438144" y="3940048"/>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Documento emitido por Cerrejón que autoriza y gestiona la ejecución de servicios bajo un </a:t>
            </a:r>
            <a:r>
              <a:rPr lang="en-US" sz="880" dirty="0" err="1">
                <a:solidFill>
                  <a:srgbClr val="1A1A1A"/>
                </a:solidFill>
                <a:latin typeface="Montserrat" pitchFamily="34" charset="0"/>
                <a:ea typeface="Montserrat" pitchFamily="34" charset="-122"/>
                <a:cs typeface="Montserrat" pitchFamily="34" charset="-120"/>
              </a:rPr>
              <a:t>contrato</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determinado</a:t>
            </a:r>
            <a:r>
              <a:rPr lang="en-US" sz="880" dirty="0">
                <a:solidFill>
                  <a:srgbClr val="1A1A1A"/>
                </a:solidFill>
                <a:latin typeface="Montserrat" pitchFamily="34" charset="0"/>
                <a:ea typeface="Montserrat" pitchFamily="34" charset="-122"/>
                <a:cs typeface="Montserrat" pitchFamily="34" charset="-120"/>
              </a:rPr>
              <a:t>( Orden de </a:t>
            </a:r>
            <a:r>
              <a:rPr lang="en-US" sz="880" dirty="0" err="1">
                <a:solidFill>
                  <a:srgbClr val="1A1A1A"/>
                </a:solidFill>
                <a:latin typeface="Montserrat" pitchFamily="34" charset="0"/>
                <a:ea typeface="Montserrat" pitchFamily="34" charset="-122"/>
                <a:cs typeface="Montserrat" pitchFamily="34" charset="-120"/>
              </a:rPr>
              <a:t>compra</a:t>
            </a:r>
            <a:r>
              <a:rPr lang="en-US" sz="880" dirty="0">
                <a:solidFill>
                  <a:srgbClr val="1A1A1A"/>
                </a:solidFill>
                <a:latin typeface="Montserrat" pitchFamily="34" charset="0"/>
                <a:ea typeface="Montserrat" pitchFamily="34" charset="-122"/>
                <a:cs typeface="Montserrat" pitchFamily="34" charset="-120"/>
              </a:rPr>
              <a:t> de Serv. PO).</a:t>
            </a:r>
            <a:endParaRPr lang="en-US" sz="880" dirty="0"/>
          </a:p>
        </p:txBody>
      </p:sp>
      <p:sp>
        <p:nvSpPr>
          <p:cNvPr id="45" name="Shape 37"/>
          <p:cNvSpPr/>
          <p:nvPr/>
        </p:nvSpPr>
        <p:spPr>
          <a:xfrm>
            <a:off x="320040" y="4490720"/>
            <a:ext cx="11521440" cy="550672"/>
          </a:xfrm>
          <a:prstGeom prst="rect">
            <a:avLst/>
          </a:prstGeom>
          <a:solidFill>
            <a:srgbClr val="F5F5F5"/>
          </a:solidFill>
          <a:ln w="12700">
            <a:solidFill>
              <a:srgbClr val="DDDDDD"/>
            </a:solidFill>
            <a:prstDash val="solid"/>
          </a:ln>
        </p:spPr>
        <p:txBody>
          <a:bodyPr/>
          <a:lstStyle/>
          <a:p>
            <a:endParaRPr lang="en-US"/>
          </a:p>
        </p:txBody>
      </p:sp>
      <p:sp>
        <p:nvSpPr>
          <p:cNvPr id="46" name="Shape 38"/>
          <p:cNvSpPr/>
          <p:nvPr/>
        </p:nvSpPr>
        <p:spPr>
          <a:xfrm>
            <a:off x="428955" y="4545787"/>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47" name="Image 6" descr="preencoded.png"/>
          <p:cNvPicPr>
            <a:picLocks noChangeAspect="1"/>
          </p:cNvPicPr>
          <p:nvPr/>
        </p:nvPicPr>
        <p:blipFill>
          <a:blip r:embed="rId9"/>
          <a:stretch>
            <a:fillRect/>
          </a:stretch>
        </p:blipFill>
        <p:spPr>
          <a:xfrm>
            <a:off x="512657" y="4629489"/>
            <a:ext cx="273133" cy="273133"/>
          </a:xfrm>
          <a:prstGeom prst="rect">
            <a:avLst/>
          </a:prstGeom>
        </p:spPr>
      </p:pic>
      <p:sp>
        <p:nvSpPr>
          <p:cNvPr id="48" name="Shape 39"/>
          <p:cNvSpPr/>
          <p:nvPr/>
        </p:nvSpPr>
        <p:spPr>
          <a:xfrm>
            <a:off x="978408" y="4490720"/>
            <a:ext cx="0" cy="550672"/>
          </a:xfrm>
          <a:prstGeom prst="line">
            <a:avLst/>
          </a:prstGeom>
          <a:noFill/>
          <a:ln w="12700">
            <a:solidFill>
              <a:srgbClr val="DDDDDD"/>
            </a:solidFill>
            <a:prstDash val="solid"/>
          </a:ln>
        </p:spPr>
        <p:txBody>
          <a:bodyPr/>
          <a:lstStyle/>
          <a:p>
            <a:endParaRPr lang="en-US"/>
          </a:p>
        </p:txBody>
      </p:sp>
      <p:sp>
        <p:nvSpPr>
          <p:cNvPr id="49" name="Text 40"/>
          <p:cNvSpPr/>
          <p:nvPr/>
        </p:nvSpPr>
        <p:spPr>
          <a:xfrm>
            <a:off x="1088136" y="4490720"/>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Hoja de Entrada de Servicio (HES) / Service Sheet</a:t>
            </a:r>
            <a:endParaRPr lang="en-US" sz="950" dirty="0"/>
          </a:p>
        </p:txBody>
      </p:sp>
      <p:sp>
        <p:nvSpPr>
          <p:cNvPr id="50" name="Shape 41"/>
          <p:cNvSpPr/>
          <p:nvPr/>
        </p:nvSpPr>
        <p:spPr>
          <a:xfrm>
            <a:off x="3310128" y="4490720"/>
            <a:ext cx="0" cy="550672"/>
          </a:xfrm>
          <a:prstGeom prst="line">
            <a:avLst/>
          </a:prstGeom>
          <a:noFill/>
          <a:ln w="12700">
            <a:solidFill>
              <a:srgbClr val="DDDDDD"/>
            </a:solidFill>
            <a:prstDash val="solid"/>
          </a:ln>
        </p:spPr>
        <p:txBody>
          <a:bodyPr/>
          <a:lstStyle/>
          <a:p>
            <a:endParaRPr lang="en-US"/>
          </a:p>
        </p:txBody>
      </p:sp>
      <p:sp>
        <p:nvSpPr>
          <p:cNvPr id="51" name="Text 42"/>
          <p:cNvSpPr/>
          <p:nvPr/>
        </p:nvSpPr>
        <p:spPr>
          <a:xfrm>
            <a:off x="3438144" y="4490720"/>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Registro de los servicios efectivamente ejecutados por </a:t>
            </a:r>
            <a:r>
              <a:rPr lang="en-US" sz="880" dirty="0" err="1">
                <a:solidFill>
                  <a:srgbClr val="1A1A1A"/>
                </a:solidFill>
                <a:latin typeface="Montserrat" pitchFamily="34" charset="0"/>
                <a:ea typeface="Montserrat" pitchFamily="34" charset="-122"/>
                <a:cs typeface="Montserrat" pitchFamily="34" charset="-120"/>
              </a:rPr>
              <a:t>el</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contratista</a:t>
            </a:r>
            <a:endParaRPr lang="en-US" sz="880" dirty="0"/>
          </a:p>
        </p:txBody>
      </p:sp>
      <p:sp>
        <p:nvSpPr>
          <p:cNvPr id="52" name="Shape 43"/>
          <p:cNvSpPr/>
          <p:nvPr/>
        </p:nvSpPr>
        <p:spPr>
          <a:xfrm>
            <a:off x="320040" y="5041392"/>
            <a:ext cx="11521440" cy="550672"/>
          </a:xfrm>
          <a:prstGeom prst="rect">
            <a:avLst/>
          </a:prstGeom>
          <a:solidFill>
            <a:srgbClr val="FFFFFF"/>
          </a:solidFill>
          <a:ln w="12700">
            <a:solidFill>
              <a:srgbClr val="DDDDDD"/>
            </a:solidFill>
            <a:prstDash val="solid"/>
          </a:ln>
        </p:spPr>
        <p:txBody>
          <a:bodyPr/>
          <a:lstStyle/>
          <a:p>
            <a:endParaRPr lang="en-US"/>
          </a:p>
        </p:txBody>
      </p:sp>
      <p:sp>
        <p:nvSpPr>
          <p:cNvPr id="53" name="Shape 44"/>
          <p:cNvSpPr/>
          <p:nvPr/>
        </p:nvSpPr>
        <p:spPr>
          <a:xfrm>
            <a:off x="428955" y="5096459"/>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54" name="Image 7" descr="preencoded.png"/>
          <p:cNvPicPr>
            <a:picLocks noChangeAspect="1"/>
          </p:cNvPicPr>
          <p:nvPr/>
        </p:nvPicPr>
        <p:blipFill>
          <a:blip r:embed="rId10"/>
          <a:stretch>
            <a:fillRect/>
          </a:stretch>
        </p:blipFill>
        <p:spPr>
          <a:xfrm>
            <a:off x="512657" y="5180161"/>
            <a:ext cx="273133" cy="273133"/>
          </a:xfrm>
          <a:prstGeom prst="rect">
            <a:avLst/>
          </a:prstGeom>
        </p:spPr>
      </p:pic>
      <p:sp>
        <p:nvSpPr>
          <p:cNvPr id="55" name="Shape 45"/>
          <p:cNvSpPr/>
          <p:nvPr/>
        </p:nvSpPr>
        <p:spPr>
          <a:xfrm>
            <a:off x="978408" y="5041392"/>
            <a:ext cx="0" cy="550672"/>
          </a:xfrm>
          <a:prstGeom prst="line">
            <a:avLst/>
          </a:prstGeom>
          <a:noFill/>
          <a:ln w="12700">
            <a:solidFill>
              <a:srgbClr val="DDDDDD"/>
            </a:solidFill>
            <a:prstDash val="solid"/>
          </a:ln>
        </p:spPr>
        <p:txBody>
          <a:bodyPr/>
          <a:lstStyle/>
          <a:p>
            <a:endParaRPr lang="en-US"/>
          </a:p>
        </p:txBody>
      </p:sp>
      <p:sp>
        <p:nvSpPr>
          <p:cNvPr id="56" name="Text 46"/>
          <p:cNvSpPr/>
          <p:nvPr/>
        </p:nvSpPr>
        <p:spPr>
          <a:xfrm>
            <a:off x="1088136" y="5041392"/>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Acta de Conciliación</a:t>
            </a:r>
            <a:endParaRPr lang="en-US" sz="950" dirty="0"/>
          </a:p>
        </p:txBody>
      </p:sp>
      <p:sp>
        <p:nvSpPr>
          <p:cNvPr id="57" name="Shape 47"/>
          <p:cNvSpPr/>
          <p:nvPr/>
        </p:nvSpPr>
        <p:spPr>
          <a:xfrm>
            <a:off x="3310128" y="5041392"/>
            <a:ext cx="0" cy="550672"/>
          </a:xfrm>
          <a:prstGeom prst="line">
            <a:avLst/>
          </a:prstGeom>
          <a:noFill/>
          <a:ln w="12700">
            <a:solidFill>
              <a:srgbClr val="DDDDDD"/>
            </a:solidFill>
            <a:prstDash val="solid"/>
          </a:ln>
        </p:spPr>
        <p:txBody>
          <a:bodyPr/>
          <a:lstStyle/>
          <a:p>
            <a:endParaRPr lang="en-US"/>
          </a:p>
        </p:txBody>
      </p:sp>
      <p:sp>
        <p:nvSpPr>
          <p:cNvPr id="58" name="Text 48"/>
          <p:cNvSpPr/>
          <p:nvPr/>
        </p:nvSpPr>
        <p:spPr>
          <a:xfrm>
            <a:off x="3438144" y="5041392"/>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Documento de respaldo que evidencia los servicios ejecutados y conciliados entre Cerrejón y </a:t>
            </a:r>
            <a:r>
              <a:rPr lang="en-US" sz="880" dirty="0" err="1">
                <a:solidFill>
                  <a:srgbClr val="1A1A1A"/>
                </a:solidFill>
                <a:latin typeface="Montserrat" pitchFamily="34" charset="0"/>
                <a:ea typeface="Montserrat" pitchFamily="34" charset="-122"/>
                <a:cs typeface="Montserrat" pitchFamily="34" charset="-120"/>
              </a:rPr>
              <a:t>el</a:t>
            </a:r>
            <a:r>
              <a:rPr lang="en-US" sz="880" dirty="0">
                <a:solidFill>
                  <a:srgbClr val="1A1A1A"/>
                </a:solidFill>
                <a:latin typeface="Montserrat" pitchFamily="34" charset="0"/>
                <a:ea typeface="Montserrat" pitchFamily="34" charset="-122"/>
                <a:cs typeface="Montserrat" pitchFamily="34" charset="-120"/>
              </a:rPr>
              <a:t> </a:t>
            </a:r>
            <a:r>
              <a:rPr lang="en-US" sz="880" dirty="0" err="1">
                <a:solidFill>
                  <a:srgbClr val="1A1A1A"/>
                </a:solidFill>
                <a:latin typeface="Montserrat" pitchFamily="34" charset="0"/>
                <a:ea typeface="Montserrat" pitchFamily="34" charset="-122"/>
                <a:cs typeface="Montserrat" pitchFamily="34" charset="-120"/>
              </a:rPr>
              <a:t>contratista</a:t>
            </a:r>
            <a:endParaRPr lang="en-US" sz="880" dirty="0"/>
          </a:p>
        </p:txBody>
      </p:sp>
      <p:sp>
        <p:nvSpPr>
          <p:cNvPr id="59" name="Shape 49"/>
          <p:cNvSpPr/>
          <p:nvPr/>
        </p:nvSpPr>
        <p:spPr>
          <a:xfrm>
            <a:off x="320040" y="5592064"/>
            <a:ext cx="11521440" cy="550672"/>
          </a:xfrm>
          <a:prstGeom prst="rect">
            <a:avLst/>
          </a:prstGeom>
          <a:solidFill>
            <a:srgbClr val="F5F5F5"/>
          </a:solidFill>
          <a:ln w="12700">
            <a:solidFill>
              <a:srgbClr val="DDDDDD"/>
            </a:solidFill>
            <a:prstDash val="solid"/>
          </a:ln>
        </p:spPr>
        <p:txBody>
          <a:bodyPr/>
          <a:lstStyle/>
          <a:p>
            <a:endParaRPr lang="en-US"/>
          </a:p>
        </p:txBody>
      </p:sp>
      <p:sp>
        <p:nvSpPr>
          <p:cNvPr id="60" name="Shape 50"/>
          <p:cNvSpPr/>
          <p:nvPr/>
        </p:nvSpPr>
        <p:spPr>
          <a:xfrm>
            <a:off x="428955" y="5647131"/>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61" name="Image 8" descr="preencoded.png"/>
          <p:cNvPicPr>
            <a:picLocks noChangeAspect="1"/>
          </p:cNvPicPr>
          <p:nvPr/>
        </p:nvPicPr>
        <p:blipFill>
          <a:blip r:embed="rId11"/>
          <a:stretch>
            <a:fillRect/>
          </a:stretch>
        </p:blipFill>
        <p:spPr>
          <a:xfrm>
            <a:off x="512657" y="5730833"/>
            <a:ext cx="273133" cy="273133"/>
          </a:xfrm>
          <a:prstGeom prst="rect">
            <a:avLst/>
          </a:prstGeom>
        </p:spPr>
      </p:pic>
      <p:sp>
        <p:nvSpPr>
          <p:cNvPr id="62" name="Shape 51"/>
          <p:cNvSpPr/>
          <p:nvPr/>
        </p:nvSpPr>
        <p:spPr>
          <a:xfrm>
            <a:off x="978408" y="5592064"/>
            <a:ext cx="0" cy="550672"/>
          </a:xfrm>
          <a:prstGeom prst="line">
            <a:avLst/>
          </a:prstGeom>
          <a:noFill/>
          <a:ln w="12700">
            <a:solidFill>
              <a:srgbClr val="DDDDDD"/>
            </a:solidFill>
            <a:prstDash val="solid"/>
          </a:ln>
        </p:spPr>
        <p:txBody>
          <a:bodyPr/>
          <a:lstStyle/>
          <a:p>
            <a:endParaRPr lang="en-US"/>
          </a:p>
        </p:txBody>
      </p:sp>
      <p:sp>
        <p:nvSpPr>
          <p:cNvPr id="63" name="Text 52"/>
          <p:cNvSpPr/>
          <p:nvPr/>
        </p:nvSpPr>
        <p:spPr>
          <a:xfrm>
            <a:off x="1088136" y="5592064"/>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Factura</a:t>
            </a:r>
            <a:endParaRPr lang="en-US" sz="950" dirty="0"/>
          </a:p>
        </p:txBody>
      </p:sp>
      <p:sp>
        <p:nvSpPr>
          <p:cNvPr id="64" name="Shape 53"/>
          <p:cNvSpPr/>
          <p:nvPr/>
        </p:nvSpPr>
        <p:spPr>
          <a:xfrm>
            <a:off x="3310128" y="5592064"/>
            <a:ext cx="0" cy="550672"/>
          </a:xfrm>
          <a:prstGeom prst="line">
            <a:avLst/>
          </a:prstGeom>
          <a:noFill/>
          <a:ln w="12700">
            <a:solidFill>
              <a:srgbClr val="DDDDDD"/>
            </a:solidFill>
            <a:prstDash val="solid"/>
          </a:ln>
        </p:spPr>
        <p:txBody>
          <a:bodyPr/>
          <a:lstStyle/>
          <a:p>
            <a:endParaRPr lang="en-US"/>
          </a:p>
        </p:txBody>
      </p:sp>
      <p:sp>
        <p:nvSpPr>
          <p:cNvPr id="65" name="Text 54"/>
          <p:cNvSpPr/>
          <p:nvPr/>
        </p:nvSpPr>
        <p:spPr>
          <a:xfrm>
            <a:off x="3438144" y="5592064"/>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Documento emitido por el proveedor para solicitar el pago de servicios previamente aprobados.</a:t>
            </a:r>
            <a:endParaRPr lang="en-US" sz="880" dirty="0"/>
          </a:p>
        </p:txBody>
      </p:sp>
      <p:sp>
        <p:nvSpPr>
          <p:cNvPr id="66" name="Shape 55"/>
          <p:cNvSpPr/>
          <p:nvPr/>
        </p:nvSpPr>
        <p:spPr>
          <a:xfrm>
            <a:off x="320040" y="6142736"/>
            <a:ext cx="11521440" cy="550672"/>
          </a:xfrm>
          <a:prstGeom prst="rect">
            <a:avLst/>
          </a:prstGeom>
          <a:solidFill>
            <a:srgbClr val="FFFFFF"/>
          </a:solidFill>
          <a:ln w="12700">
            <a:solidFill>
              <a:srgbClr val="DDDDDD"/>
            </a:solidFill>
            <a:prstDash val="solid"/>
          </a:ln>
        </p:spPr>
        <p:txBody>
          <a:bodyPr/>
          <a:lstStyle/>
          <a:p>
            <a:endParaRPr lang="en-US"/>
          </a:p>
        </p:txBody>
      </p:sp>
      <p:sp>
        <p:nvSpPr>
          <p:cNvPr id="67" name="Shape 56"/>
          <p:cNvSpPr/>
          <p:nvPr/>
        </p:nvSpPr>
        <p:spPr>
          <a:xfrm>
            <a:off x="428955" y="6197803"/>
            <a:ext cx="440538" cy="440538"/>
          </a:xfrm>
          <a:prstGeom prst="roundRect">
            <a:avLst>
              <a:gd name="adj" fmla="val 12454"/>
            </a:avLst>
          </a:prstGeom>
          <a:solidFill>
            <a:srgbClr val="E8E8E8"/>
          </a:solidFill>
          <a:ln w="12700">
            <a:solidFill>
              <a:srgbClr val="E8E8E8"/>
            </a:solidFill>
            <a:prstDash val="solid"/>
          </a:ln>
        </p:spPr>
        <p:txBody>
          <a:bodyPr/>
          <a:lstStyle/>
          <a:p>
            <a:endParaRPr lang="en-US"/>
          </a:p>
        </p:txBody>
      </p:sp>
      <p:pic>
        <p:nvPicPr>
          <p:cNvPr id="68" name="Image 9" descr="preencoded.png"/>
          <p:cNvPicPr>
            <a:picLocks noChangeAspect="1"/>
          </p:cNvPicPr>
          <p:nvPr/>
        </p:nvPicPr>
        <p:blipFill>
          <a:blip r:embed="rId12"/>
          <a:stretch>
            <a:fillRect/>
          </a:stretch>
        </p:blipFill>
        <p:spPr>
          <a:xfrm>
            <a:off x="512657" y="6281505"/>
            <a:ext cx="273133" cy="273133"/>
          </a:xfrm>
          <a:prstGeom prst="rect">
            <a:avLst/>
          </a:prstGeom>
        </p:spPr>
      </p:pic>
      <p:sp>
        <p:nvSpPr>
          <p:cNvPr id="69" name="Shape 57"/>
          <p:cNvSpPr/>
          <p:nvPr/>
        </p:nvSpPr>
        <p:spPr>
          <a:xfrm>
            <a:off x="978408" y="6142736"/>
            <a:ext cx="0" cy="550672"/>
          </a:xfrm>
          <a:prstGeom prst="line">
            <a:avLst/>
          </a:prstGeom>
          <a:noFill/>
          <a:ln w="12700">
            <a:solidFill>
              <a:srgbClr val="DDDDDD"/>
            </a:solidFill>
            <a:prstDash val="solid"/>
          </a:ln>
        </p:spPr>
        <p:txBody>
          <a:bodyPr/>
          <a:lstStyle/>
          <a:p>
            <a:endParaRPr lang="en-US"/>
          </a:p>
        </p:txBody>
      </p:sp>
      <p:sp>
        <p:nvSpPr>
          <p:cNvPr id="70" name="Text 58"/>
          <p:cNvSpPr/>
          <p:nvPr/>
        </p:nvSpPr>
        <p:spPr>
          <a:xfrm>
            <a:off x="1088136" y="6142736"/>
            <a:ext cx="2185416" cy="550672"/>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3-Way Match</a:t>
            </a:r>
            <a:endParaRPr lang="en-US" sz="950" dirty="0"/>
          </a:p>
        </p:txBody>
      </p:sp>
      <p:sp>
        <p:nvSpPr>
          <p:cNvPr id="71" name="Shape 59"/>
          <p:cNvSpPr/>
          <p:nvPr/>
        </p:nvSpPr>
        <p:spPr>
          <a:xfrm>
            <a:off x="3310128" y="6142736"/>
            <a:ext cx="0" cy="550672"/>
          </a:xfrm>
          <a:prstGeom prst="line">
            <a:avLst/>
          </a:prstGeom>
          <a:noFill/>
          <a:ln w="12700">
            <a:solidFill>
              <a:srgbClr val="DDDDDD"/>
            </a:solidFill>
            <a:prstDash val="solid"/>
          </a:ln>
        </p:spPr>
        <p:txBody>
          <a:bodyPr/>
          <a:lstStyle/>
          <a:p>
            <a:endParaRPr lang="en-US"/>
          </a:p>
        </p:txBody>
      </p:sp>
      <p:sp>
        <p:nvSpPr>
          <p:cNvPr id="72" name="Text 60"/>
          <p:cNvSpPr/>
          <p:nvPr/>
        </p:nvSpPr>
        <p:spPr>
          <a:xfrm>
            <a:off x="3438144" y="6142736"/>
            <a:ext cx="8348472" cy="550672"/>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Validación automática entre Orden de Servicio, Hoja de Entrada de Servicio y Factura antes de su procesamiento y pago.</a:t>
            </a:r>
            <a:endParaRPr lang="en-US" sz="880" dirty="0"/>
          </a:p>
        </p:txBody>
      </p:sp>
    </p:spTree>
    <p:extLst>
      <p:ext uri="{BB962C8B-B14F-4D97-AF65-F5344CB8AC3E}">
        <p14:creationId xmlns:p14="http://schemas.microsoft.com/office/powerpoint/2010/main" val="2188225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64008" cy="6858000"/>
          </a:xfrm>
          <a:prstGeom prst="rect">
            <a:avLst/>
          </a:prstGeom>
          <a:solidFill>
            <a:srgbClr val="F5C400"/>
          </a:solidFill>
          <a:ln w="12700">
            <a:solidFill>
              <a:srgbClr val="F5C400"/>
            </a:solidFill>
            <a:prstDash val="solid"/>
          </a:ln>
        </p:spPr>
        <p:txBody>
          <a:bodyPr/>
          <a:lstStyle/>
          <a:p>
            <a:endParaRPr lang="en-US"/>
          </a:p>
        </p:txBody>
      </p:sp>
      <p:sp>
        <p:nvSpPr>
          <p:cNvPr id="3" name="Text 1"/>
          <p:cNvSpPr/>
          <p:nvPr/>
        </p:nvSpPr>
        <p:spPr>
          <a:xfrm>
            <a:off x="320040" y="201168"/>
            <a:ext cx="8686800" cy="640080"/>
          </a:xfrm>
          <a:prstGeom prst="rect">
            <a:avLst/>
          </a:prstGeom>
          <a:noFill/>
          <a:ln/>
        </p:spPr>
        <p:txBody>
          <a:bodyPr wrap="square" lIns="0" tIns="0" rIns="0" bIns="0" rtlCol="0" anchor="ctr"/>
          <a:lstStyle/>
          <a:p>
            <a:pPr marL="0" indent="0">
              <a:buNone/>
            </a:pPr>
            <a:r>
              <a:rPr lang="en-US" sz="3400" b="1" dirty="0">
                <a:solidFill>
                  <a:srgbClr val="1A1A1A"/>
                </a:solidFill>
                <a:latin typeface="Montserrat" pitchFamily="34" charset="0"/>
                <a:ea typeface="Montserrat" pitchFamily="34" charset="-122"/>
                <a:cs typeface="Montserrat" pitchFamily="34" charset="-120"/>
              </a:rPr>
              <a:t>Glosario de Términos</a:t>
            </a:r>
            <a:endParaRPr lang="en-US" sz="3400" dirty="0"/>
          </a:p>
        </p:txBody>
      </p:sp>
      <p:sp>
        <p:nvSpPr>
          <p:cNvPr id="4" name="Shape 2"/>
          <p:cNvSpPr/>
          <p:nvPr/>
        </p:nvSpPr>
        <p:spPr>
          <a:xfrm>
            <a:off x="320040" y="886968"/>
            <a:ext cx="2194560" cy="64008"/>
          </a:xfrm>
          <a:prstGeom prst="rect">
            <a:avLst/>
          </a:prstGeom>
          <a:solidFill>
            <a:srgbClr val="F5C400"/>
          </a:solidFill>
          <a:ln w="12700">
            <a:solidFill>
              <a:srgbClr val="F5C400"/>
            </a:solidFill>
            <a:prstDash val="solid"/>
          </a:ln>
        </p:spPr>
        <p:txBody>
          <a:bodyPr/>
          <a:lstStyle/>
          <a:p>
            <a:endParaRPr lang="en-US"/>
          </a:p>
        </p:txBody>
      </p:sp>
      <p:pic>
        <p:nvPicPr>
          <p:cNvPr id="5" name="Image 0" descr="preencoded.png"/>
          <p:cNvPicPr>
            <a:picLocks noChangeAspect="1"/>
          </p:cNvPicPr>
          <p:nvPr/>
        </p:nvPicPr>
        <p:blipFill>
          <a:blip r:embed="rId3"/>
          <a:stretch>
            <a:fillRect/>
          </a:stretch>
        </p:blipFill>
        <p:spPr>
          <a:xfrm>
            <a:off x="10515600" y="164592"/>
            <a:ext cx="1417320" cy="969264"/>
          </a:xfrm>
          <a:prstGeom prst="rect">
            <a:avLst/>
          </a:prstGeom>
        </p:spPr>
      </p:pic>
      <p:sp>
        <p:nvSpPr>
          <p:cNvPr id="6" name="Text 3"/>
          <p:cNvSpPr/>
          <p:nvPr/>
        </p:nvSpPr>
        <p:spPr>
          <a:xfrm>
            <a:off x="10515600" y="1115568"/>
            <a:ext cx="1417320" cy="228600"/>
          </a:xfrm>
          <a:prstGeom prst="rect">
            <a:avLst/>
          </a:prstGeom>
          <a:noFill/>
          <a:ln/>
        </p:spPr>
        <p:txBody>
          <a:bodyPr wrap="square" lIns="0" tIns="0" rIns="0" bIns="0" rtlCol="0" anchor="ctr"/>
          <a:lstStyle/>
          <a:p>
            <a:pPr marL="0" indent="0" algn="r">
              <a:buNone/>
            </a:pPr>
            <a:r>
              <a:rPr lang="en-US" sz="900" dirty="0">
                <a:solidFill>
                  <a:srgbClr val="999999"/>
                </a:solidFill>
                <a:latin typeface="Montserrat" pitchFamily="34" charset="0"/>
                <a:ea typeface="Montserrat" pitchFamily="34" charset="-122"/>
                <a:cs typeface="Montserrat" pitchFamily="34" charset="-120"/>
              </a:rPr>
              <a:t>2 de 2</a:t>
            </a:r>
            <a:endParaRPr lang="en-US" sz="900" dirty="0"/>
          </a:p>
        </p:txBody>
      </p:sp>
      <p:sp>
        <p:nvSpPr>
          <p:cNvPr id="7" name="Shape 4"/>
          <p:cNvSpPr/>
          <p:nvPr/>
        </p:nvSpPr>
        <p:spPr>
          <a:xfrm>
            <a:off x="320040" y="1353312"/>
            <a:ext cx="11521440" cy="384048"/>
          </a:xfrm>
          <a:prstGeom prst="rect">
            <a:avLst/>
          </a:prstGeom>
          <a:solidFill>
            <a:srgbClr val="1A1A1A"/>
          </a:solidFill>
          <a:ln w="12700">
            <a:solidFill>
              <a:srgbClr val="1A1A1A"/>
            </a:solidFill>
            <a:prstDash val="solid"/>
          </a:ln>
        </p:spPr>
        <p:txBody>
          <a:bodyPr/>
          <a:lstStyle/>
          <a:p>
            <a:endParaRPr lang="en-US"/>
          </a:p>
        </p:txBody>
      </p:sp>
      <p:sp>
        <p:nvSpPr>
          <p:cNvPr id="8" name="Text 5"/>
          <p:cNvSpPr/>
          <p:nvPr/>
        </p:nvSpPr>
        <p:spPr>
          <a:xfrm>
            <a:off x="320040" y="1353312"/>
            <a:ext cx="2990088"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TÉRMINO</a:t>
            </a:r>
            <a:endParaRPr lang="en-US" sz="1000" dirty="0"/>
          </a:p>
        </p:txBody>
      </p:sp>
      <p:sp>
        <p:nvSpPr>
          <p:cNvPr id="9" name="Text 6"/>
          <p:cNvSpPr/>
          <p:nvPr/>
        </p:nvSpPr>
        <p:spPr>
          <a:xfrm>
            <a:off x="3310128" y="1353312"/>
            <a:ext cx="8531352" cy="384048"/>
          </a:xfrm>
          <a:prstGeom prst="rect">
            <a:avLst/>
          </a:prstGeom>
          <a:noFill/>
          <a:ln/>
        </p:spPr>
        <p:txBody>
          <a:bodyPr wrap="square" lIns="0" tIns="0" rIns="0" bIns="0" rtlCol="0" anchor="ctr"/>
          <a:lstStyle/>
          <a:p>
            <a:pPr marL="0" indent="0" algn="ctr">
              <a:buNone/>
            </a:pPr>
            <a:r>
              <a:rPr lang="en-US" sz="1000" b="1" kern="0" spc="200" dirty="0">
                <a:solidFill>
                  <a:srgbClr val="F5C400"/>
                </a:solidFill>
                <a:latin typeface="Montserrat" pitchFamily="34" charset="0"/>
                <a:ea typeface="Montserrat" pitchFamily="34" charset="-122"/>
                <a:cs typeface="Montserrat" pitchFamily="34" charset="-120"/>
              </a:rPr>
              <a:t>DEFINICIÓN</a:t>
            </a:r>
            <a:endParaRPr lang="en-US" sz="1000" dirty="0"/>
          </a:p>
        </p:txBody>
      </p:sp>
      <p:sp>
        <p:nvSpPr>
          <p:cNvPr id="10" name="Shape 7"/>
          <p:cNvSpPr/>
          <p:nvPr/>
        </p:nvSpPr>
        <p:spPr>
          <a:xfrm>
            <a:off x="320040" y="1737360"/>
            <a:ext cx="11521440" cy="495605"/>
          </a:xfrm>
          <a:prstGeom prst="rect">
            <a:avLst/>
          </a:prstGeom>
          <a:solidFill>
            <a:srgbClr val="FFFFFF"/>
          </a:solidFill>
          <a:ln w="12700">
            <a:solidFill>
              <a:srgbClr val="DDDDDD"/>
            </a:solidFill>
            <a:prstDash val="solid"/>
          </a:ln>
        </p:spPr>
        <p:txBody>
          <a:bodyPr/>
          <a:lstStyle/>
          <a:p>
            <a:endParaRPr lang="en-US"/>
          </a:p>
        </p:txBody>
      </p:sp>
      <p:sp>
        <p:nvSpPr>
          <p:cNvPr id="13" name="Shape 9"/>
          <p:cNvSpPr/>
          <p:nvPr/>
        </p:nvSpPr>
        <p:spPr>
          <a:xfrm>
            <a:off x="978408" y="1737360"/>
            <a:ext cx="0" cy="495605"/>
          </a:xfrm>
          <a:prstGeom prst="line">
            <a:avLst/>
          </a:prstGeom>
          <a:noFill/>
          <a:ln w="12700">
            <a:solidFill>
              <a:srgbClr val="DDDDDD"/>
            </a:solidFill>
            <a:prstDash val="solid"/>
          </a:ln>
        </p:spPr>
        <p:txBody>
          <a:bodyPr/>
          <a:lstStyle/>
          <a:p>
            <a:endParaRPr lang="en-US"/>
          </a:p>
        </p:txBody>
      </p:sp>
      <p:sp>
        <p:nvSpPr>
          <p:cNvPr id="15" name="Shape 11"/>
          <p:cNvSpPr/>
          <p:nvPr/>
        </p:nvSpPr>
        <p:spPr>
          <a:xfrm>
            <a:off x="3310128" y="1737360"/>
            <a:ext cx="0" cy="495605"/>
          </a:xfrm>
          <a:prstGeom prst="line">
            <a:avLst/>
          </a:prstGeom>
          <a:noFill/>
          <a:ln w="12700">
            <a:solidFill>
              <a:srgbClr val="DDDDDD"/>
            </a:solidFill>
            <a:prstDash val="solid"/>
          </a:ln>
        </p:spPr>
        <p:txBody>
          <a:bodyPr/>
          <a:lstStyle/>
          <a:p>
            <a:endParaRPr lang="en-US"/>
          </a:p>
        </p:txBody>
      </p:sp>
      <p:sp>
        <p:nvSpPr>
          <p:cNvPr id="18" name="Shape 14"/>
          <p:cNvSpPr/>
          <p:nvPr/>
        </p:nvSpPr>
        <p:spPr>
          <a:xfrm>
            <a:off x="450982" y="2282525"/>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19" name="Image 2" descr="preencoded.png"/>
          <p:cNvPicPr>
            <a:picLocks noChangeAspect="1"/>
          </p:cNvPicPr>
          <p:nvPr/>
        </p:nvPicPr>
        <p:blipFill>
          <a:blip r:embed="rId4"/>
          <a:stretch>
            <a:fillRect/>
          </a:stretch>
        </p:blipFill>
        <p:spPr>
          <a:xfrm>
            <a:off x="526314" y="2357857"/>
            <a:ext cx="245820" cy="245820"/>
          </a:xfrm>
          <a:prstGeom prst="rect">
            <a:avLst/>
          </a:prstGeom>
        </p:spPr>
      </p:pic>
      <p:sp>
        <p:nvSpPr>
          <p:cNvPr id="20" name="Shape 15"/>
          <p:cNvSpPr/>
          <p:nvPr/>
        </p:nvSpPr>
        <p:spPr>
          <a:xfrm>
            <a:off x="978408" y="2232965"/>
            <a:ext cx="0" cy="495605"/>
          </a:xfrm>
          <a:prstGeom prst="line">
            <a:avLst/>
          </a:prstGeom>
          <a:noFill/>
          <a:ln w="12700">
            <a:solidFill>
              <a:srgbClr val="DDDDDD"/>
            </a:solidFill>
            <a:prstDash val="solid"/>
          </a:ln>
        </p:spPr>
        <p:txBody>
          <a:bodyPr/>
          <a:lstStyle/>
          <a:p>
            <a:endParaRPr lang="en-US"/>
          </a:p>
        </p:txBody>
      </p:sp>
      <p:sp>
        <p:nvSpPr>
          <p:cNvPr id="22" name="Shape 17"/>
          <p:cNvSpPr/>
          <p:nvPr/>
        </p:nvSpPr>
        <p:spPr>
          <a:xfrm>
            <a:off x="3310128" y="2232965"/>
            <a:ext cx="0" cy="495605"/>
          </a:xfrm>
          <a:prstGeom prst="line">
            <a:avLst/>
          </a:prstGeom>
          <a:noFill/>
          <a:ln w="12700">
            <a:solidFill>
              <a:srgbClr val="DDDDDD"/>
            </a:solidFill>
            <a:prstDash val="solid"/>
          </a:ln>
        </p:spPr>
        <p:txBody>
          <a:bodyPr/>
          <a:lstStyle/>
          <a:p>
            <a:endParaRPr lang="en-US"/>
          </a:p>
        </p:txBody>
      </p:sp>
      <p:sp>
        <p:nvSpPr>
          <p:cNvPr id="23" name="Text 18"/>
          <p:cNvSpPr/>
          <p:nvPr/>
        </p:nvSpPr>
        <p:spPr>
          <a:xfrm>
            <a:off x="3438144" y="2232965"/>
            <a:ext cx="8348472" cy="495605"/>
          </a:xfrm>
          <a:prstGeom prst="rect">
            <a:avLst/>
          </a:prstGeom>
          <a:noFill/>
          <a:ln/>
        </p:spPr>
        <p:txBody>
          <a:bodyPr wrap="square" lIns="0" tIns="0" rIns="0" bIns="0" rtlCol="0" anchor="ctr"/>
          <a:lstStyle/>
          <a:p>
            <a:r>
              <a:rPr lang="en-US" sz="880" dirty="0" err="1">
                <a:solidFill>
                  <a:srgbClr val="1A1A1A"/>
                </a:solidFill>
                <a:latin typeface="Montserrat" pitchFamily="34" charset="0"/>
              </a:rPr>
              <a:t>Usuario</a:t>
            </a:r>
            <a:r>
              <a:rPr lang="en-US" sz="880" dirty="0">
                <a:solidFill>
                  <a:srgbClr val="1A1A1A"/>
                </a:solidFill>
                <a:latin typeface="Montserrat" pitchFamily="34" charset="0"/>
              </a:rPr>
              <a:t> </a:t>
            </a:r>
            <a:r>
              <a:rPr lang="en-US" sz="880" dirty="0" err="1">
                <a:solidFill>
                  <a:srgbClr val="1A1A1A"/>
                </a:solidFill>
                <a:latin typeface="Montserrat" pitchFamily="34" charset="0"/>
              </a:rPr>
              <a:t>definido</a:t>
            </a:r>
            <a:r>
              <a:rPr lang="en-US" sz="880" dirty="0">
                <a:solidFill>
                  <a:srgbClr val="1A1A1A"/>
                </a:solidFill>
                <a:latin typeface="Montserrat" pitchFamily="34" charset="0"/>
              </a:rPr>
              <a:t> </a:t>
            </a:r>
            <a:r>
              <a:rPr lang="en-US" sz="880" dirty="0" err="1">
                <a:solidFill>
                  <a:srgbClr val="1A1A1A"/>
                </a:solidFill>
                <a:latin typeface="Montserrat" pitchFamily="34" charset="0"/>
              </a:rPr>
              <a:t>en</a:t>
            </a:r>
            <a:r>
              <a:rPr lang="en-US" sz="880" dirty="0">
                <a:solidFill>
                  <a:srgbClr val="1A1A1A"/>
                </a:solidFill>
                <a:latin typeface="Montserrat" pitchFamily="34" charset="0"/>
              </a:rPr>
              <a:t> la Orden de Servicio </a:t>
            </a:r>
            <a:r>
              <a:rPr lang="en-US" sz="880" dirty="0" err="1">
                <a:solidFill>
                  <a:srgbClr val="1A1A1A"/>
                </a:solidFill>
                <a:latin typeface="Montserrat" pitchFamily="34" charset="0"/>
              </a:rPr>
              <a:t>responsable</a:t>
            </a:r>
            <a:r>
              <a:rPr lang="en-US" sz="880" dirty="0">
                <a:solidFill>
                  <a:srgbClr val="1A1A1A"/>
                </a:solidFill>
                <a:latin typeface="Montserrat" pitchFamily="34" charset="0"/>
              </a:rPr>
              <a:t> de </a:t>
            </a:r>
            <a:r>
              <a:rPr lang="en-US" sz="880" dirty="0" err="1">
                <a:solidFill>
                  <a:srgbClr val="1A1A1A"/>
                </a:solidFill>
                <a:latin typeface="Montserrat" pitchFamily="34" charset="0"/>
              </a:rPr>
              <a:t>aprobar</a:t>
            </a:r>
            <a:r>
              <a:rPr lang="en-US" sz="880" dirty="0">
                <a:solidFill>
                  <a:srgbClr val="1A1A1A"/>
                </a:solidFill>
                <a:latin typeface="Montserrat" pitchFamily="34" charset="0"/>
              </a:rPr>
              <a:t> la factura </a:t>
            </a:r>
            <a:r>
              <a:rPr lang="en-US" sz="880" dirty="0" err="1">
                <a:solidFill>
                  <a:srgbClr val="1A1A1A"/>
                </a:solidFill>
                <a:latin typeface="Montserrat" pitchFamily="34" charset="0"/>
              </a:rPr>
              <a:t>cuando</a:t>
            </a:r>
            <a:r>
              <a:rPr lang="en-US" sz="880" dirty="0">
                <a:solidFill>
                  <a:srgbClr val="1A1A1A"/>
                </a:solidFill>
                <a:latin typeface="Montserrat" pitchFamily="34" charset="0"/>
              </a:rPr>
              <a:t> se </a:t>
            </a:r>
            <a:r>
              <a:rPr lang="en-US" sz="880" dirty="0" err="1">
                <a:solidFill>
                  <a:srgbClr val="1A1A1A"/>
                </a:solidFill>
                <a:latin typeface="Montserrat" pitchFamily="34" charset="0"/>
              </a:rPr>
              <a:t>requiere</a:t>
            </a:r>
            <a:r>
              <a:rPr lang="en-US" sz="880" dirty="0">
                <a:solidFill>
                  <a:srgbClr val="1A1A1A"/>
                </a:solidFill>
                <a:latin typeface="Montserrat" pitchFamily="34" charset="0"/>
              </a:rPr>
              <a:t> </a:t>
            </a:r>
            <a:r>
              <a:rPr lang="en-US" sz="880" dirty="0" err="1">
                <a:solidFill>
                  <a:srgbClr val="1A1A1A"/>
                </a:solidFill>
                <a:latin typeface="Montserrat" pitchFamily="34" charset="0"/>
              </a:rPr>
              <a:t>una</a:t>
            </a:r>
            <a:r>
              <a:rPr lang="en-US" sz="880" dirty="0">
                <a:solidFill>
                  <a:srgbClr val="1A1A1A"/>
                </a:solidFill>
                <a:latin typeface="Montserrat" pitchFamily="34" charset="0"/>
              </a:rPr>
              <a:t> </a:t>
            </a:r>
            <a:r>
              <a:rPr lang="en-US" sz="880" dirty="0" err="1">
                <a:solidFill>
                  <a:srgbClr val="1A1A1A"/>
                </a:solidFill>
                <a:latin typeface="Montserrat" pitchFamily="34" charset="0"/>
              </a:rPr>
              <a:t>distribución</a:t>
            </a:r>
            <a:r>
              <a:rPr lang="en-US" sz="880" dirty="0">
                <a:solidFill>
                  <a:srgbClr val="1A1A1A"/>
                </a:solidFill>
                <a:latin typeface="Montserrat" pitchFamily="34" charset="0"/>
              </a:rPr>
              <a:t> o </a:t>
            </a:r>
            <a:r>
              <a:rPr lang="en-US" sz="880" dirty="0" err="1">
                <a:solidFill>
                  <a:srgbClr val="1A1A1A"/>
                </a:solidFill>
                <a:latin typeface="Montserrat" pitchFamily="34" charset="0"/>
              </a:rPr>
              <a:t>alocación</a:t>
            </a:r>
            <a:r>
              <a:rPr lang="en-US" sz="880" dirty="0">
                <a:solidFill>
                  <a:srgbClr val="1A1A1A"/>
                </a:solidFill>
                <a:latin typeface="Montserrat" pitchFamily="34" charset="0"/>
              </a:rPr>
              <a:t> de Centros de Costos</a:t>
            </a:r>
          </a:p>
        </p:txBody>
      </p:sp>
      <p:sp>
        <p:nvSpPr>
          <p:cNvPr id="24" name="Shape 19"/>
          <p:cNvSpPr/>
          <p:nvPr/>
        </p:nvSpPr>
        <p:spPr>
          <a:xfrm>
            <a:off x="320040" y="2728570"/>
            <a:ext cx="11521440" cy="495605"/>
          </a:xfrm>
          <a:prstGeom prst="rect">
            <a:avLst/>
          </a:prstGeom>
          <a:solidFill>
            <a:srgbClr val="FFFFFF"/>
          </a:solidFill>
          <a:ln w="12700">
            <a:solidFill>
              <a:srgbClr val="DDDDDD"/>
            </a:solidFill>
            <a:prstDash val="solid"/>
          </a:ln>
        </p:spPr>
        <p:txBody>
          <a:bodyPr/>
          <a:lstStyle/>
          <a:p>
            <a:endParaRPr lang="en-US"/>
          </a:p>
        </p:txBody>
      </p:sp>
      <p:sp>
        <p:nvSpPr>
          <p:cNvPr id="25" name="Shape 20"/>
          <p:cNvSpPr/>
          <p:nvPr/>
        </p:nvSpPr>
        <p:spPr>
          <a:xfrm>
            <a:off x="450982" y="2778130"/>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26" name="Image 3" descr="preencoded.png"/>
          <p:cNvPicPr>
            <a:picLocks noChangeAspect="1"/>
          </p:cNvPicPr>
          <p:nvPr/>
        </p:nvPicPr>
        <p:blipFill>
          <a:blip r:embed="rId5"/>
          <a:stretch>
            <a:fillRect/>
          </a:stretch>
        </p:blipFill>
        <p:spPr>
          <a:xfrm>
            <a:off x="526314" y="2853462"/>
            <a:ext cx="245820" cy="245820"/>
          </a:xfrm>
          <a:prstGeom prst="rect">
            <a:avLst/>
          </a:prstGeom>
        </p:spPr>
      </p:pic>
      <p:sp>
        <p:nvSpPr>
          <p:cNvPr id="27" name="Shape 21"/>
          <p:cNvSpPr/>
          <p:nvPr/>
        </p:nvSpPr>
        <p:spPr>
          <a:xfrm>
            <a:off x="978408" y="2728570"/>
            <a:ext cx="0" cy="495605"/>
          </a:xfrm>
          <a:prstGeom prst="line">
            <a:avLst/>
          </a:prstGeom>
          <a:noFill/>
          <a:ln w="12700">
            <a:solidFill>
              <a:srgbClr val="DDDDDD"/>
            </a:solidFill>
            <a:prstDash val="solid"/>
          </a:ln>
        </p:spPr>
        <p:txBody>
          <a:bodyPr/>
          <a:lstStyle/>
          <a:p>
            <a:endParaRPr lang="en-US"/>
          </a:p>
        </p:txBody>
      </p:sp>
      <p:sp>
        <p:nvSpPr>
          <p:cNvPr id="28" name="Text 22"/>
          <p:cNvSpPr/>
          <p:nvPr/>
        </p:nvSpPr>
        <p:spPr>
          <a:xfrm>
            <a:off x="1088136" y="2728570"/>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Gerente de Recursos</a:t>
            </a:r>
            <a:endParaRPr lang="en-US" sz="950" dirty="0"/>
          </a:p>
        </p:txBody>
      </p:sp>
      <p:sp>
        <p:nvSpPr>
          <p:cNvPr id="29" name="Shape 23"/>
          <p:cNvSpPr/>
          <p:nvPr/>
        </p:nvSpPr>
        <p:spPr>
          <a:xfrm>
            <a:off x="3310128" y="2728570"/>
            <a:ext cx="0" cy="495605"/>
          </a:xfrm>
          <a:prstGeom prst="line">
            <a:avLst/>
          </a:prstGeom>
          <a:noFill/>
          <a:ln w="12700">
            <a:solidFill>
              <a:srgbClr val="DDDDDD"/>
            </a:solidFill>
            <a:prstDash val="solid"/>
          </a:ln>
        </p:spPr>
        <p:txBody>
          <a:bodyPr/>
          <a:lstStyle/>
          <a:p>
            <a:endParaRPr lang="en-US"/>
          </a:p>
        </p:txBody>
      </p:sp>
      <p:sp>
        <p:nvSpPr>
          <p:cNvPr id="30" name="Text 24"/>
          <p:cNvSpPr/>
          <p:nvPr/>
        </p:nvSpPr>
        <p:spPr>
          <a:xfrm>
            <a:off x="3438144" y="2728570"/>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Usuario definido en la Orden de Servicio responsable de revisar y aprobar las Hojas de Entrada de Servicio registradas para el servicio correspondiente.</a:t>
            </a:r>
            <a:endParaRPr lang="en-US" sz="880" dirty="0"/>
          </a:p>
        </p:txBody>
      </p:sp>
      <p:sp>
        <p:nvSpPr>
          <p:cNvPr id="31" name="Shape 25"/>
          <p:cNvSpPr/>
          <p:nvPr/>
        </p:nvSpPr>
        <p:spPr>
          <a:xfrm>
            <a:off x="320040" y="3224174"/>
            <a:ext cx="11521440" cy="495605"/>
          </a:xfrm>
          <a:prstGeom prst="rect">
            <a:avLst/>
          </a:prstGeom>
          <a:solidFill>
            <a:srgbClr val="F5F5F5"/>
          </a:solidFill>
          <a:ln w="12700">
            <a:solidFill>
              <a:srgbClr val="DDDDDD"/>
            </a:solidFill>
            <a:prstDash val="solid"/>
          </a:ln>
        </p:spPr>
        <p:txBody>
          <a:bodyPr/>
          <a:lstStyle/>
          <a:p>
            <a:endParaRPr lang="en-US"/>
          </a:p>
        </p:txBody>
      </p:sp>
      <p:sp>
        <p:nvSpPr>
          <p:cNvPr id="32" name="Shape 26"/>
          <p:cNvSpPr/>
          <p:nvPr/>
        </p:nvSpPr>
        <p:spPr>
          <a:xfrm>
            <a:off x="450982" y="3273735"/>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sp>
        <p:nvSpPr>
          <p:cNvPr id="34" name="Shape 27"/>
          <p:cNvSpPr/>
          <p:nvPr/>
        </p:nvSpPr>
        <p:spPr>
          <a:xfrm>
            <a:off x="978408" y="3224174"/>
            <a:ext cx="0" cy="495605"/>
          </a:xfrm>
          <a:prstGeom prst="line">
            <a:avLst/>
          </a:prstGeom>
          <a:noFill/>
          <a:ln w="12700">
            <a:solidFill>
              <a:srgbClr val="DDDDDD"/>
            </a:solidFill>
            <a:prstDash val="solid"/>
          </a:ln>
        </p:spPr>
        <p:txBody>
          <a:bodyPr/>
          <a:lstStyle/>
          <a:p>
            <a:endParaRPr lang="en-US"/>
          </a:p>
        </p:txBody>
      </p:sp>
      <p:sp>
        <p:nvSpPr>
          <p:cNvPr id="35" name="Text 28"/>
          <p:cNvSpPr/>
          <p:nvPr/>
        </p:nvSpPr>
        <p:spPr>
          <a:xfrm>
            <a:off x="1088136" y="322417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Cuentas por Pagar (AP)</a:t>
            </a:r>
            <a:endParaRPr lang="en-US" sz="950" dirty="0"/>
          </a:p>
        </p:txBody>
      </p:sp>
      <p:sp>
        <p:nvSpPr>
          <p:cNvPr id="36" name="Shape 29"/>
          <p:cNvSpPr/>
          <p:nvPr/>
        </p:nvSpPr>
        <p:spPr>
          <a:xfrm>
            <a:off x="3310128" y="3224174"/>
            <a:ext cx="0" cy="495605"/>
          </a:xfrm>
          <a:prstGeom prst="line">
            <a:avLst/>
          </a:prstGeom>
          <a:noFill/>
          <a:ln w="12700">
            <a:solidFill>
              <a:srgbClr val="DDDDDD"/>
            </a:solidFill>
            <a:prstDash val="solid"/>
          </a:ln>
        </p:spPr>
        <p:txBody>
          <a:bodyPr/>
          <a:lstStyle/>
          <a:p>
            <a:endParaRPr lang="en-US"/>
          </a:p>
        </p:txBody>
      </p:sp>
      <p:sp>
        <p:nvSpPr>
          <p:cNvPr id="37" name="Text 30"/>
          <p:cNvSpPr/>
          <p:nvPr/>
        </p:nvSpPr>
        <p:spPr>
          <a:xfrm>
            <a:off x="3438144" y="3224174"/>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Equipo responsable de revisar y procesar las facturas para su pago.</a:t>
            </a:r>
            <a:endParaRPr lang="en-US" sz="880" dirty="0"/>
          </a:p>
        </p:txBody>
      </p:sp>
      <p:sp>
        <p:nvSpPr>
          <p:cNvPr id="38" name="Shape 31"/>
          <p:cNvSpPr/>
          <p:nvPr/>
        </p:nvSpPr>
        <p:spPr>
          <a:xfrm>
            <a:off x="320040" y="3719779"/>
            <a:ext cx="11521440" cy="495605"/>
          </a:xfrm>
          <a:prstGeom prst="rect">
            <a:avLst/>
          </a:prstGeom>
          <a:solidFill>
            <a:srgbClr val="FFFFFF"/>
          </a:solidFill>
          <a:ln w="12700">
            <a:solidFill>
              <a:srgbClr val="DDDDDD"/>
            </a:solidFill>
            <a:prstDash val="solid"/>
          </a:ln>
        </p:spPr>
        <p:txBody>
          <a:bodyPr/>
          <a:lstStyle/>
          <a:p>
            <a:endParaRPr lang="en-US"/>
          </a:p>
        </p:txBody>
      </p:sp>
      <p:sp>
        <p:nvSpPr>
          <p:cNvPr id="39" name="Shape 32"/>
          <p:cNvSpPr/>
          <p:nvPr/>
        </p:nvSpPr>
        <p:spPr>
          <a:xfrm>
            <a:off x="450982" y="3769340"/>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40" name="Image 5" descr="preencoded.png"/>
          <p:cNvPicPr>
            <a:picLocks noChangeAspect="1"/>
          </p:cNvPicPr>
          <p:nvPr/>
        </p:nvPicPr>
        <p:blipFill>
          <a:blip r:embed="rId6"/>
          <a:stretch>
            <a:fillRect/>
          </a:stretch>
        </p:blipFill>
        <p:spPr>
          <a:xfrm>
            <a:off x="526314" y="3844672"/>
            <a:ext cx="245820" cy="245820"/>
          </a:xfrm>
          <a:prstGeom prst="rect">
            <a:avLst/>
          </a:prstGeom>
        </p:spPr>
      </p:pic>
      <p:sp>
        <p:nvSpPr>
          <p:cNvPr id="41" name="Shape 33"/>
          <p:cNvSpPr/>
          <p:nvPr/>
        </p:nvSpPr>
        <p:spPr>
          <a:xfrm>
            <a:off x="978408" y="3719779"/>
            <a:ext cx="0" cy="495605"/>
          </a:xfrm>
          <a:prstGeom prst="line">
            <a:avLst/>
          </a:prstGeom>
          <a:noFill/>
          <a:ln w="12700">
            <a:solidFill>
              <a:srgbClr val="DDDDDD"/>
            </a:solidFill>
            <a:prstDash val="solid"/>
          </a:ln>
        </p:spPr>
        <p:txBody>
          <a:bodyPr/>
          <a:lstStyle/>
          <a:p>
            <a:endParaRPr lang="en-US"/>
          </a:p>
        </p:txBody>
      </p:sp>
      <p:sp>
        <p:nvSpPr>
          <p:cNvPr id="42" name="Text 34"/>
          <p:cNvSpPr/>
          <p:nvPr/>
        </p:nvSpPr>
        <p:spPr>
          <a:xfrm>
            <a:off x="1088136" y="3719779"/>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Solicitud de Cambio</a:t>
            </a:r>
            <a:endParaRPr lang="en-US" sz="950" dirty="0"/>
          </a:p>
        </p:txBody>
      </p:sp>
      <p:sp>
        <p:nvSpPr>
          <p:cNvPr id="43" name="Shape 35"/>
          <p:cNvSpPr/>
          <p:nvPr/>
        </p:nvSpPr>
        <p:spPr>
          <a:xfrm>
            <a:off x="3310128" y="3719779"/>
            <a:ext cx="0" cy="495605"/>
          </a:xfrm>
          <a:prstGeom prst="line">
            <a:avLst/>
          </a:prstGeom>
          <a:noFill/>
          <a:ln w="12700">
            <a:solidFill>
              <a:srgbClr val="DDDDDD"/>
            </a:solidFill>
            <a:prstDash val="solid"/>
          </a:ln>
        </p:spPr>
        <p:txBody>
          <a:bodyPr/>
          <a:lstStyle/>
          <a:p>
            <a:endParaRPr lang="en-US"/>
          </a:p>
        </p:txBody>
      </p:sp>
      <p:sp>
        <p:nvSpPr>
          <p:cNvPr id="44" name="Text 36"/>
          <p:cNvSpPr/>
          <p:nvPr/>
        </p:nvSpPr>
        <p:spPr>
          <a:xfrm>
            <a:off x="3438144" y="3719779"/>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Proceso utilizado para modificar una Orden de Servicio ya emitida. Requiere un nuevo flujo de aprobación.</a:t>
            </a:r>
            <a:endParaRPr lang="en-US" sz="880" dirty="0"/>
          </a:p>
        </p:txBody>
      </p:sp>
      <p:sp>
        <p:nvSpPr>
          <p:cNvPr id="45" name="Shape 37"/>
          <p:cNvSpPr/>
          <p:nvPr/>
        </p:nvSpPr>
        <p:spPr>
          <a:xfrm>
            <a:off x="320040" y="4215384"/>
            <a:ext cx="11521440" cy="495605"/>
          </a:xfrm>
          <a:prstGeom prst="rect">
            <a:avLst/>
          </a:prstGeom>
          <a:solidFill>
            <a:srgbClr val="F5F5F5"/>
          </a:solidFill>
          <a:ln w="12700">
            <a:solidFill>
              <a:srgbClr val="DDDDDD"/>
            </a:solidFill>
            <a:prstDash val="solid"/>
          </a:ln>
        </p:spPr>
        <p:txBody>
          <a:bodyPr/>
          <a:lstStyle/>
          <a:p>
            <a:endParaRPr lang="en-US"/>
          </a:p>
        </p:txBody>
      </p:sp>
      <p:sp>
        <p:nvSpPr>
          <p:cNvPr id="46" name="Shape 38"/>
          <p:cNvSpPr/>
          <p:nvPr/>
        </p:nvSpPr>
        <p:spPr>
          <a:xfrm>
            <a:off x="450982" y="4264944"/>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sp>
        <p:nvSpPr>
          <p:cNvPr id="48" name="Shape 39"/>
          <p:cNvSpPr/>
          <p:nvPr/>
        </p:nvSpPr>
        <p:spPr>
          <a:xfrm>
            <a:off x="978408" y="4215384"/>
            <a:ext cx="0" cy="495605"/>
          </a:xfrm>
          <a:prstGeom prst="line">
            <a:avLst/>
          </a:prstGeom>
          <a:noFill/>
          <a:ln w="12700">
            <a:solidFill>
              <a:srgbClr val="DDDDDD"/>
            </a:solidFill>
            <a:prstDash val="solid"/>
          </a:ln>
        </p:spPr>
        <p:txBody>
          <a:bodyPr/>
          <a:lstStyle/>
          <a:p>
            <a:endParaRPr lang="en-US"/>
          </a:p>
        </p:txBody>
      </p:sp>
      <p:sp>
        <p:nvSpPr>
          <p:cNvPr id="49" name="Text 40"/>
          <p:cNvSpPr/>
          <p:nvPr/>
        </p:nvSpPr>
        <p:spPr>
          <a:xfrm>
            <a:off x="1088136" y="421538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Nota de Crédito (Credit Note)</a:t>
            </a:r>
            <a:endParaRPr lang="en-US" sz="950" dirty="0"/>
          </a:p>
        </p:txBody>
      </p:sp>
      <p:sp>
        <p:nvSpPr>
          <p:cNvPr id="50" name="Shape 41"/>
          <p:cNvSpPr/>
          <p:nvPr/>
        </p:nvSpPr>
        <p:spPr>
          <a:xfrm>
            <a:off x="3310128" y="4215384"/>
            <a:ext cx="0" cy="495605"/>
          </a:xfrm>
          <a:prstGeom prst="line">
            <a:avLst/>
          </a:prstGeom>
          <a:noFill/>
          <a:ln w="12700">
            <a:solidFill>
              <a:srgbClr val="DDDDDD"/>
            </a:solidFill>
            <a:prstDash val="solid"/>
          </a:ln>
        </p:spPr>
        <p:txBody>
          <a:bodyPr/>
          <a:lstStyle/>
          <a:p>
            <a:endParaRPr lang="en-US"/>
          </a:p>
        </p:txBody>
      </p:sp>
      <p:sp>
        <p:nvSpPr>
          <p:cNvPr id="51" name="Text 42"/>
          <p:cNvSpPr/>
          <p:nvPr/>
        </p:nvSpPr>
        <p:spPr>
          <a:xfrm>
            <a:off x="3438144" y="4215384"/>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Documento utilizado para reversar total o parcialmente una factura previamente registrada.</a:t>
            </a:r>
            <a:endParaRPr lang="en-US" sz="880" dirty="0"/>
          </a:p>
        </p:txBody>
      </p:sp>
      <p:sp>
        <p:nvSpPr>
          <p:cNvPr id="52" name="Shape 43"/>
          <p:cNvSpPr/>
          <p:nvPr/>
        </p:nvSpPr>
        <p:spPr>
          <a:xfrm>
            <a:off x="320040" y="4710989"/>
            <a:ext cx="11521440" cy="495605"/>
          </a:xfrm>
          <a:prstGeom prst="rect">
            <a:avLst/>
          </a:prstGeom>
          <a:solidFill>
            <a:srgbClr val="FFFFFF"/>
          </a:solidFill>
          <a:ln w="12700">
            <a:solidFill>
              <a:srgbClr val="DDDDDD"/>
            </a:solidFill>
            <a:prstDash val="solid"/>
          </a:ln>
        </p:spPr>
        <p:txBody>
          <a:bodyPr/>
          <a:lstStyle/>
          <a:p>
            <a:endParaRPr lang="en-US"/>
          </a:p>
        </p:txBody>
      </p:sp>
      <p:sp>
        <p:nvSpPr>
          <p:cNvPr id="53" name="Shape 44"/>
          <p:cNvSpPr/>
          <p:nvPr/>
        </p:nvSpPr>
        <p:spPr>
          <a:xfrm>
            <a:off x="450982" y="4760549"/>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54" name="Image 7" descr="preencoded.png"/>
          <p:cNvPicPr>
            <a:picLocks noChangeAspect="1"/>
          </p:cNvPicPr>
          <p:nvPr/>
        </p:nvPicPr>
        <p:blipFill>
          <a:blip r:embed="rId7"/>
          <a:stretch>
            <a:fillRect/>
          </a:stretch>
        </p:blipFill>
        <p:spPr>
          <a:xfrm>
            <a:off x="526314" y="4835881"/>
            <a:ext cx="245820" cy="245820"/>
          </a:xfrm>
          <a:prstGeom prst="rect">
            <a:avLst/>
          </a:prstGeom>
        </p:spPr>
      </p:pic>
      <p:sp>
        <p:nvSpPr>
          <p:cNvPr id="55" name="Shape 45"/>
          <p:cNvSpPr/>
          <p:nvPr/>
        </p:nvSpPr>
        <p:spPr>
          <a:xfrm>
            <a:off x="978408" y="4710989"/>
            <a:ext cx="0" cy="495605"/>
          </a:xfrm>
          <a:prstGeom prst="line">
            <a:avLst/>
          </a:prstGeom>
          <a:noFill/>
          <a:ln w="12700">
            <a:solidFill>
              <a:srgbClr val="DDDDDD"/>
            </a:solidFill>
            <a:prstDash val="solid"/>
          </a:ln>
        </p:spPr>
        <p:txBody>
          <a:bodyPr/>
          <a:lstStyle/>
          <a:p>
            <a:endParaRPr lang="en-US"/>
          </a:p>
        </p:txBody>
      </p:sp>
      <p:sp>
        <p:nvSpPr>
          <p:cNvPr id="56" name="Text 46"/>
          <p:cNvSpPr/>
          <p:nvPr/>
        </p:nvSpPr>
        <p:spPr>
          <a:xfrm>
            <a:off x="1088136" y="4710989"/>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Carga Masiva (Load from File)</a:t>
            </a:r>
            <a:endParaRPr lang="en-US" sz="950" dirty="0"/>
          </a:p>
        </p:txBody>
      </p:sp>
      <p:sp>
        <p:nvSpPr>
          <p:cNvPr id="57" name="Shape 47"/>
          <p:cNvSpPr/>
          <p:nvPr/>
        </p:nvSpPr>
        <p:spPr>
          <a:xfrm>
            <a:off x="3310128" y="4710989"/>
            <a:ext cx="0" cy="495605"/>
          </a:xfrm>
          <a:prstGeom prst="line">
            <a:avLst/>
          </a:prstGeom>
          <a:noFill/>
          <a:ln w="12700">
            <a:solidFill>
              <a:srgbClr val="DDDDDD"/>
            </a:solidFill>
            <a:prstDash val="solid"/>
          </a:ln>
        </p:spPr>
        <p:txBody>
          <a:bodyPr/>
          <a:lstStyle/>
          <a:p>
            <a:endParaRPr lang="en-US"/>
          </a:p>
        </p:txBody>
      </p:sp>
      <p:sp>
        <p:nvSpPr>
          <p:cNvPr id="58" name="Text 48"/>
          <p:cNvSpPr/>
          <p:nvPr/>
        </p:nvSpPr>
        <p:spPr>
          <a:xfrm>
            <a:off x="3438144" y="4710989"/>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Funcionalidad que permite registrar múltiples líneas de servicio mediante una plantilla CSV.</a:t>
            </a:r>
            <a:endParaRPr lang="en-US" sz="880" dirty="0"/>
          </a:p>
        </p:txBody>
      </p:sp>
      <p:sp>
        <p:nvSpPr>
          <p:cNvPr id="59" name="Shape 49"/>
          <p:cNvSpPr/>
          <p:nvPr/>
        </p:nvSpPr>
        <p:spPr>
          <a:xfrm>
            <a:off x="320040" y="5206594"/>
            <a:ext cx="11521440" cy="495605"/>
          </a:xfrm>
          <a:prstGeom prst="rect">
            <a:avLst/>
          </a:prstGeom>
          <a:solidFill>
            <a:srgbClr val="F5F5F5"/>
          </a:solidFill>
          <a:ln w="12700">
            <a:solidFill>
              <a:srgbClr val="DDDDDD"/>
            </a:solidFill>
            <a:prstDash val="solid"/>
          </a:ln>
        </p:spPr>
        <p:txBody>
          <a:bodyPr/>
          <a:lstStyle/>
          <a:p>
            <a:endParaRPr lang="en-US"/>
          </a:p>
        </p:txBody>
      </p:sp>
      <p:sp>
        <p:nvSpPr>
          <p:cNvPr id="60" name="Shape 50"/>
          <p:cNvSpPr/>
          <p:nvPr/>
        </p:nvSpPr>
        <p:spPr>
          <a:xfrm>
            <a:off x="450982" y="5256154"/>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61" name="Image 8" descr="preencoded.png"/>
          <p:cNvPicPr>
            <a:picLocks noChangeAspect="1"/>
          </p:cNvPicPr>
          <p:nvPr/>
        </p:nvPicPr>
        <p:blipFill>
          <a:blip r:embed="rId8"/>
          <a:stretch>
            <a:fillRect/>
          </a:stretch>
        </p:blipFill>
        <p:spPr>
          <a:xfrm>
            <a:off x="526314" y="5331486"/>
            <a:ext cx="245820" cy="245820"/>
          </a:xfrm>
          <a:prstGeom prst="rect">
            <a:avLst/>
          </a:prstGeom>
        </p:spPr>
      </p:pic>
      <p:sp>
        <p:nvSpPr>
          <p:cNvPr id="62" name="Shape 51"/>
          <p:cNvSpPr/>
          <p:nvPr/>
        </p:nvSpPr>
        <p:spPr>
          <a:xfrm>
            <a:off x="978408" y="5206594"/>
            <a:ext cx="0" cy="495605"/>
          </a:xfrm>
          <a:prstGeom prst="line">
            <a:avLst/>
          </a:prstGeom>
          <a:noFill/>
          <a:ln w="12700">
            <a:solidFill>
              <a:srgbClr val="DDDDDD"/>
            </a:solidFill>
            <a:prstDash val="solid"/>
          </a:ln>
        </p:spPr>
        <p:txBody>
          <a:bodyPr/>
          <a:lstStyle/>
          <a:p>
            <a:endParaRPr lang="en-US"/>
          </a:p>
        </p:txBody>
      </p:sp>
      <p:sp>
        <p:nvSpPr>
          <p:cNvPr id="63" name="Text 52"/>
          <p:cNvSpPr/>
          <p:nvPr/>
        </p:nvSpPr>
        <p:spPr>
          <a:xfrm>
            <a:off x="1088136" y="520659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Plantilla CSV</a:t>
            </a:r>
            <a:endParaRPr lang="en-US" sz="950" dirty="0"/>
          </a:p>
        </p:txBody>
      </p:sp>
      <p:sp>
        <p:nvSpPr>
          <p:cNvPr id="64" name="Shape 53"/>
          <p:cNvSpPr/>
          <p:nvPr/>
        </p:nvSpPr>
        <p:spPr>
          <a:xfrm>
            <a:off x="3310128" y="5206594"/>
            <a:ext cx="0" cy="495605"/>
          </a:xfrm>
          <a:prstGeom prst="line">
            <a:avLst/>
          </a:prstGeom>
          <a:noFill/>
          <a:ln w="12700">
            <a:solidFill>
              <a:srgbClr val="DDDDDD"/>
            </a:solidFill>
            <a:prstDash val="solid"/>
          </a:ln>
        </p:spPr>
        <p:txBody>
          <a:bodyPr/>
          <a:lstStyle/>
          <a:p>
            <a:endParaRPr lang="en-US"/>
          </a:p>
        </p:txBody>
      </p:sp>
      <p:sp>
        <p:nvSpPr>
          <p:cNvPr id="65" name="Text 54"/>
          <p:cNvSpPr/>
          <p:nvPr/>
        </p:nvSpPr>
        <p:spPr>
          <a:xfrm>
            <a:off x="3438144" y="5206594"/>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Archivo utilizado para realizar la carga masiva de Hojas de Entrada de Servicio.</a:t>
            </a:r>
            <a:endParaRPr lang="en-US" sz="880" dirty="0"/>
          </a:p>
        </p:txBody>
      </p:sp>
      <p:sp>
        <p:nvSpPr>
          <p:cNvPr id="66" name="Shape 55"/>
          <p:cNvSpPr/>
          <p:nvPr/>
        </p:nvSpPr>
        <p:spPr>
          <a:xfrm>
            <a:off x="320040" y="5702198"/>
            <a:ext cx="11521440" cy="495605"/>
          </a:xfrm>
          <a:prstGeom prst="rect">
            <a:avLst/>
          </a:prstGeom>
          <a:solidFill>
            <a:srgbClr val="FFFFFF"/>
          </a:solidFill>
          <a:ln w="12700">
            <a:solidFill>
              <a:srgbClr val="DDDDDD"/>
            </a:solidFill>
            <a:prstDash val="solid"/>
          </a:ln>
        </p:spPr>
        <p:txBody>
          <a:bodyPr/>
          <a:lstStyle/>
          <a:p>
            <a:endParaRPr lang="en-US"/>
          </a:p>
        </p:txBody>
      </p:sp>
      <p:sp>
        <p:nvSpPr>
          <p:cNvPr id="67" name="Shape 56"/>
          <p:cNvSpPr/>
          <p:nvPr/>
        </p:nvSpPr>
        <p:spPr>
          <a:xfrm>
            <a:off x="450982" y="5751759"/>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68" name="Image 9" descr="preencoded.png"/>
          <p:cNvPicPr>
            <a:picLocks noChangeAspect="1"/>
          </p:cNvPicPr>
          <p:nvPr/>
        </p:nvPicPr>
        <p:blipFill>
          <a:blip r:embed="rId9"/>
          <a:stretch>
            <a:fillRect/>
          </a:stretch>
        </p:blipFill>
        <p:spPr>
          <a:xfrm>
            <a:off x="526314" y="5827091"/>
            <a:ext cx="245820" cy="245820"/>
          </a:xfrm>
          <a:prstGeom prst="rect">
            <a:avLst/>
          </a:prstGeom>
        </p:spPr>
      </p:pic>
      <p:sp>
        <p:nvSpPr>
          <p:cNvPr id="69" name="Shape 57"/>
          <p:cNvSpPr/>
          <p:nvPr/>
        </p:nvSpPr>
        <p:spPr>
          <a:xfrm>
            <a:off x="978408" y="5702198"/>
            <a:ext cx="0" cy="495605"/>
          </a:xfrm>
          <a:prstGeom prst="line">
            <a:avLst/>
          </a:prstGeom>
          <a:noFill/>
          <a:ln w="12700">
            <a:solidFill>
              <a:srgbClr val="DDDDDD"/>
            </a:solidFill>
            <a:prstDash val="solid"/>
          </a:ln>
        </p:spPr>
        <p:txBody>
          <a:bodyPr/>
          <a:lstStyle/>
          <a:p>
            <a:endParaRPr lang="en-US"/>
          </a:p>
        </p:txBody>
      </p:sp>
      <p:sp>
        <p:nvSpPr>
          <p:cNvPr id="70" name="Text 58"/>
          <p:cNvSpPr/>
          <p:nvPr/>
        </p:nvSpPr>
        <p:spPr>
          <a:xfrm>
            <a:off x="1088136" y="5702198"/>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Unidad de Medida (UDM)</a:t>
            </a:r>
            <a:endParaRPr lang="en-US" sz="950" dirty="0"/>
          </a:p>
        </p:txBody>
      </p:sp>
      <p:sp>
        <p:nvSpPr>
          <p:cNvPr id="71" name="Shape 59"/>
          <p:cNvSpPr/>
          <p:nvPr/>
        </p:nvSpPr>
        <p:spPr>
          <a:xfrm>
            <a:off x="3310128" y="5702198"/>
            <a:ext cx="0" cy="495605"/>
          </a:xfrm>
          <a:prstGeom prst="line">
            <a:avLst/>
          </a:prstGeom>
          <a:noFill/>
          <a:ln w="12700">
            <a:solidFill>
              <a:srgbClr val="DDDDDD"/>
            </a:solidFill>
            <a:prstDash val="solid"/>
          </a:ln>
        </p:spPr>
        <p:txBody>
          <a:bodyPr/>
          <a:lstStyle/>
          <a:p>
            <a:endParaRPr lang="en-US"/>
          </a:p>
        </p:txBody>
      </p:sp>
      <p:sp>
        <p:nvSpPr>
          <p:cNvPr id="72" name="Text 60"/>
          <p:cNvSpPr/>
          <p:nvPr/>
        </p:nvSpPr>
        <p:spPr>
          <a:xfrm>
            <a:off x="3438144" y="5702198"/>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Unidad utilizada para registrar cantidades de servicio, por ejemplo horas, días o unidades.</a:t>
            </a:r>
            <a:endParaRPr lang="en-US" sz="880" dirty="0"/>
          </a:p>
        </p:txBody>
      </p:sp>
      <p:sp>
        <p:nvSpPr>
          <p:cNvPr id="73" name="Shape 61"/>
          <p:cNvSpPr/>
          <p:nvPr/>
        </p:nvSpPr>
        <p:spPr>
          <a:xfrm>
            <a:off x="320039" y="1746504"/>
            <a:ext cx="11521440" cy="495605"/>
          </a:xfrm>
          <a:prstGeom prst="rect">
            <a:avLst/>
          </a:prstGeom>
          <a:solidFill>
            <a:srgbClr val="F5F5F5"/>
          </a:solidFill>
          <a:ln w="12700">
            <a:solidFill>
              <a:srgbClr val="DDDDDD"/>
            </a:solidFill>
            <a:prstDash val="solid"/>
          </a:ln>
        </p:spPr>
        <p:txBody>
          <a:bodyPr/>
          <a:lstStyle/>
          <a:p>
            <a:endParaRPr lang="en-US"/>
          </a:p>
        </p:txBody>
      </p:sp>
      <p:sp>
        <p:nvSpPr>
          <p:cNvPr id="74" name="Shape 62"/>
          <p:cNvSpPr/>
          <p:nvPr/>
        </p:nvSpPr>
        <p:spPr>
          <a:xfrm>
            <a:off x="453908" y="1786920"/>
            <a:ext cx="396484" cy="396484"/>
          </a:xfrm>
          <a:prstGeom prst="roundRect">
            <a:avLst>
              <a:gd name="adj" fmla="val 13838"/>
            </a:avLst>
          </a:prstGeom>
          <a:solidFill>
            <a:srgbClr val="E8E8E8"/>
          </a:solidFill>
          <a:ln w="12700">
            <a:solidFill>
              <a:srgbClr val="E8E8E8"/>
            </a:solidFill>
            <a:prstDash val="solid"/>
          </a:ln>
        </p:spPr>
        <p:txBody>
          <a:bodyPr/>
          <a:lstStyle/>
          <a:p>
            <a:endParaRPr lang="en-US"/>
          </a:p>
        </p:txBody>
      </p:sp>
      <p:pic>
        <p:nvPicPr>
          <p:cNvPr id="75" name="Image 10" descr="preencoded.png"/>
          <p:cNvPicPr>
            <a:picLocks noChangeAspect="1"/>
          </p:cNvPicPr>
          <p:nvPr/>
        </p:nvPicPr>
        <p:blipFill>
          <a:blip r:embed="rId10"/>
          <a:stretch>
            <a:fillRect/>
          </a:stretch>
        </p:blipFill>
        <p:spPr>
          <a:xfrm>
            <a:off x="529240" y="1862252"/>
            <a:ext cx="245820" cy="245820"/>
          </a:xfrm>
          <a:prstGeom prst="rect">
            <a:avLst/>
          </a:prstGeom>
        </p:spPr>
      </p:pic>
      <p:sp>
        <p:nvSpPr>
          <p:cNvPr id="76" name="Shape 63"/>
          <p:cNvSpPr/>
          <p:nvPr/>
        </p:nvSpPr>
        <p:spPr>
          <a:xfrm>
            <a:off x="978408" y="1753819"/>
            <a:ext cx="0" cy="495605"/>
          </a:xfrm>
          <a:prstGeom prst="line">
            <a:avLst/>
          </a:prstGeom>
          <a:noFill/>
          <a:ln w="12700">
            <a:solidFill>
              <a:srgbClr val="DDDDDD"/>
            </a:solidFill>
            <a:prstDash val="solid"/>
          </a:ln>
        </p:spPr>
        <p:txBody>
          <a:bodyPr/>
          <a:lstStyle/>
          <a:p>
            <a:endParaRPr lang="en-US"/>
          </a:p>
        </p:txBody>
      </p:sp>
      <p:sp>
        <p:nvSpPr>
          <p:cNvPr id="77" name="Text 64"/>
          <p:cNvSpPr/>
          <p:nvPr/>
        </p:nvSpPr>
        <p:spPr>
          <a:xfrm>
            <a:off x="1188721" y="1746504"/>
            <a:ext cx="2185416" cy="495605"/>
          </a:xfrm>
          <a:prstGeom prst="rect">
            <a:avLst/>
          </a:prstGeom>
          <a:noFill/>
          <a:ln/>
        </p:spPr>
        <p:txBody>
          <a:bodyPr wrap="square" lIns="0" tIns="0" rIns="0" bIns="0" rtlCol="0" anchor="ctr"/>
          <a:lstStyle/>
          <a:p>
            <a:pPr marL="0" indent="0">
              <a:buNone/>
            </a:pPr>
            <a:r>
              <a:rPr lang="en-US" sz="950" b="1" dirty="0">
                <a:solidFill>
                  <a:srgbClr val="1A1A1A"/>
                </a:solidFill>
                <a:latin typeface="Montserrat" pitchFamily="34" charset="0"/>
                <a:ea typeface="Montserrat" pitchFamily="34" charset="-122"/>
                <a:cs typeface="Montserrat" pitchFamily="34" charset="-120"/>
              </a:rPr>
              <a:t>TRM</a:t>
            </a:r>
            <a:endParaRPr lang="en-US" sz="950" dirty="0"/>
          </a:p>
        </p:txBody>
      </p:sp>
      <p:sp>
        <p:nvSpPr>
          <p:cNvPr id="78" name="Shape 65"/>
          <p:cNvSpPr/>
          <p:nvPr/>
        </p:nvSpPr>
        <p:spPr>
          <a:xfrm>
            <a:off x="3310128" y="1763222"/>
            <a:ext cx="0" cy="495605"/>
          </a:xfrm>
          <a:prstGeom prst="line">
            <a:avLst/>
          </a:prstGeom>
          <a:noFill/>
          <a:ln w="12700">
            <a:solidFill>
              <a:srgbClr val="DDDDDD"/>
            </a:solidFill>
            <a:prstDash val="solid"/>
          </a:ln>
        </p:spPr>
        <p:txBody>
          <a:bodyPr/>
          <a:lstStyle/>
          <a:p>
            <a:endParaRPr lang="en-US"/>
          </a:p>
        </p:txBody>
      </p:sp>
      <p:sp>
        <p:nvSpPr>
          <p:cNvPr id="79" name="Text 66"/>
          <p:cNvSpPr/>
          <p:nvPr/>
        </p:nvSpPr>
        <p:spPr>
          <a:xfrm>
            <a:off x="3401568" y="1753819"/>
            <a:ext cx="8348472" cy="495605"/>
          </a:xfrm>
          <a:prstGeom prst="rect">
            <a:avLst/>
          </a:prstGeom>
          <a:noFill/>
          <a:ln/>
        </p:spPr>
        <p:txBody>
          <a:bodyPr wrap="square" lIns="0" tIns="0" rIns="0" bIns="0" rtlCol="0" anchor="ctr"/>
          <a:lstStyle/>
          <a:p>
            <a:pPr marL="0" indent="0">
              <a:buNone/>
            </a:pPr>
            <a:r>
              <a:rPr lang="en-US" sz="880" dirty="0">
                <a:solidFill>
                  <a:srgbClr val="1A1A1A"/>
                </a:solidFill>
                <a:latin typeface="Montserrat" pitchFamily="34" charset="0"/>
                <a:ea typeface="Montserrat" pitchFamily="34" charset="-122"/>
                <a:cs typeface="Montserrat" pitchFamily="34" charset="-120"/>
              </a:rPr>
              <a:t>Tasa Representativa del Mercado utilizada para realizar conversiones entre monedas cuando corresponde.</a:t>
            </a:r>
            <a:endParaRPr lang="en-US" sz="880" dirty="0"/>
          </a:p>
        </p:txBody>
      </p:sp>
      <p:sp>
        <p:nvSpPr>
          <p:cNvPr id="82" name="Text 22">
            <a:extLst>
              <a:ext uri="{FF2B5EF4-FFF2-40B4-BE49-F238E27FC236}">
                <a16:creationId xmlns:a16="http://schemas.microsoft.com/office/drawing/2014/main" id="{BC92390B-3062-E7D5-C385-E4180C69671E}"/>
              </a:ext>
            </a:extLst>
          </p:cNvPr>
          <p:cNvSpPr/>
          <p:nvPr/>
        </p:nvSpPr>
        <p:spPr>
          <a:xfrm>
            <a:off x="1088136" y="2260673"/>
            <a:ext cx="2185416" cy="495605"/>
          </a:xfrm>
          <a:prstGeom prst="rect">
            <a:avLst/>
          </a:prstGeom>
          <a:noFill/>
          <a:ln/>
        </p:spPr>
        <p:txBody>
          <a:bodyPr wrap="square" lIns="0" tIns="0" rIns="0" bIns="0" rtlCol="0" anchor="ctr"/>
          <a:lstStyle/>
          <a:p>
            <a:pPr marL="0" indent="0">
              <a:buNone/>
            </a:pPr>
            <a:r>
              <a:rPr lang="es-AR" sz="950" b="1" dirty="0">
                <a:solidFill>
                  <a:srgbClr val="1A1A1A"/>
                </a:solidFill>
                <a:latin typeface="Montserrat" pitchFamily="34" charset="0"/>
              </a:rPr>
              <a:t>A</a:t>
            </a:r>
            <a:r>
              <a:rPr lang="en-US" sz="950" b="1" dirty="0" err="1">
                <a:solidFill>
                  <a:srgbClr val="1A1A1A"/>
                </a:solidFill>
                <a:latin typeface="Montserrat" pitchFamily="34" charset="0"/>
              </a:rPr>
              <a:t>dministrador</a:t>
            </a:r>
            <a:r>
              <a:rPr lang="en-US" sz="950" b="1" dirty="0">
                <a:solidFill>
                  <a:srgbClr val="1A1A1A"/>
                </a:solidFill>
                <a:latin typeface="Montserrat" pitchFamily="34" charset="0"/>
              </a:rPr>
              <a:t> del Servicio</a:t>
            </a:r>
            <a:endParaRPr lang="en-US" sz="950" dirty="0"/>
          </a:p>
        </p:txBody>
      </p:sp>
      <p:sp>
        <p:nvSpPr>
          <p:cNvPr id="83" name="Shape 65">
            <a:extLst>
              <a:ext uri="{FF2B5EF4-FFF2-40B4-BE49-F238E27FC236}">
                <a16:creationId xmlns:a16="http://schemas.microsoft.com/office/drawing/2014/main" id="{0DCA110D-E895-578C-4B50-01BB69401E53}"/>
              </a:ext>
            </a:extLst>
          </p:cNvPr>
          <p:cNvSpPr/>
          <p:nvPr/>
        </p:nvSpPr>
        <p:spPr>
          <a:xfrm>
            <a:off x="11841480" y="2282525"/>
            <a:ext cx="0" cy="495605"/>
          </a:xfrm>
          <a:prstGeom prst="line">
            <a:avLst/>
          </a:prstGeom>
          <a:noFill/>
          <a:ln w="12700">
            <a:solidFill>
              <a:srgbClr val="DDDDDD"/>
            </a:solidFill>
            <a:prstDash val="solid"/>
          </a:ln>
        </p:spPr>
        <p:txBody>
          <a:bodyPr/>
          <a:lstStyle/>
          <a:p>
            <a:endParaRPr lang="en-US"/>
          </a:p>
        </p:txBody>
      </p:sp>
      <p:sp>
        <p:nvSpPr>
          <p:cNvPr id="84" name="Shape 65">
            <a:extLst>
              <a:ext uri="{FF2B5EF4-FFF2-40B4-BE49-F238E27FC236}">
                <a16:creationId xmlns:a16="http://schemas.microsoft.com/office/drawing/2014/main" id="{BC105F99-146E-D076-AEF2-C43D1B77187F}"/>
              </a:ext>
            </a:extLst>
          </p:cNvPr>
          <p:cNvSpPr/>
          <p:nvPr/>
        </p:nvSpPr>
        <p:spPr>
          <a:xfrm>
            <a:off x="326941" y="2249424"/>
            <a:ext cx="0" cy="495605"/>
          </a:xfrm>
          <a:prstGeom prst="line">
            <a:avLst/>
          </a:prstGeom>
          <a:noFill/>
          <a:ln w="12700">
            <a:solidFill>
              <a:srgbClr val="DDDDDD"/>
            </a:solidFill>
            <a:prstDash val="solid"/>
          </a:ln>
        </p:spPr>
        <p:txBody>
          <a:bodyPr/>
          <a:lstStyle/>
          <a:p>
            <a:endParaRPr lang="en-US"/>
          </a:p>
        </p:txBody>
      </p:sp>
      <p:pic>
        <p:nvPicPr>
          <p:cNvPr id="85" name="Image 5" descr="preencoded.png">
            <a:extLst>
              <a:ext uri="{FF2B5EF4-FFF2-40B4-BE49-F238E27FC236}">
                <a16:creationId xmlns:a16="http://schemas.microsoft.com/office/drawing/2014/main" id="{941277D8-72D8-E878-0B75-762B7C2E1F83}"/>
              </a:ext>
            </a:extLst>
          </p:cNvPr>
          <p:cNvPicPr>
            <a:picLocks noChangeAspect="1"/>
          </p:cNvPicPr>
          <p:nvPr/>
        </p:nvPicPr>
        <p:blipFill>
          <a:blip r:embed="rId11"/>
          <a:stretch>
            <a:fillRect/>
          </a:stretch>
        </p:blipFill>
        <p:spPr>
          <a:xfrm>
            <a:off x="526314" y="3349067"/>
            <a:ext cx="273133" cy="273133"/>
          </a:xfrm>
          <a:prstGeom prst="rect">
            <a:avLst/>
          </a:prstGeom>
        </p:spPr>
      </p:pic>
      <p:pic>
        <p:nvPicPr>
          <p:cNvPr id="86" name="Image 4" descr="preencoded.png">
            <a:extLst>
              <a:ext uri="{FF2B5EF4-FFF2-40B4-BE49-F238E27FC236}">
                <a16:creationId xmlns:a16="http://schemas.microsoft.com/office/drawing/2014/main" id="{861D9573-406A-7FA4-D1C6-104707F7F999}"/>
              </a:ext>
            </a:extLst>
          </p:cNvPr>
          <p:cNvPicPr>
            <a:picLocks noChangeAspect="1"/>
          </p:cNvPicPr>
          <p:nvPr/>
        </p:nvPicPr>
        <p:blipFill>
          <a:blip r:embed="rId12"/>
          <a:stretch>
            <a:fillRect/>
          </a:stretch>
        </p:blipFill>
        <p:spPr>
          <a:xfrm>
            <a:off x="492630" y="4322970"/>
            <a:ext cx="273133" cy="273133"/>
          </a:xfrm>
          <a:prstGeom prst="rect">
            <a:avLst/>
          </a:prstGeom>
        </p:spPr>
      </p:pic>
    </p:spTree>
    <p:extLst>
      <p:ext uri="{BB962C8B-B14F-4D97-AF65-F5344CB8AC3E}">
        <p14:creationId xmlns:p14="http://schemas.microsoft.com/office/powerpoint/2010/main" val="2646912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9">
            <a:extLst>
              <a:ext uri="{FF2B5EF4-FFF2-40B4-BE49-F238E27FC236}">
                <a16:creationId xmlns:a16="http://schemas.microsoft.com/office/drawing/2014/main" id="{1BEA2F9C-175B-84DE-CF15-6868CA7DD390}"/>
              </a:ext>
            </a:extLst>
          </p:cNvPr>
          <p:cNvSpPr/>
          <p:nvPr/>
        </p:nvSpPr>
        <p:spPr>
          <a:xfrm>
            <a:off x="235168" y="2497171"/>
            <a:ext cx="3755136" cy="4291584"/>
          </a:xfrm>
          <a:prstGeom prst="roundRect">
            <a:avLst>
              <a:gd name="adj" fmla="val 2597"/>
            </a:avLst>
          </a:prstGeom>
          <a:solidFill>
            <a:schemeClr val="bg1"/>
          </a:solidFill>
          <a:ln w="12700">
            <a:solidFill>
              <a:srgbClr val="E0E0E0"/>
            </a:solidFill>
            <a:prstDash val="solid"/>
          </a:ln>
        </p:spPr>
        <p:txBody>
          <a:bodyPr/>
          <a:lstStyle/>
          <a:p>
            <a:endParaRPr lang="es-AR" sz="2400" noProof="0"/>
          </a:p>
        </p:txBody>
      </p:sp>
      <p:sp>
        <p:nvSpPr>
          <p:cNvPr id="5" name="Shape 3"/>
          <p:cNvSpPr/>
          <p:nvPr/>
        </p:nvSpPr>
        <p:spPr>
          <a:xfrm>
            <a:off x="2462786" y="121920"/>
            <a:ext cx="60959" cy="877824"/>
          </a:xfrm>
          <a:prstGeom prst="rect">
            <a:avLst/>
          </a:prstGeom>
          <a:solidFill>
            <a:srgbClr val="F5C400"/>
          </a:solidFill>
          <a:ln w="12700">
            <a:solidFill>
              <a:srgbClr val="F5C400"/>
            </a:solidFill>
            <a:prstDash val="solid"/>
          </a:ln>
        </p:spPr>
        <p:txBody>
          <a:bodyPr/>
          <a:lstStyle/>
          <a:p>
            <a:endParaRPr lang="es-AR" sz="2400" noProof="0"/>
          </a:p>
        </p:txBody>
      </p:sp>
      <p:sp>
        <p:nvSpPr>
          <p:cNvPr id="6" name="Text 4"/>
          <p:cNvSpPr/>
          <p:nvPr/>
        </p:nvSpPr>
        <p:spPr>
          <a:xfrm>
            <a:off x="2567497" y="280416"/>
            <a:ext cx="9265920" cy="609600"/>
          </a:xfrm>
          <a:prstGeom prst="rect">
            <a:avLst/>
          </a:prstGeom>
          <a:noFill/>
          <a:ln/>
        </p:spPr>
        <p:txBody>
          <a:bodyPr wrap="square" lIns="0" tIns="0" rIns="0" bIns="0" rtlCol="0" anchor="ctr"/>
          <a:lstStyle/>
          <a:p>
            <a:r>
              <a:rPr lang="es-AR" sz="2800" b="1" noProof="0">
                <a:solidFill>
                  <a:srgbClr val="1A1A1A"/>
                </a:solidFill>
                <a:latin typeface="Montserrat" pitchFamily="34" charset="0"/>
              </a:rPr>
              <a:t>¿Qué es y que incorpora </a:t>
            </a:r>
            <a:r>
              <a:rPr lang="es-AR" sz="2800" b="1" noProof="0" err="1">
                <a:solidFill>
                  <a:srgbClr val="1A1A1A"/>
                </a:solidFill>
                <a:latin typeface="Montserrat" pitchFamily="34" charset="0"/>
              </a:rPr>
              <a:t>Services</a:t>
            </a:r>
            <a:r>
              <a:rPr lang="es-AR" sz="2800" b="1" noProof="0">
                <a:solidFill>
                  <a:srgbClr val="1A1A1A"/>
                </a:solidFill>
                <a:latin typeface="Montserrat" pitchFamily="34" charset="0"/>
              </a:rPr>
              <a:t> Procurement?</a:t>
            </a:r>
          </a:p>
        </p:txBody>
      </p:sp>
      <p:sp>
        <p:nvSpPr>
          <p:cNvPr id="8" name="Shape 6"/>
          <p:cNvSpPr/>
          <p:nvPr/>
        </p:nvSpPr>
        <p:spPr>
          <a:xfrm>
            <a:off x="182880" y="1170432"/>
            <a:ext cx="11826240" cy="0"/>
          </a:xfrm>
          <a:prstGeom prst="line">
            <a:avLst/>
          </a:prstGeom>
          <a:noFill/>
          <a:ln w="12700">
            <a:solidFill>
              <a:srgbClr val="EEEEEE"/>
            </a:solidFill>
            <a:prstDash val="solid"/>
          </a:ln>
        </p:spPr>
        <p:txBody>
          <a:bodyPr/>
          <a:lstStyle/>
          <a:p>
            <a:endParaRPr lang="es-AR" sz="2400" noProof="0"/>
          </a:p>
        </p:txBody>
      </p:sp>
      <p:sp>
        <p:nvSpPr>
          <p:cNvPr id="10" name="Shape 8"/>
          <p:cNvSpPr/>
          <p:nvPr/>
        </p:nvSpPr>
        <p:spPr>
          <a:xfrm>
            <a:off x="577867" y="2638487"/>
            <a:ext cx="3023616" cy="1219200"/>
          </a:xfrm>
          <a:prstGeom prst="roundRect">
            <a:avLst>
              <a:gd name="adj" fmla="val 6000"/>
            </a:avLst>
          </a:prstGeom>
          <a:solidFill>
            <a:srgbClr val="FFFFFF"/>
          </a:solidFill>
          <a:ln w="12700">
            <a:solidFill>
              <a:srgbClr val="E8E8E8"/>
            </a:solidFill>
            <a:prstDash val="solid"/>
          </a:ln>
        </p:spPr>
        <p:txBody>
          <a:bodyPr/>
          <a:lstStyle/>
          <a:p>
            <a:endParaRPr lang="es-AR" sz="2400" noProof="0"/>
          </a:p>
        </p:txBody>
      </p:sp>
      <p:sp>
        <p:nvSpPr>
          <p:cNvPr id="11" name="Shape 9"/>
          <p:cNvSpPr/>
          <p:nvPr/>
        </p:nvSpPr>
        <p:spPr>
          <a:xfrm>
            <a:off x="821707" y="2760407"/>
            <a:ext cx="877824" cy="877824"/>
          </a:xfrm>
          <a:prstGeom prst="ellipse">
            <a:avLst/>
          </a:prstGeom>
          <a:solidFill>
            <a:srgbClr val="FDF8E1"/>
          </a:solidFill>
          <a:ln w="19050">
            <a:solidFill>
              <a:srgbClr val="F5C400"/>
            </a:solidFill>
            <a:prstDash val="solid"/>
          </a:ln>
        </p:spPr>
        <p:txBody>
          <a:bodyPr/>
          <a:lstStyle/>
          <a:p>
            <a:endParaRPr lang="es-AR" sz="2400" noProof="0"/>
          </a:p>
        </p:txBody>
      </p:sp>
      <p:pic>
        <p:nvPicPr>
          <p:cNvPr id="12" name="Image 0" descr="preencoded.png"/>
          <p:cNvPicPr>
            <a:picLocks noChangeAspect="1"/>
          </p:cNvPicPr>
          <p:nvPr/>
        </p:nvPicPr>
        <p:blipFill>
          <a:blip r:embed="rId3"/>
          <a:stretch>
            <a:fillRect/>
          </a:stretch>
        </p:blipFill>
        <p:spPr>
          <a:xfrm>
            <a:off x="968011" y="2906711"/>
            <a:ext cx="585216" cy="585216"/>
          </a:xfrm>
          <a:prstGeom prst="rect">
            <a:avLst/>
          </a:prstGeom>
        </p:spPr>
      </p:pic>
      <p:sp>
        <p:nvSpPr>
          <p:cNvPr id="13" name="Text 10"/>
          <p:cNvSpPr/>
          <p:nvPr/>
        </p:nvSpPr>
        <p:spPr>
          <a:xfrm>
            <a:off x="1699531" y="2918903"/>
            <a:ext cx="438912" cy="487680"/>
          </a:xfrm>
          <a:prstGeom prst="rect">
            <a:avLst/>
          </a:prstGeom>
          <a:noFill/>
          <a:ln/>
        </p:spPr>
        <p:txBody>
          <a:bodyPr wrap="square" lIns="0" tIns="0" rIns="0" bIns="0" rtlCol="0" anchor="ctr"/>
          <a:lstStyle/>
          <a:p>
            <a:pPr algn="ctr"/>
            <a:r>
              <a:rPr lang="es-AR" sz="2400" noProof="0">
                <a:solidFill>
                  <a:srgbClr val="1A1A1A"/>
                </a:solidFill>
                <a:latin typeface="Montserrat" pitchFamily="34" charset="0"/>
                <a:ea typeface="Montserrat" pitchFamily="34" charset="-122"/>
                <a:cs typeface="Montserrat" pitchFamily="34" charset="-120"/>
              </a:rPr>
              <a:t>→</a:t>
            </a:r>
            <a:endParaRPr lang="es-AR" sz="2400" noProof="0"/>
          </a:p>
        </p:txBody>
      </p:sp>
      <p:sp>
        <p:nvSpPr>
          <p:cNvPr id="14" name="Shape 11"/>
          <p:cNvSpPr/>
          <p:nvPr/>
        </p:nvSpPr>
        <p:spPr>
          <a:xfrm>
            <a:off x="2138443" y="2760407"/>
            <a:ext cx="877824" cy="877824"/>
          </a:xfrm>
          <a:prstGeom prst="ellipse">
            <a:avLst/>
          </a:prstGeom>
          <a:solidFill>
            <a:srgbClr val="FDF8E1"/>
          </a:solidFill>
          <a:ln w="19050">
            <a:solidFill>
              <a:srgbClr val="F5C400"/>
            </a:solidFill>
            <a:prstDash val="solid"/>
          </a:ln>
        </p:spPr>
        <p:txBody>
          <a:bodyPr/>
          <a:lstStyle/>
          <a:p>
            <a:endParaRPr lang="es-AR" sz="2400" noProof="0"/>
          </a:p>
        </p:txBody>
      </p:sp>
      <p:pic>
        <p:nvPicPr>
          <p:cNvPr id="15" name="Image 1" descr="preencoded.png"/>
          <p:cNvPicPr>
            <a:picLocks noChangeAspect="1"/>
          </p:cNvPicPr>
          <p:nvPr/>
        </p:nvPicPr>
        <p:blipFill>
          <a:blip r:embed="rId4"/>
          <a:stretch>
            <a:fillRect/>
          </a:stretch>
        </p:blipFill>
        <p:spPr>
          <a:xfrm>
            <a:off x="2284747" y="2906711"/>
            <a:ext cx="585216" cy="585216"/>
          </a:xfrm>
          <a:prstGeom prst="rect">
            <a:avLst/>
          </a:prstGeom>
        </p:spPr>
      </p:pic>
      <p:sp>
        <p:nvSpPr>
          <p:cNvPr id="16" name="Shape 12"/>
          <p:cNvSpPr/>
          <p:nvPr/>
        </p:nvSpPr>
        <p:spPr>
          <a:xfrm>
            <a:off x="1784875" y="3894263"/>
            <a:ext cx="609600" cy="0"/>
          </a:xfrm>
          <a:prstGeom prst="line">
            <a:avLst/>
          </a:prstGeom>
          <a:noFill/>
          <a:ln w="25400">
            <a:solidFill>
              <a:srgbClr val="F5C400"/>
            </a:solidFill>
            <a:prstDash val="solid"/>
          </a:ln>
        </p:spPr>
        <p:txBody>
          <a:bodyPr/>
          <a:lstStyle/>
          <a:p>
            <a:endParaRPr lang="es-AR" sz="2400" noProof="0"/>
          </a:p>
        </p:txBody>
      </p:sp>
      <p:sp>
        <p:nvSpPr>
          <p:cNvPr id="17" name="Text 13"/>
          <p:cNvSpPr/>
          <p:nvPr/>
        </p:nvSpPr>
        <p:spPr>
          <a:xfrm>
            <a:off x="212107" y="4041675"/>
            <a:ext cx="3755136" cy="804669"/>
          </a:xfrm>
          <a:prstGeom prst="rect">
            <a:avLst/>
          </a:prstGeom>
          <a:noFill/>
          <a:ln/>
        </p:spPr>
        <p:txBody>
          <a:bodyPr wrap="square" lIns="0" tIns="0" rIns="0" bIns="0" rtlCol="0" anchor="ctr"/>
          <a:lstStyle/>
          <a:p>
            <a:pPr algn="ctr"/>
            <a:r>
              <a:rPr lang="es-CO" sz="1733" b="1" dirty="0">
                <a:solidFill>
                  <a:srgbClr val="F5C400"/>
                </a:solidFill>
                <a:latin typeface="Montserrat" pitchFamily="34" charset="0"/>
              </a:rPr>
              <a:t>Mayor claridad de los servicios ejecutados</a:t>
            </a:r>
          </a:p>
        </p:txBody>
      </p:sp>
      <p:sp>
        <p:nvSpPr>
          <p:cNvPr id="20" name="Shape 16"/>
          <p:cNvSpPr/>
          <p:nvPr/>
        </p:nvSpPr>
        <p:spPr>
          <a:xfrm>
            <a:off x="309643" y="5137847"/>
            <a:ext cx="3560064" cy="682752"/>
          </a:xfrm>
          <a:prstGeom prst="roundRect">
            <a:avLst>
              <a:gd name="adj" fmla="val 8929"/>
            </a:avLst>
          </a:prstGeom>
          <a:solidFill>
            <a:srgbClr val="FFFFFF"/>
          </a:solidFill>
          <a:ln w="12700">
            <a:solidFill>
              <a:srgbClr val="DDDDDD"/>
            </a:solidFill>
            <a:prstDash val="solid"/>
          </a:ln>
        </p:spPr>
        <p:txBody>
          <a:bodyPr/>
          <a:lstStyle/>
          <a:p>
            <a:endParaRPr lang="es-AR" sz="2400" noProof="0"/>
          </a:p>
        </p:txBody>
      </p:sp>
      <p:pic>
        <p:nvPicPr>
          <p:cNvPr id="21" name="Image 2" descr="preencoded.png"/>
          <p:cNvPicPr>
            <a:picLocks noChangeAspect="1"/>
          </p:cNvPicPr>
          <p:nvPr/>
        </p:nvPicPr>
        <p:blipFill>
          <a:blip r:embed="rId5"/>
          <a:stretch>
            <a:fillRect/>
          </a:stretch>
        </p:blipFill>
        <p:spPr>
          <a:xfrm>
            <a:off x="382795" y="5259767"/>
            <a:ext cx="341376" cy="341376"/>
          </a:xfrm>
          <a:prstGeom prst="rect">
            <a:avLst/>
          </a:prstGeom>
        </p:spPr>
      </p:pic>
      <p:sp>
        <p:nvSpPr>
          <p:cNvPr id="22" name="Text 17"/>
          <p:cNvSpPr/>
          <p:nvPr/>
        </p:nvSpPr>
        <p:spPr>
          <a:xfrm>
            <a:off x="772939" y="5186615"/>
            <a:ext cx="3023616" cy="268224"/>
          </a:xfrm>
          <a:prstGeom prst="rect">
            <a:avLst/>
          </a:prstGeom>
          <a:noFill/>
          <a:ln/>
        </p:spPr>
        <p:txBody>
          <a:bodyPr wrap="square" lIns="0" tIns="0" rIns="0" bIns="0" rtlCol="0" anchor="ctr"/>
          <a:lstStyle/>
          <a:p>
            <a:r>
              <a:rPr lang="es-AR" sz="1267" b="1" noProof="0">
                <a:solidFill>
                  <a:srgbClr val="1A1A1A"/>
                </a:solidFill>
                <a:latin typeface="Montserrat" pitchFamily="34" charset="0"/>
                <a:ea typeface="Montserrat" pitchFamily="34" charset="-122"/>
                <a:cs typeface="Montserrat" pitchFamily="34" charset="-120"/>
              </a:rPr>
              <a:t>Antes</a:t>
            </a:r>
            <a:endParaRPr lang="es-AR" sz="1267" noProof="0"/>
          </a:p>
        </p:txBody>
      </p:sp>
      <p:sp>
        <p:nvSpPr>
          <p:cNvPr id="23" name="Text 18"/>
          <p:cNvSpPr/>
          <p:nvPr/>
        </p:nvSpPr>
        <p:spPr>
          <a:xfrm>
            <a:off x="772939" y="5454839"/>
            <a:ext cx="3023616" cy="316992"/>
          </a:xfrm>
          <a:prstGeom prst="rect">
            <a:avLst/>
          </a:prstGeom>
          <a:noFill/>
          <a:ln/>
        </p:spPr>
        <p:txBody>
          <a:bodyPr wrap="square" lIns="0" tIns="0" rIns="0" bIns="0" rtlCol="0" anchor="ctr"/>
          <a:lstStyle/>
          <a:p>
            <a:r>
              <a:rPr lang="es-AR" sz="1000" noProof="0" dirty="0">
                <a:solidFill>
                  <a:srgbClr val="1A1A1A"/>
                </a:solidFill>
                <a:latin typeface="Montserrat" pitchFamily="34" charset="0"/>
                <a:ea typeface="Montserrat" pitchFamily="34" charset="-122"/>
                <a:cs typeface="Montserrat" pitchFamily="34" charset="-120"/>
              </a:rPr>
              <a:t>Validación de servicios en el sistema posterior a la facturación</a:t>
            </a:r>
            <a:endParaRPr lang="es-AR" sz="1000" noProof="0" dirty="0"/>
          </a:p>
        </p:txBody>
      </p:sp>
      <p:sp>
        <p:nvSpPr>
          <p:cNvPr id="24" name="Shape 19"/>
          <p:cNvSpPr/>
          <p:nvPr/>
        </p:nvSpPr>
        <p:spPr>
          <a:xfrm>
            <a:off x="309643" y="5918135"/>
            <a:ext cx="3560064" cy="870620"/>
          </a:xfrm>
          <a:prstGeom prst="roundRect">
            <a:avLst>
              <a:gd name="adj" fmla="val 8065"/>
            </a:avLst>
          </a:prstGeom>
          <a:solidFill>
            <a:srgbClr val="FDF8E1"/>
          </a:solidFill>
          <a:ln w="12700">
            <a:solidFill>
              <a:srgbClr val="E8C200"/>
            </a:solidFill>
            <a:prstDash val="solid"/>
          </a:ln>
        </p:spPr>
        <p:txBody>
          <a:bodyPr/>
          <a:lstStyle/>
          <a:p>
            <a:endParaRPr lang="es-AR" sz="2400" noProof="0"/>
          </a:p>
        </p:txBody>
      </p:sp>
      <p:pic>
        <p:nvPicPr>
          <p:cNvPr id="25" name="Image 3" descr="preencoded.png"/>
          <p:cNvPicPr>
            <a:picLocks noChangeAspect="1"/>
          </p:cNvPicPr>
          <p:nvPr/>
        </p:nvPicPr>
        <p:blipFill>
          <a:blip r:embed="rId6"/>
          <a:stretch>
            <a:fillRect/>
          </a:stretch>
        </p:blipFill>
        <p:spPr>
          <a:xfrm>
            <a:off x="299671" y="6064439"/>
            <a:ext cx="341376" cy="341376"/>
          </a:xfrm>
          <a:prstGeom prst="rect">
            <a:avLst/>
          </a:prstGeom>
        </p:spPr>
      </p:pic>
      <p:sp>
        <p:nvSpPr>
          <p:cNvPr id="26" name="Shape 20"/>
          <p:cNvSpPr/>
          <p:nvPr/>
        </p:nvSpPr>
        <p:spPr>
          <a:xfrm>
            <a:off x="503979" y="6259511"/>
            <a:ext cx="170688" cy="170688"/>
          </a:xfrm>
          <a:prstGeom prst="ellipse">
            <a:avLst/>
          </a:prstGeom>
          <a:solidFill>
            <a:srgbClr val="F5C400"/>
          </a:solidFill>
          <a:ln w="12700">
            <a:solidFill>
              <a:srgbClr val="F5C400"/>
            </a:solidFill>
            <a:prstDash val="solid"/>
          </a:ln>
        </p:spPr>
        <p:txBody>
          <a:bodyPr/>
          <a:lstStyle/>
          <a:p>
            <a:endParaRPr lang="es-AR" sz="2400" noProof="0"/>
          </a:p>
        </p:txBody>
      </p:sp>
      <p:sp>
        <p:nvSpPr>
          <p:cNvPr id="27" name="Text 21"/>
          <p:cNvSpPr/>
          <p:nvPr/>
        </p:nvSpPr>
        <p:spPr>
          <a:xfrm>
            <a:off x="772939" y="5893015"/>
            <a:ext cx="3023616" cy="268224"/>
          </a:xfrm>
          <a:prstGeom prst="rect">
            <a:avLst/>
          </a:prstGeom>
          <a:noFill/>
          <a:ln/>
        </p:spPr>
        <p:txBody>
          <a:bodyPr wrap="square" lIns="0" tIns="0" rIns="0" bIns="0" rtlCol="0" anchor="ctr"/>
          <a:lstStyle/>
          <a:p>
            <a:r>
              <a:rPr lang="es-AR" sz="1267" b="1" noProof="0" dirty="0">
                <a:solidFill>
                  <a:srgbClr val="1A1A1A"/>
                </a:solidFill>
                <a:latin typeface="Montserrat" pitchFamily="34" charset="0"/>
                <a:ea typeface="Montserrat" pitchFamily="34" charset="-122"/>
                <a:cs typeface="Montserrat" pitchFamily="34" charset="-120"/>
              </a:rPr>
              <a:t>Ahora</a:t>
            </a:r>
            <a:endParaRPr lang="es-AR" sz="1267" noProof="0" dirty="0"/>
          </a:p>
        </p:txBody>
      </p:sp>
      <p:sp>
        <p:nvSpPr>
          <p:cNvPr id="28" name="Text 22"/>
          <p:cNvSpPr/>
          <p:nvPr/>
        </p:nvSpPr>
        <p:spPr>
          <a:xfrm>
            <a:off x="743909" y="6139810"/>
            <a:ext cx="3023616" cy="616987"/>
          </a:xfrm>
          <a:prstGeom prst="rect">
            <a:avLst/>
          </a:prstGeom>
          <a:noFill/>
          <a:ln/>
        </p:spPr>
        <p:txBody>
          <a:bodyPr wrap="square" lIns="0" tIns="0" rIns="0" bIns="0" rtlCol="0" anchor="ctr"/>
          <a:lstStyle/>
          <a:p>
            <a:r>
              <a:rPr lang="es-AR" sz="1000" noProof="0" dirty="0">
                <a:latin typeface="Montserrat" pitchFamily="34" charset="0"/>
                <a:ea typeface="Montserrat" pitchFamily="34" charset="-122"/>
                <a:cs typeface="Montserrat" pitchFamily="34" charset="-120"/>
              </a:rPr>
              <a:t>Servicios registrados y aprobados antes de la factura, dando mayor claridad sobre lo que será facturado.</a:t>
            </a:r>
            <a:endParaRPr lang="es-AR" sz="1000" noProof="0" dirty="0"/>
          </a:p>
        </p:txBody>
      </p:sp>
      <p:sp>
        <p:nvSpPr>
          <p:cNvPr id="29" name="Shape 23"/>
          <p:cNvSpPr/>
          <p:nvPr/>
        </p:nvSpPr>
        <p:spPr>
          <a:xfrm>
            <a:off x="4174507" y="2492551"/>
            <a:ext cx="3755136" cy="4291584"/>
          </a:xfrm>
          <a:prstGeom prst="roundRect">
            <a:avLst>
              <a:gd name="adj" fmla="val 2597"/>
            </a:avLst>
          </a:prstGeom>
          <a:solidFill>
            <a:srgbClr val="F5F5F5"/>
          </a:solidFill>
          <a:ln w="12700">
            <a:solidFill>
              <a:srgbClr val="E0E0E0"/>
            </a:solidFill>
            <a:prstDash val="solid"/>
          </a:ln>
        </p:spPr>
        <p:txBody>
          <a:bodyPr/>
          <a:lstStyle/>
          <a:p>
            <a:endParaRPr lang="es-AR" sz="2400" noProof="0"/>
          </a:p>
        </p:txBody>
      </p:sp>
      <p:sp>
        <p:nvSpPr>
          <p:cNvPr id="30" name="Shape 24"/>
          <p:cNvSpPr/>
          <p:nvPr/>
        </p:nvSpPr>
        <p:spPr>
          <a:xfrm>
            <a:off x="4540267" y="2638487"/>
            <a:ext cx="3023616" cy="1219200"/>
          </a:xfrm>
          <a:prstGeom prst="roundRect">
            <a:avLst>
              <a:gd name="adj" fmla="val 6000"/>
            </a:avLst>
          </a:prstGeom>
          <a:solidFill>
            <a:srgbClr val="FFFFFF"/>
          </a:solidFill>
          <a:ln w="12700">
            <a:solidFill>
              <a:srgbClr val="E8E8E8"/>
            </a:solidFill>
            <a:prstDash val="solid"/>
          </a:ln>
        </p:spPr>
        <p:txBody>
          <a:bodyPr/>
          <a:lstStyle/>
          <a:p>
            <a:endParaRPr lang="es-AR" sz="2400" noProof="0"/>
          </a:p>
        </p:txBody>
      </p:sp>
      <p:sp>
        <p:nvSpPr>
          <p:cNvPr id="31" name="Shape 25"/>
          <p:cNvSpPr/>
          <p:nvPr/>
        </p:nvSpPr>
        <p:spPr>
          <a:xfrm>
            <a:off x="4784107" y="2760407"/>
            <a:ext cx="877824" cy="877824"/>
          </a:xfrm>
          <a:prstGeom prst="ellipse">
            <a:avLst/>
          </a:prstGeom>
          <a:solidFill>
            <a:srgbClr val="FDF8E1"/>
          </a:solidFill>
          <a:ln w="19050">
            <a:solidFill>
              <a:srgbClr val="F5C400"/>
            </a:solidFill>
            <a:prstDash val="solid"/>
          </a:ln>
        </p:spPr>
        <p:txBody>
          <a:bodyPr/>
          <a:lstStyle/>
          <a:p>
            <a:endParaRPr lang="es-AR" sz="2400" noProof="0"/>
          </a:p>
        </p:txBody>
      </p:sp>
      <p:pic>
        <p:nvPicPr>
          <p:cNvPr id="32" name="Image 4" descr="preencoded.png"/>
          <p:cNvPicPr>
            <a:picLocks noChangeAspect="1"/>
          </p:cNvPicPr>
          <p:nvPr/>
        </p:nvPicPr>
        <p:blipFill>
          <a:blip r:embed="rId7"/>
          <a:stretch>
            <a:fillRect/>
          </a:stretch>
        </p:blipFill>
        <p:spPr>
          <a:xfrm>
            <a:off x="4930411" y="2906711"/>
            <a:ext cx="585216" cy="585216"/>
          </a:xfrm>
          <a:prstGeom prst="rect">
            <a:avLst/>
          </a:prstGeom>
        </p:spPr>
      </p:pic>
      <p:sp>
        <p:nvSpPr>
          <p:cNvPr id="33" name="Text 26"/>
          <p:cNvSpPr/>
          <p:nvPr/>
        </p:nvSpPr>
        <p:spPr>
          <a:xfrm>
            <a:off x="5661931" y="2918903"/>
            <a:ext cx="438912" cy="487680"/>
          </a:xfrm>
          <a:prstGeom prst="rect">
            <a:avLst/>
          </a:prstGeom>
          <a:noFill/>
          <a:ln/>
        </p:spPr>
        <p:txBody>
          <a:bodyPr wrap="square" lIns="0" tIns="0" rIns="0" bIns="0" rtlCol="0" anchor="ctr"/>
          <a:lstStyle/>
          <a:p>
            <a:pPr algn="ctr"/>
            <a:r>
              <a:rPr lang="es-AR" sz="2400" noProof="0">
                <a:solidFill>
                  <a:srgbClr val="1A1A1A"/>
                </a:solidFill>
                <a:latin typeface="Montserrat" pitchFamily="34" charset="0"/>
                <a:ea typeface="Montserrat" pitchFamily="34" charset="-122"/>
                <a:cs typeface="Montserrat" pitchFamily="34" charset="-120"/>
              </a:rPr>
              <a:t>→</a:t>
            </a:r>
            <a:endParaRPr lang="es-AR" sz="2400" noProof="0"/>
          </a:p>
        </p:txBody>
      </p:sp>
      <p:sp>
        <p:nvSpPr>
          <p:cNvPr id="34" name="Shape 27"/>
          <p:cNvSpPr/>
          <p:nvPr/>
        </p:nvSpPr>
        <p:spPr>
          <a:xfrm>
            <a:off x="6100843" y="2760407"/>
            <a:ext cx="877824" cy="877824"/>
          </a:xfrm>
          <a:prstGeom prst="ellipse">
            <a:avLst/>
          </a:prstGeom>
          <a:solidFill>
            <a:srgbClr val="FDF8E1"/>
          </a:solidFill>
          <a:ln w="19050">
            <a:solidFill>
              <a:srgbClr val="F5C400"/>
            </a:solidFill>
            <a:prstDash val="solid"/>
          </a:ln>
        </p:spPr>
        <p:txBody>
          <a:bodyPr/>
          <a:lstStyle/>
          <a:p>
            <a:endParaRPr lang="es-AR" sz="2400" noProof="0"/>
          </a:p>
        </p:txBody>
      </p:sp>
      <p:pic>
        <p:nvPicPr>
          <p:cNvPr id="35" name="Image 5" descr="preencoded.png"/>
          <p:cNvPicPr>
            <a:picLocks noChangeAspect="1"/>
          </p:cNvPicPr>
          <p:nvPr/>
        </p:nvPicPr>
        <p:blipFill>
          <a:blip r:embed="rId8"/>
          <a:stretch>
            <a:fillRect/>
          </a:stretch>
        </p:blipFill>
        <p:spPr>
          <a:xfrm>
            <a:off x="6247147" y="2906711"/>
            <a:ext cx="585216" cy="585216"/>
          </a:xfrm>
          <a:prstGeom prst="rect">
            <a:avLst/>
          </a:prstGeom>
        </p:spPr>
      </p:pic>
      <p:sp>
        <p:nvSpPr>
          <p:cNvPr id="36" name="Shape 28"/>
          <p:cNvSpPr/>
          <p:nvPr/>
        </p:nvSpPr>
        <p:spPr>
          <a:xfrm>
            <a:off x="5747275" y="3894263"/>
            <a:ext cx="609600" cy="0"/>
          </a:xfrm>
          <a:prstGeom prst="line">
            <a:avLst/>
          </a:prstGeom>
          <a:noFill/>
          <a:ln w="25400">
            <a:solidFill>
              <a:srgbClr val="F5C400"/>
            </a:solidFill>
            <a:prstDash val="solid"/>
          </a:ln>
        </p:spPr>
        <p:txBody>
          <a:bodyPr/>
          <a:lstStyle/>
          <a:p>
            <a:endParaRPr lang="es-AR" sz="2400" noProof="0"/>
          </a:p>
        </p:txBody>
      </p:sp>
      <p:sp>
        <p:nvSpPr>
          <p:cNvPr id="37" name="Text 29"/>
          <p:cNvSpPr/>
          <p:nvPr/>
        </p:nvSpPr>
        <p:spPr>
          <a:xfrm>
            <a:off x="4470069" y="4311747"/>
            <a:ext cx="3270002" cy="310342"/>
          </a:xfrm>
          <a:prstGeom prst="rect">
            <a:avLst/>
          </a:prstGeom>
          <a:noFill/>
          <a:ln/>
        </p:spPr>
        <p:txBody>
          <a:bodyPr wrap="square" lIns="0" tIns="0" rIns="0" bIns="0" rtlCol="0" anchor="ctr"/>
          <a:lstStyle/>
          <a:p>
            <a:pPr algn="ctr"/>
            <a:r>
              <a:rPr lang="es-AR" sz="1733" b="1" dirty="0">
                <a:solidFill>
                  <a:srgbClr val="F5C400"/>
                </a:solidFill>
                <a:latin typeface="Montserrat" pitchFamily="34" charset="0"/>
              </a:rPr>
              <a:t>Mayor visibilidad del estado de los servicios</a:t>
            </a:r>
          </a:p>
        </p:txBody>
      </p:sp>
      <p:sp>
        <p:nvSpPr>
          <p:cNvPr id="40" name="Shape 32"/>
          <p:cNvSpPr/>
          <p:nvPr/>
        </p:nvSpPr>
        <p:spPr>
          <a:xfrm>
            <a:off x="4272043" y="5137847"/>
            <a:ext cx="3560064" cy="682752"/>
          </a:xfrm>
          <a:prstGeom prst="roundRect">
            <a:avLst>
              <a:gd name="adj" fmla="val 8929"/>
            </a:avLst>
          </a:prstGeom>
          <a:solidFill>
            <a:srgbClr val="FFFFFF"/>
          </a:solidFill>
          <a:ln w="12700">
            <a:solidFill>
              <a:srgbClr val="DDDDDD"/>
            </a:solidFill>
            <a:prstDash val="solid"/>
          </a:ln>
        </p:spPr>
        <p:txBody>
          <a:bodyPr/>
          <a:lstStyle/>
          <a:p>
            <a:endParaRPr lang="es-AR" sz="2400" noProof="0"/>
          </a:p>
        </p:txBody>
      </p:sp>
      <p:pic>
        <p:nvPicPr>
          <p:cNvPr id="41" name="Image 6" descr="preencoded.png"/>
          <p:cNvPicPr>
            <a:picLocks noChangeAspect="1"/>
          </p:cNvPicPr>
          <p:nvPr/>
        </p:nvPicPr>
        <p:blipFill>
          <a:blip r:embed="rId5"/>
          <a:stretch>
            <a:fillRect/>
          </a:stretch>
        </p:blipFill>
        <p:spPr>
          <a:xfrm>
            <a:off x="4345195" y="5259767"/>
            <a:ext cx="341376" cy="341376"/>
          </a:xfrm>
          <a:prstGeom prst="rect">
            <a:avLst/>
          </a:prstGeom>
        </p:spPr>
      </p:pic>
      <p:sp>
        <p:nvSpPr>
          <p:cNvPr id="42" name="Text 33"/>
          <p:cNvSpPr/>
          <p:nvPr/>
        </p:nvSpPr>
        <p:spPr>
          <a:xfrm>
            <a:off x="4735339" y="5186615"/>
            <a:ext cx="3023616" cy="268224"/>
          </a:xfrm>
          <a:prstGeom prst="rect">
            <a:avLst/>
          </a:prstGeom>
          <a:noFill/>
          <a:ln/>
        </p:spPr>
        <p:txBody>
          <a:bodyPr wrap="square" lIns="0" tIns="0" rIns="0" bIns="0" rtlCol="0" anchor="ctr"/>
          <a:lstStyle/>
          <a:p>
            <a:r>
              <a:rPr lang="es-AR" sz="1267" b="1" noProof="0">
                <a:solidFill>
                  <a:srgbClr val="1A1A1A"/>
                </a:solidFill>
                <a:latin typeface="Montserrat" pitchFamily="34" charset="0"/>
                <a:ea typeface="Montserrat" pitchFamily="34" charset="-122"/>
                <a:cs typeface="Montserrat" pitchFamily="34" charset="-120"/>
              </a:rPr>
              <a:t>Antes</a:t>
            </a:r>
            <a:endParaRPr lang="es-AR" sz="1267" noProof="0"/>
          </a:p>
        </p:txBody>
      </p:sp>
      <p:sp>
        <p:nvSpPr>
          <p:cNvPr id="43" name="Text 34"/>
          <p:cNvSpPr/>
          <p:nvPr/>
        </p:nvSpPr>
        <p:spPr>
          <a:xfrm>
            <a:off x="4735339" y="5454839"/>
            <a:ext cx="3023616" cy="316992"/>
          </a:xfrm>
          <a:prstGeom prst="rect">
            <a:avLst/>
          </a:prstGeom>
          <a:noFill/>
          <a:ln/>
        </p:spPr>
        <p:txBody>
          <a:bodyPr wrap="square" lIns="0" tIns="0" rIns="0" bIns="0" rtlCol="0" anchor="ctr"/>
          <a:lstStyle/>
          <a:p>
            <a:r>
              <a:rPr lang="es-AR" sz="1000" noProof="0" dirty="0">
                <a:solidFill>
                  <a:srgbClr val="1A1A1A"/>
                </a:solidFill>
                <a:latin typeface="Montserrat" pitchFamily="34" charset="0"/>
                <a:ea typeface="Montserrat" pitchFamily="34" charset="-122"/>
                <a:cs typeface="Montserrat" pitchFamily="34" charset="-120"/>
              </a:rPr>
              <a:t>Baja visibilidad entre servicio prestado y factura.</a:t>
            </a:r>
            <a:endParaRPr lang="es-AR" sz="1000" noProof="0" dirty="0"/>
          </a:p>
        </p:txBody>
      </p:sp>
      <p:sp>
        <p:nvSpPr>
          <p:cNvPr id="44" name="Shape 35"/>
          <p:cNvSpPr/>
          <p:nvPr/>
        </p:nvSpPr>
        <p:spPr>
          <a:xfrm>
            <a:off x="4272043" y="5918135"/>
            <a:ext cx="3560064" cy="866000"/>
          </a:xfrm>
          <a:prstGeom prst="roundRect">
            <a:avLst>
              <a:gd name="adj" fmla="val 8065"/>
            </a:avLst>
          </a:prstGeom>
          <a:solidFill>
            <a:srgbClr val="FDF8E1"/>
          </a:solidFill>
          <a:ln w="12700">
            <a:solidFill>
              <a:srgbClr val="E8C200"/>
            </a:solidFill>
            <a:prstDash val="solid"/>
          </a:ln>
        </p:spPr>
        <p:txBody>
          <a:bodyPr/>
          <a:lstStyle/>
          <a:p>
            <a:endParaRPr lang="es-AR" sz="2400" noProof="0"/>
          </a:p>
        </p:txBody>
      </p:sp>
      <p:pic>
        <p:nvPicPr>
          <p:cNvPr id="45" name="Image 7" descr="preencoded.png"/>
          <p:cNvPicPr>
            <a:picLocks noChangeAspect="1"/>
          </p:cNvPicPr>
          <p:nvPr/>
        </p:nvPicPr>
        <p:blipFill>
          <a:blip r:embed="rId6"/>
          <a:stretch>
            <a:fillRect/>
          </a:stretch>
        </p:blipFill>
        <p:spPr>
          <a:xfrm>
            <a:off x="4345195" y="6064439"/>
            <a:ext cx="341376" cy="341376"/>
          </a:xfrm>
          <a:prstGeom prst="rect">
            <a:avLst/>
          </a:prstGeom>
        </p:spPr>
      </p:pic>
      <p:sp>
        <p:nvSpPr>
          <p:cNvPr id="46" name="Shape 36"/>
          <p:cNvSpPr/>
          <p:nvPr/>
        </p:nvSpPr>
        <p:spPr>
          <a:xfrm>
            <a:off x="4540267" y="6259511"/>
            <a:ext cx="170688" cy="170688"/>
          </a:xfrm>
          <a:prstGeom prst="ellipse">
            <a:avLst/>
          </a:prstGeom>
          <a:solidFill>
            <a:srgbClr val="F5C400"/>
          </a:solidFill>
          <a:ln w="12700">
            <a:solidFill>
              <a:srgbClr val="F5C400"/>
            </a:solidFill>
            <a:prstDash val="solid"/>
          </a:ln>
        </p:spPr>
        <p:txBody>
          <a:bodyPr/>
          <a:lstStyle/>
          <a:p>
            <a:endParaRPr lang="es-AR" sz="2400" noProof="0"/>
          </a:p>
        </p:txBody>
      </p:sp>
      <p:sp>
        <p:nvSpPr>
          <p:cNvPr id="47" name="Text 37"/>
          <p:cNvSpPr/>
          <p:nvPr/>
        </p:nvSpPr>
        <p:spPr>
          <a:xfrm>
            <a:off x="4735339" y="5929959"/>
            <a:ext cx="3023616" cy="268224"/>
          </a:xfrm>
          <a:prstGeom prst="rect">
            <a:avLst/>
          </a:prstGeom>
          <a:noFill/>
          <a:ln/>
        </p:spPr>
        <p:txBody>
          <a:bodyPr wrap="square" lIns="0" tIns="0" rIns="0" bIns="0" rtlCol="0" anchor="ctr"/>
          <a:lstStyle/>
          <a:p>
            <a:r>
              <a:rPr lang="es-AR" sz="1267" b="1" noProof="0" dirty="0">
                <a:solidFill>
                  <a:srgbClr val="1A1A1A"/>
                </a:solidFill>
                <a:latin typeface="Montserrat" pitchFamily="34" charset="0"/>
                <a:ea typeface="Montserrat" pitchFamily="34" charset="-122"/>
                <a:cs typeface="Montserrat" pitchFamily="34" charset="-120"/>
              </a:rPr>
              <a:t>Ahora</a:t>
            </a:r>
            <a:endParaRPr lang="es-AR" sz="1267" noProof="0" dirty="0"/>
          </a:p>
        </p:txBody>
      </p:sp>
      <p:sp>
        <p:nvSpPr>
          <p:cNvPr id="48" name="Text 38"/>
          <p:cNvSpPr/>
          <p:nvPr/>
        </p:nvSpPr>
        <p:spPr>
          <a:xfrm>
            <a:off x="4796299" y="6211823"/>
            <a:ext cx="3023616" cy="458121"/>
          </a:xfrm>
          <a:prstGeom prst="rect">
            <a:avLst/>
          </a:prstGeom>
          <a:noFill/>
          <a:ln/>
        </p:spPr>
        <p:txBody>
          <a:bodyPr wrap="square" lIns="0" tIns="0" rIns="0" bIns="0" rtlCol="0" anchor="ctr"/>
          <a:lstStyle/>
          <a:p>
            <a:r>
              <a:rPr lang="es-AR" sz="1000" noProof="0" dirty="0">
                <a:solidFill>
                  <a:srgbClr val="1A1A1A"/>
                </a:solidFill>
                <a:latin typeface="Montserrat" pitchFamily="34" charset="0"/>
              </a:rPr>
              <a:t>Conocerás el detalle y estado de los servicios ejecutados, aprobados</a:t>
            </a:r>
            <a:r>
              <a:rPr lang="es-AR" sz="1000" dirty="0">
                <a:solidFill>
                  <a:srgbClr val="1A1A1A"/>
                </a:solidFill>
                <a:latin typeface="Montserrat" pitchFamily="34" charset="0"/>
              </a:rPr>
              <a:t>, pendientes de facturar y facturados</a:t>
            </a:r>
            <a:endParaRPr lang="es-AR" sz="1000" noProof="0" dirty="0"/>
          </a:p>
        </p:txBody>
      </p:sp>
      <p:sp>
        <p:nvSpPr>
          <p:cNvPr id="49" name="Shape 39"/>
          <p:cNvSpPr/>
          <p:nvPr/>
        </p:nvSpPr>
        <p:spPr>
          <a:xfrm>
            <a:off x="8136907" y="2455607"/>
            <a:ext cx="3842986" cy="4328528"/>
          </a:xfrm>
          <a:prstGeom prst="roundRect">
            <a:avLst>
              <a:gd name="adj" fmla="val 2597"/>
            </a:avLst>
          </a:prstGeom>
          <a:solidFill>
            <a:schemeClr val="bg1"/>
          </a:solidFill>
          <a:ln w="12700">
            <a:solidFill>
              <a:srgbClr val="E0E0E0"/>
            </a:solidFill>
            <a:prstDash val="solid"/>
          </a:ln>
        </p:spPr>
        <p:txBody>
          <a:bodyPr/>
          <a:lstStyle/>
          <a:p>
            <a:endParaRPr lang="es-AR" sz="2400" noProof="0"/>
          </a:p>
        </p:txBody>
      </p:sp>
      <p:sp>
        <p:nvSpPr>
          <p:cNvPr id="50" name="Shape 40"/>
          <p:cNvSpPr/>
          <p:nvPr/>
        </p:nvSpPr>
        <p:spPr>
          <a:xfrm>
            <a:off x="8502667" y="2638487"/>
            <a:ext cx="3023616" cy="1219200"/>
          </a:xfrm>
          <a:prstGeom prst="roundRect">
            <a:avLst>
              <a:gd name="adj" fmla="val 6000"/>
            </a:avLst>
          </a:prstGeom>
          <a:solidFill>
            <a:srgbClr val="FFFFFF"/>
          </a:solidFill>
          <a:ln w="12700">
            <a:solidFill>
              <a:srgbClr val="E8E8E8"/>
            </a:solidFill>
            <a:prstDash val="solid"/>
          </a:ln>
        </p:spPr>
        <p:txBody>
          <a:bodyPr/>
          <a:lstStyle/>
          <a:p>
            <a:endParaRPr lang="es-AR" sz="2400" noProof="0"/>
          </a:p>
        </p:txBody>
      </p:sp>
      <p:sp>
        <p:nvSpPr>
          <p:cNvPr id="51" name="Shape 41"/>
          <p:cNvSpPr/>
          <p:nvPr/>
        </p:nvSpPr>
        <p:spPr>
          <a:xfrm>
            <a:off x="8746507" y="2760407"/>
            <a:ext cx="877824" cy="877824"/>
          </a:xfrm>
          <a:prstGeom prst="ellipse">
            <a:avLst/>
          </a:prstGeom>
          <a:solidFill>
            <a:srgbClr val="FDF8E1"/>
          </a:solidFill>
          <a:ln w="19050">
            <a:solidFill>
              <a:srgbClr val="F5C400"/>
            </a:solidFill>
            <a:prstDash val="solid"/>
          </a:ln>
        </p:spPr>
        <p:txBody>
          <a:bodyPr/>
          <a:lstStyle/>
          <a:p>
            <a:endParaRPr lang="es-AR" sz="2400" noProof="0"/>
          </a:p>
        </p:txBody>
      </p:sp>
      <p:pic>
        <p:nvPicPr>
          <p:cNvPr id="52" name="Image 8" descr="preencoded.png"/>
          <p:cNvPicPr>
            <a:picLocks noChangeAspect="1"/>
          </p:cNvPicPr>
          <p:nvPr/>
        </p:nvPicPr>
        <p:blipFill>
          <a:blip r:embed="rId9"/>
          <a:stretch>
            <a:fillRect/>
          </a:stretch>
        </p:blipFill>
        <p:spPr>
          <a:xfrm>
            <a:off x="8892811" y="2906711"/>
            <a:ext cx="585216" cy="585216"/>
          </a:xfrm>
          <a:prstGeom prst="rect">
            <a:avLst/>
          </a:prstGeom>
        </p:spPr>
      </p:pic>
      <p:sp>
        <p:nvSpPr>
          <p:cNvPr id="53" name="Text 42"/>
          <p:cNvSpPr/>
          <p:nvPr/>
        </p:nvSpPr>
        <p:spPr>
          <a:xfrm>
            <a:off x="9624331" y="2918903"/>
            <a:ext cx="438912" cy="487680"/>
          </a:xfrm>
          <a:prstGeom prst="rect">
            <a:avLst/>
          </a:prstGeom>
          <a:noFill/>
          <a:ln/>
        </p:spPr>
        <p:txBody>
          <a:bodyPr wrap="square" lIns="0" tIns="0" rIns="0" bIns="0" rtlCol="0" anchor="ctr"/>
          <a:lstStyle/>
          <a:p>
            <a:pPr algn="ctr"/>
            <a:r>
              <a:rPr lang="es-AR" sz="2400" noProof="0">
                <a:solidFill>
                  <a:srgbClr val="1A1A1A"/>
                </a:solidFill>
                <a:latin typeface="Montserrat" pitchFamily="34" charset="0"/>
                <a:ea typeface="Montserrat" pitchFamily="34" charset="-122"/>
                <a:cs typeface="Montserrat" pitchFamily="34" charset="-120"/>
              </a:rPr>
              <a:t>→</a:t>
            </a:r>
            <a:endParaRPr lang="es-AR" sz="2400" noProof="0"/>
          </a:p>
        </p:txBody>
      </p:sp>
      <p:sp>
        <p:nvSpPr>
          <p:cNvPr id="54" name="Shape 43"/>
          <p:cNvSpPr/>
          <p:nvPr/>
        </p:nvSpPr>
        <p:spPr>
          <a:xfrm>
            <a:off x="10063243" y="2760407"/>
            <a:ext cx="877824" cy="877824"/>
          </a:xfrm>
          <a:prstGeom prst="ellipse">
            <a:avLst/>
          </a:prstGeom>
          <a:solidFill>
            <a:srgbClr val="FDF8E1"/>
          </a:solidFill>
          <a:ln w="19050">
            <a:solidFill>
              <a:srgbClr val="F5C400"/>
            </a:solidFill>
            <a:prstDash val="solid"/>
          </a:ln>
        </p:spPr>
        <p:txBody>
          <a:bodyPr/>
          <a:lstStyle/>
          <a:p>
            <a:endParaRPr lang="es-AR" sz="2400" noProof="0"/>
          </a:p>
        </p:txBody>
      </p:sp>
      <p:pic>
        <p:nvPicPr>
          <p:cNvPr id="55" name="Image 9" descr="preencoded.png"/>
          <p:cNvPicPr>
            <a:picLocks noChangeAspect="1"/>
          </p:cNvPicPr>
          <p:nvPr/>
        </p:nvPicPr>
        <p:blipFill>
          <a:blip r:embed="rId10"/>
          <a:stretch>
            <a:fillRect/>
          </a:stretch>
        </p:blipFill>
        <p:spPr>
          <a:xfrm>
            <a:off x="10209547" y="2906711"/>
            <a:ext cx="585216" cy="585216"/>
          </a:xfrm>
          <a:prstGeom prst="rect">
            <a:avLst/>
          </a:prstGeom>
        </p:spPr>
      </p:pic>
      <p:sp>
        <p:nvSpPr>
          <p:cNvPr id="56" name="Shape 44"/>
          <p:cNvSpPr/>
          <p:nvPr/>
        </p:nvSpPr>
        <p:spPr>
          <a:xfrm>
            <a:off x="9709675" y="3894263"/>
            <a:ext cx="609600" cy="0"/>
          </a:xfrm>
          <a:prstGeom prst="line">
            <a:avLst/>
          </a:prstGeom>
          <a:noFill/>
          <a:ln w="25400">
            <a:solidFill>
              <a:srgbClr val="F5C400"/>
            </a:solidFill>
            <a:prstDash val="solid"/>
          </a:ln>
        </p:spPr>
        <p:txBody>
          <a:bodyPr/>
          <a:lstStyle/>
          <a:p>
            <a:endParaRPr lang="es-AR" sz="2400" noProof="0"/>
          </a:p>
        </p:txBody>
      </p:sp>
      <p:sp>
        <p:nvSpPr>
          <p:cNvPr id="57" name="Text 45"/>
          <p:cNvSpPr/>
          <p:nvPr/>
        </p:nvSpPr>
        <p:spPr>
          <a:xfrm>
            <a:off x="8136907" y="4191672"/>
            <a:ext cx="3755136" cy="341376"/>
          </a:xfrm>
          <a:prstGeom prst="rect">
            <a:avLst/>
          </a:prstGeom>
          <a:noFill/>
          <a:ln/>
        </p:spPr>
        <p:txBody>
          <a:bodyPr wrap="square" lIns="0" tIns="0" rIns="0" bIns="0" rtlCol="0" anchor="ctr"/>
          <a:lstStyle/>
          <a:p>
            <a:pPr algn="ctr"/>
            <a:r>
              <a:rPr lang="es-AR" sz="1733" b="1" noProof="0" dirty="0">
                <a:solidFill>
                  <a:schemeClr val="accent4"/>
                </a:solidFill>
                <a:latin typeface="Montserrat" pitchFamily="34" charset="0"/>
                <a:ea typeface="Montserrat" pitchFamily="34" charset="-122"/>
                <a:cs typeface="Montserrat" pitchFamily="34" charset="-120"/>
              </a:rPr>
              <a:t>Mayor alineación</a:t>
            </a:r>
            <a:endParaRPr lang="es-AR" sz="1733" noProof="0" dirty="0">
              <a:solidFill>
                <a:schemeClr val="accent4"/>
              </a:solidFill>
            </a:endParaRPr>
          </a:p>
        </p:txBody>
      </p:sp>
      <p:sp>
        <p:nvSpPr>
          <p:cNvPr id="60" name="Shape 48"/>
          <p:cNvSpPr/>
          <p:nvPr/>
        </p:nvSpPr>
        <p:spPr>
          <a:xfrm>
            <a:off x="8234443" y="5137847"/>
            <a:ext cx="3560064" cy="682752"/>
          </a:xfrm>
          <a:prstGeom prst="roundRect">
            <a:avLst>
              <a:gd name="adj" fmla="val 8929"/>
            </a:avLst>
          </a:prstGeom>
          <a:solidFill>
            <a:srgbClr val="FFFFFF"/>
          </a:solidFill>
          <a:ln w="12700">
            <a:solidFill>
              <a:srgbClr val="DDDDDD"/>
            </a:solidFill>
            <a:prstDash val="solid"/>
          </a:ln>
        </p:spPr>
        <p:txBody>
          <a:bodyPr/>
          <a:lstStyle/>
          <a:p>
            <a:endParaRPr lang="es-AR" sz="2400" noProof="0"/>
          </a:p>
        </p:txBody>
      </p:sp>
      <p:pic>
        <p:nvPicPr>
          <p:cNvPr id="61" name="Image 10" descr="preencoded.png"/>
          <p:cNvPicPr>
            <a:picLocks noChangeAspect="1"/>
          </p:cNvPicPr>
          <p:nvPr/>
        </p:nvPicPr>
        <p:blipFill>
          <a:blip r:embed="rId5"/>
          <a:stretch>
            <a:fillRect/>
          </a:stretch>
        </p:blipFill>
        <p:spPr>
          <a:xfrm>
            <a:off x="8307595" y="5259767"/>
            <a:ext cx="341376" cy="341376"/>
          </a:xfrm>
          <a:prstGeom prst="rect">
            <a:avLst/>
          </a:prstGeom>
        </p:spPr>
      </p:pic>
      <p:sp>
        <p:nvSpPr>
          <p:cNvPr id="62" name="Text 49"/>
          <p:cNvSpPr/>
          <p:nvPr/>
        </p:nvSpPr>
        <p:spPr>
          <a:xfrm>
            <a:off x="8697739" y="5186615"/>
            <a:ext cx="3023616" cy="268224"/>
          </a:xfrm>
          <a:prstGeom prst="rect">
            <a:avLst/>
          </a:prstGeom>
          <a:noFill/>
          <a:ln/>
        </p:spPr>
        <p:txBody>
          <a:bodyPr wrap="square" lIns="0" tIns="0" rIns="0" bIns="0" rtlCol="0" anchor="ctr"/>
          <a:lstStyle/>
          <a:p>
            <a:r>
              <a:rPr lang="es-AR" sz="1267" b="1" noProof="0">
                <a:solidFill>
                  <a:srgbClr val="1A1A1A"/>
                </a:solidFill>
                <a:latin typeface="Montserrat" pitchFamily="34" charset="0"/>
                <a:ea typeface="Montserrat" pitchFamily="34" charset="-122"/>
                <a:cs typeface="Montserrat" pitchFamily="34" charset="-120"/>
              </a:rPr>
              <a:t>Antes</a:t>
            </a:r>
            <a:endParaRPr lang="es-AR" sz="1267" noProof="0"/>
          </a:p>
        </p:txBody>
      </p:sp>
      <p:sp>
        <p:nvSpPr>
          <p:cNvPr id="63" name="Text 50"/>
          <p:cNvSpPr/>
          <p:nvPr/>
        </p:nvSpPr>
        <p:spPr>
          <a:xfrm>
            <a:off x="8697739" y="5454839"/>
            <a:ext cx="3023616" cy="316992"/>
          </a:xfrm>
          <a:prstGeom prst="rect">
            <a:avLst/>
          </a:prstGeom>
          <a:noFill/>
          <a:ln/>
        </p:spPr>
        <p:txBody>
          <a:bodyPr wrap="square" lIns="0" tIns="0" rIns="0" bIns="0" rtlCol="0" anchor="ctr"/>
          <a:lstStyle/>
          <a:p>
            <a:r>
              <a:rPr lang="es-AR" sz="1000" noProof="0" dirty="0">
                <a:solidFill>
                  <a:srgbClr val="1A1A1A"/>
                </a:solidFill>
                <a:latin typeface="Montserrat" pitchFamily="34" charset="0"/>
                <a:ea typeface="Montserrat" pitchFamily="34" charset="-122"/>
                <a:cs typeface="Montserrat" pitchFamily="34" charset="-120"/>
              </a:rPr>
              <a:t>Ajustes, reprocesos y diferencias durante la factura.</a:t>
            </a:r>
            <a:endParaRPr lang="es-AR" sz="1000" noProof="0" dirty="0"/>
          </a:p>
        </p:txBody>
      </p:sp>
      <p:sp>
        <p:nvSpPr>
          <p:cNvPr id="64" name="Shape 51"/>
          <p:cNvSpPr/>
          <p:nvPr/>
        </p:nvSpPr>
        <p:spPr>
          <a:xfrm>
            <a:off x="8234443" y="5918135"/>
            <a:ext cx="3560064" cy="838662"/>
          </a:xfrm>
          <a:prstGeom prst="roundRect">
            <a:avLst>
              <a:gd name="adj" fmla="val 8065"/>
            </a:avLst>
          </a:prstGeom>
          <a:solidFill>
            <a:srgbClr val="FDF8E1"/>
          </a:solidFill>
          <a:ln w="12700">
            <a:solidFill>
              <a:srgbClr val="E8C200"/>
            </a:solidFill>
            <a:prstDash val="solid"/>
          </a:ln>
        </p:spPr>
        <p:txBody>
          <a:bodyPr/>
          <a:lstStyle/>
          <a:p>
            <a:endParaRPr lang="es-AR" sz="2400" noProof="0"/>
          </a:p>
        </p:txBody>
      </p:sp>
      <p:pic>
        <p:nvPicPr>
          <p:cNvPr id="65" name="Image 11" descr="preencoded.png"/>
          <p:cNvPicPr>
            <a:picLocks noChangeAspect="1"/>
          </p:cNvPicPr>
          <p:nvPr/>
        </p:nvPicPr>
        <p:blipFill>
          <a:blip r:embed="rId6"/>
          <a:stretch>
            <a:fillRect/>
          </a:stretch>
        </p:blipFill>
        <p:spPr>
          <a:xfrm>
            <a:off x="8215233" y="6055203"/>
            <a:ext cx="341376" cy="341376"/>
          </a:xfrm>
          <a:prstGeom prst="rect">
            <a:avLst/>
          </a:prstGeom>
        </p:spPr>
      </p:pic>
      <p:sp>
        <p:nvSpPr>
          <p:cNvPr id="66" name="Shape 52"/>
          <p:cNvSpPr/>
          <p:nvPr/>
        </p:nvSpPr>
        <p:spPr>
          <a:xfrm>
            <a:off x="8364127" y="6259511"/>
            <a:ext cx="170688" cy="170688"/>
          </a:xfrm>
          <a:prstGeom prst="ellipse">
            <a:avLst/>
          </a:prstGeom>
          <a:solidFill>
            <a:srgbClr val="F5C400"/>
          </a:solidFill>
          <a:ln w="12700">
            <a:solidFill>
              <a:srgbClr val="F5C400"/>
            </a:solidFill>
            <a:prstDash val="solid"/>
          </a:ln>
        </p:spPr>
        <p:txBody>
          <a:bodyPr/>
          <a:lstStyle/>
          <a:p>
            <a:endParaRPr lang="es-AR" sz="2400" noProof="0"/>
          </a:p>
        </p:txBody>
      </p:sp>
      <p:sp>
        <p:nvSpPr>
          <p:cNvPr id="67" name="Text 53"/>
          <p:cNvSpPr/>
          <p:nvPr/>
        </p:nvSpPr>
        <p:spPr>
          <a:xfrm>
            <a:off x="8559197" y="5893015"/>
            <a:ext cx="3023616" cy="268224"/>
          </a:xfrm>
          <a:prstGeom prst="rect">
            <a:avLst/>
          </a:prstGeom>
          <a:noFill/>
          <a:ln/>
        </p:spPr>
        <p:txBody>
          <a:bodyPr wrap="square" lIns="0" tIns="0" rIns="0" bIns="0" rtlCol="0" anchor="ctr"/>
          <a:lstStyle/>
          <a:p>
            <a:r>
              <a:rPr lang="es-AR" sz="1267" b="1" noProof="0" dirty="0">
                <a:solidFill>
                  <a:srgbClr val="1A1A1A"/>
                </a:solidFill>
                <a:latin typeface="Montserrat" pitchFamily="34" charset="0"/>
                <a:ea typeface="Montserrat" pitchFamily="34" charset="-122"/>
                <a:cs typeface="Montserrat" pitchFamily="34" charset="-120"/>
              </a:rPr>
              <a:t>Ahora</a:t>
            </a:r>
            <a:endParaRPr lang="es-AR" sz="1267" noProof="0" dirty="0"/>
          </a:p>
        </p:txBody>
      </p:sp>
      <p:sp>
        <p:nvSpPr>
          <p:cNvPr id="68" name="Text 54"/>
          <p:cNvSpPr/>
          <p:nvPr/>
        </p:nvSpPr>
        <p:spPr>
          <a:xfrm>
            <a:off x="8607634" y="6232171"/>
            <a:ext cx="3223817" cy="437774"/>
          </a:xfrm>
          <a:prstGeom prst="rect">
            <a:avLst/>
          </a:prstGeom>
          <a:noFill/>
          <a:ln/>
        </p:spPr>
        <p:txBody>
          <a:bodyPr wrap="square" lIns="0" tIns="0" rIns="0" bIns="0" rtlCol="0" anchor="ctr"/>
          <a:lstStyle/>
          <a:p>
            <a:r>
              <a:rPr lang="es-AR" sz="1000" noProof="0" dirty="0">
                <a:solidFill>
                  <a:srgbClr val="1A1A1A"/>
                </a:solidFill>
                <a:latin typeface="Montserrat" pitchFamily="34" charset="0"/>
              </a:rPr>
              <a:t>Trabajamos sobre la misma información y criterios. La factura se asocia a servicios previamente validados </a:t>
            </a:r>
            <a:r>
              <a:rPr lang="es-AR" sz="1000" dirty="0">
                <a:latin typeface="Montserrat" pitchFamily="34" charset="0"/>
                <a:ea typeface="Montserrat" pitchFamily="34" charset="-122"/>
                <a:cs typeface="Montserrat" pitchFamily="34" charset="-120"/>
              </a:rPr>
              <a:t>, reduciendo  rechazos y agilizando procesamiento para pago</a:t>
            </a:r>
            <a:endParaRPr lang="es-AR" sz="1000" noProof="0" dirty="0"/>
          </a:p>
        </p:txBody>
      </p:sp>
      <p:pic>
        <p:nvPicPr>
          <p:cNvPr id="75" name="Image 0" descr="preencoded.png">
            <a:extLst>
              <a:ext uri="{FF2B5EF4-FFF2-40B4-BE49-F238E27FC236}">
                <a16:creationId xmlns:a16="http://schemas.microsoft.com/office/drawing/2014/main" id="{91CAE8ED-D8F2-8345-55E5-E32D708E9115}"/>
              </a:ext>
            </a:extLst>
          </p:cNvPr>
          <p:cNvPicPr>
            <a:picLocks noChangeAspect="1"/>
          </p:cNvPicPr>
          <p:nvPr/>
        </p:nvPicPr>
        <p:blipFill>
          <a:blip r:embed="rId11"/>
          <a:stretch>
            <a:fillRect/>
          </a:stretch>
        </p:blipFill>
        <p:spPr>
          <a:xfrm>
            <a:off x="22460" y="1602"/>
            <a:ext cx="2342789" cy="1027804"/>
          </a:xfrm>
          <a:prstGeom prst="rect">
            <a:avLst/>
          </a:prstGeom>
        </p:spPr>
      </p:pic>
      <p:sp>
        <p:nvSpPr>
          <p:cNvPr id="4" name="Shape 55">
            <a:extLst>
              <a:ext uri="{FF2B5EF4-FFF2-40B4-BE49-F238E27FC236}">
                <a16:creationId xmlns:a16="http://schemas.microsoft.com/office/drawing/2014/main" id="{C3ADD998-BA47-E3B9-F03E-6D699456F4E9}"/>
              </a:ext>
            </a:extLst>
          </p:cNvPr>
          <p:cNvSpPr/>
          <p:nvPr/>
        </p:nvSpPr>
        <p:spPr>
          <a:xfrm>
            <a:off x="212107" y="1249679"/>
            <a:ext cx="11679936" cy="738663"/>
          </a:xfrm>
          <a:prstGeom prst="roundRect">
            <a:avLst>
              <a:gd name="adj" fmla="val 9722"/>
            </a:avLst>
          </a:prstGeom>
          <a:solidFill>
            <a:schemeClr val="bg1"/>
          </a:solidFill>
          <a:ln w="19050">
            <a:solidFill>
              <a:srgbClr val="E8C200"/>
            </a:solidFill>
            <a:prstDash val="solid"/>
          </a:ln>
        </p:spPr>
        <p:txBody>
          <a:bodyPr/>
          <a:lstStyle/>
          <a:p>
            <a:endParaRPr lang="es-AR" sz="2400" noProof="0"/>
          </a:p>
        </p:txBody>
      </p:sp>
      <p:sp>
        <p:nvSpPr>
          <p:cNvPr id="3" name="TextBox 2">
            <a:extLst>
              <a:ext uri="{FF2B5EF4-FFF2-40B4-BE49-F238E27FC236}">
                <a16:creationId xmlns:a16="http://schemas.microsoft.com/office/drawing/2014/main" id="{F85D5708-2EF2-8C58-32B2-A2A42A1963D1}"/>
              </a:ext>
            </a:extLst>
          </p:cNvPr>
          <p:cNvSpPr txBox="1"/>
          <p:nvPr/>
        </p:nvSpPr>
        <p:spPr>
          <a:xfrm>
            <a:off x="231648" y="1341120"/>
            <a:ext cx="11777472" cy="707694"/>
          </a:xfrm>
          <a:prstGeom prst="rect">
            <a:avLst/>
          </a:prstGeom>
          <a:noFill/>
        </p:spPr>
        <p:txBody>
          <a:bodyPr wrap="square">
            <a:spAutoFit/>
          </a:bodyPr>
          <a:lstStyle/>
          <a:p>
            <a:r>
              <a:rPr lang="es-AR" sz="1333" noProof="0" dirty="0" err="1">
                <a:latin typeface="Montserrat" panose="00000500000000000000" pitchFamily="2" charset="0"/>
                <a:ea typeface="Aptos" pitchFamily="34" charset="-122"/>
                <a:cs typeface="Aptos" pitchFamily="34" charset="-120"/>
              </a:rPr>
              <a:t>Services</a:t>
            </a:r>
            <a:r>
              <a:rPr lang="es-AR" sz="1333" noProof="0" dirty="0">
                <a:latin typeface="Montserrat" panose="00000500000000000000" pitchFamily="2" charset="0"/>
                <a:ea typeface="Aptos" pitchFamily="34" charset="-122"/>
                <a:cs typeface="Aptos" pitchFamily="34" charset="-120"/>
              </a:rPr>
              <a:t> </a:t>
            </a:r>
            <a:r>
              <a:rPr lang="es-AR" sz="1333" noProof="0" dirty="0" err="1">
                <a:latin typeface="Montserrat" panose="00000500000000000000" pitchFamily="2" charset="0"/>
                <a:ea typeface="Aptos" pitchFamily="34" charset="-122"/>
                <a:cs typeface="Aptos" pitchFamily="34" charset="-120"/>
              </a:rPr>
              <a:t>Procurement</a:t>
            </a:r>
            <a:r>
              <a:rPr lang="es-AR" sz="1333" noProof="0" dirty="0">
                <a:latin typeface="Montserrat" panose="00000500000000000000" pitchFamily="2" charset="0"/>
                <a:ea typeface="Aptos" pitchFamily="34" charset="-122"/>
                <a:cs typeface="Aptos" pitchFamily="34" charset="-120"/>
              </a:rPr>
              <a:t> es el nuevo modelo de gestión de servicios en Coupa que permite </a:t>
            </a:r>
            <a:r>
              <a:rPr lang="es-AR" sz="1333" b="1" noProof="0" dirty="0">
                <a:latin typeface="Montserrat" panose="00000500000000000000" pitchFamily="2" charset="0"/>
                <a:ea typeface="Aptos" pitchFamily="34" charset="-122"/>
                <a:cs typeface="Aptos" pitchFamily="34" charset="-120"/>
              </a:rPr>
              <a:t>administrar, validar y dar seguimiento</a:t>
            </a:r>
            <a:r>
              <a:rPr lang="es-AR" sz="1333" noProof="0" dirty="0">
                <a:latin typeface="Montserrat" panose="00000500000000000000" pitchFamily="2" charset="0"/>
                <a:ea typeface="Aptos" pitchFamily="34" charset="-122"/>
                <a:cs typeface="Aptos" pitchFamily="34" charset="-120"/>
              </a:rPr>
              <a:t> a los servicios contratados de forma </a:t>
            </a:r>
            <a:r>
              <a:rPr lang="es-AR" sz="1333" b="1" noProof="0" dirty="0">
                <a:latin typeface="Montserrat" panose="00000500000000000000" pitchFamily="2" charset="0"/>
                <a:ea typeface="Aptos" pitchFamily="34" charset="-122"/>
                <a:cs typeface="Aptos" pitchFamily="34" charset="-120"/>
              </a:rPr>
              <a:t>digital, trazable y centralizada.</a:t>
            </a:r>
            <a:endParaRPr lang="es-AR" sz="1333" noProof="0" dirty="0"/>
          </a:p>
          <a:p>
            <a:endParaRPr lang="es-AR" sz="1333" noProof="0" dirty="0"/>
          </a:p>
        </p:txBody>
      </p:sp>
      <p:sp>
        <p:nvSpPr>
          <p:cNvPr id="77" name="Text 5">
            <a:extLst>
              <a:ext uri="{FF2B5EF4-FFF2-40B4-BE49-F238E27FC236}">
                <a16:creationId xmlns:a16="http://schemas.microsoft.com/office/drawing/2014/main" id="{0FB0B973-6B5D-9EAC-3CB3-7759524E7EFF}"/>
              </a:ext>
            </a:extLst>
          </p:cNvPr>
          <p:cNvSpPr/>
          <p:nvPr/>
        </p:nvSpPr>
        <p:spPr>
          <a:xfrm>
            <a:off x="253784" y="2126423"/>
            <a:ext cx="2891493" cy="365760"/>
          </a:xfrm>
          <a:prstGeom prst="rect">
            <a:avLst/>
          </a:prstGeom>
          <a:noFill/>
          <a:ln/>
        </p:spPr>
        <p:txBody>
          <a:bodyPr wrap="square" lIns="0" tIns="0" rIns="0" bIns="0" rtlCol="0" anchor="t"/>
          <a:lstStyle/>
          <a:p>
            <a:r>
              <a:rPr lang="es-AR" sz="2133" b="1" i="1" noProof="0">
                <a:solidFill>
                  <a:srgbClr val="555555"/>
                </a:solidFill>
                <a:latin typeface="Montserrat" pitchFamily="34" charset="0"/>
              </a:rPr>
              <a:t>Beneficios</a:t>
            </a:r>
            <a:endParaRPr lang="es-AR" sz="2133" b="1" noProof="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3"/>
          <p:cNvSpPr/>
          <p:nvPr/>
        </p:nvSpPr>
        <p:spPr>
          <a:xfrm>
            <a:off x="2633472" y="97536"/>
            <a:ext cx="97536" cy="975360"/>
          </a:xfrm>
          <a:prstGeom prst="rect">
            <a:avLst/>
          </a:prstGeom>
          <a:solidFill>
            <a:srgbClr val="F5C400"/>
          </a:solidFill>
          <a:ln w="12700">
            <a:solidFill>
              <a:srgbClr val="F5C400"/>
            </a:solidFill>
            <a:prstDash val="solid"/>
          </a:ln>
        </p:spPr>
        <p:txBody>
          <a:bodyPr/>
          <a:lstStyle/>
          <a:p>
            <a:endParaRPr lang="es-AR" sz="2400" noProof="0"/>
          </a:p>
        </p:txBody>
      </p:sp>
      <p:sp>
        <p:nvSpPr>
          <p:cNvPr id="6" name="Text 4"/>
          <p:cNvSpPr/>
          <p:nvPr/>
        </p:nvSpPr>
        <p:spPr>
          <a:xfrm>
            <a:off x="2882471" y="299853"/>
            <a:ext cx="9144000" cy="560832"/>
          </a:xfrm>
          <a:prstGeom prst="rect">
            <a:avLst/>
          </a:prstGeom>
          <a:noFill/>
          <a:ln/>
        </p:spPr>
        <p:txBody>
          <a:bodyPr wrap="square" lIns="0" tIns="0" rIns="0" bIns="0" rtlCol="0" anchor="b"/>
          <a:lstStyle/>
          <a:p>
            <a:r>
              <a:rPr lang="es-AR" sz="3733" b="1" noProof="0">
                <a:solidFill>
                  <a:srgbClr val="1A1A1A"/>
                </a:solidFill>
                <a:latin typeface="Montserrat" pitchFamily="34" charset="0"/>
                <a:ea typeface="Montserrat" pitchFamily="34" charset="-122"/>
                <a:cs typeface="Montserrat" pitchFamily="34" charset="-120"/>
              </a:rPr>
              <a:t>Proceso punta a punta</a:t>
            </a:r>
            <a:endParaRPr lang="es-AR" sz="3733" noProof="0"/>
          </a:p>
        </p:txBody>
      </p:sp>
      <p:sp>
        <p:nvSpPr>
          <p:cNvPr id="8" name="Shape 6"/>
          <p:cNvSpPr/>
          <p:nvPr/>
        </p:nvSpPr>
        <p:spPr>
          <a:xfrm>
            <a:off x="182880" y="1158240"/>
            <a:ext cx="11826240" cy="0"/>
          </a:xfrm>
          <a:prstGeom prst="line">
            <a:avLst/>
          </a:prstGeom>
          <a:noFill/>
          <a:ln w="12700">
            <a:solidFill>
              <a:srgbClr val="EEEEEE"/>
            </a:solidFill>
            <a:prstDash val="solid"/>
          </a:ln>
        </p:spPr>
        <p:txBody>
          <a:bodyPr/>
          <a:lstStyle/>
          <a:p>
            <a:endParaRPr lang="es-AR" sz="2400" noProof="0"/>
          </a:p>
        </p:txBody>
      </p:sp>
      <p:sp>
        <p:nvSpPr>
          <p:cNvPr id="9" name="Text 7"/>
          <p:cNvSpPr/>
          <p:nvPr/>
        </p:nvSpPr>
        <p:spPr>
          <a:xfrm>
            <a:off x="249936" y="1194816"/>
            <a:ext cx="11765280" cy="390144"/>
          </a:xfrm>
          <a:prstGeom prst="rect">
            <a:avLst/>
          </a:prstGeom>
          <a:noFill/>
          <a:ln/>
        </p:spPr>
        <p:txBody>
          <a:bodyPr wrap="square" lIns="0" tIns="0" rIns="0" bIns="0" rtlCol="0" anchor="ctr"/>
          <a:lstStyle/>
          <a:p>
            <a:pPr algn="ctr"/>
            <a:r>
              <a:rPr lang="es-AR" sz="1533" noProof="0">
                <a:solidFill>
                  <a:srgbClr val="1A1A1A"/>
                </a:solidFill>
                <a:latin typeface="Montserrat" pitchFamily="34" charset="0"/>
                <a:ea typeface="Montserrat" pitchFamily="34" charset="-122"/>
                <a:cs typeface="Montserrat" pitchFamily="34" charset="-120"/>
              </a:rPr>
              <a:t>Cómo se </a:t>
            </a:r>
            <a:r>
              <a:rPr lang="es-AR" sz="1533" b="1" noProof="0">
                <a:solidFill>
                  <a:srgbClr val="F5C400"/>
                </a:solidFill>
                <a:latin typeface="Montserrat" pitchFamily="34" charset="0"/>
                <a:ea typeface="Montserrat" pitchFamily="34" charset="-122"/>
                <a:cs typeface="Montserrat" pitchFamily="34" charset="-120"/>
              </a:rPr>
              <a:t>registran</a:t>
            </a:r>
            <a:r>
              <a:rPr lang="es-AR" sz="1533" noProof="0">
                <a:solidFill>
                  <a:srgbClr val="1A1A1A"/>
                </a:solidFill>
                <a:latin typeface="Montserrat" pitchFamily="34" charset="0"/>
                <a:ea typeface="Montserrat" pitchFamily="34" charset="-122"/>
                <a:cs typeface="Montserrat" pitchFamily="34" charset="-120"/>
              </a:rPr>
              <a:t>, </a:t>
            </a:r>
            <a:r>
              <a:rPr lang="es-AR" sz="1533" b="1" noProof="0">
                <a:solidFill>
                  <a:srgbClr val="F5C400"/>
                </a:solidFill>
                <a:latin typeface="Montserrat" pitchFamily="34" charset="0"/>
                <a:ea typeface="Montserrat" pitchFamily="34" charset="-122"/>
                <a:cs typeface="Montserrat" pitchFamily="34" charset="-120"/>
              </a:rPr>
              <a:t>validan</a:t>
            </a:r>
            <a:r>
              <a:rPr lang="es-AR" sz="1533" noProof="0">
                <a:solidFill>
                  <a:srgbClr val="1A1A1A"/>
                </a:solidFill>
                <a:latin typeface="Montserrat" pitchFamily="34" charset="0"/>
                <a:ea typeface="Montserrat" pitchFamily="34" charset="-122"/>
                <a:cs typeface="Montserrat" pitchFamily="34" charset="-120"/>
              </a:rPr>
              <a:t> y </a:t>
            </a:r>
            <a:r>
              <a:rPr lang="es-AR" sz="1533" b="1" noProof="0">
                <a:solidFill>
                  <a:srgbClr val="F5C400"/>
                </a:solidFill>
                <a:latin typeface="Montserrat" pitchFamily="34" charset="0"/>
                <a:ea typeface="Montserrat" pitchFamily="34" charset="-122"/>
                <a:cs typeface="Montserrat" pitchFamily="34" charset="-120"/>
              </a:rPr>
              <a:t>facturan</a:t>
            </a:r>
            <a:r>
              <a:rPr lang="es-AR" sz="1533" noProof="0">
                <a:solidFill>
                  <a:srgbClr val="1A1A1A"/>
                </a:solidFill>
                <a:latin typeface="Montserrat" pitchFamily="34" charset="0"/>
                <a:ea typeface="Montserrat" pitchFamily="34" charset="-122"/>
                <a:cs typeface="Montserrat" pitchFamily="34" charset="-120"/>
              </a:rPr>
              <a:t> los servicios</a:t>
            </a:r>
            <a:endParaRPr lang="es-AR" sz="1533" noProof="0"/>
          </a:p>
        </p:txBody>
      </p:sp>
      <p:sp>
        <p:nvSpPr>
          <p:cNvPr id="10" name="Shape 8"/>
          <p:cNvSpPr/>
          <p:nvPr/>
        </p:nvSpPr>
        <p:spPr>
          <a:xfrm>
            <a:off x="1693672" y="2467756"/>
            <a:ext cx="912368" cy="0"/>
          </a:xfrm>
          <a:prstGeom prst="line">
            <a:avLst/>
          </a:prstGeom>
          <a:noFill/>
          <a:ln w="12700">
            <a:solidFill>
              <a:srgbClr val="BBBBBB"/>
            </a:solidFill>
            <a:prstDash val="sysDot"/>
          </a:ln>
        </p:spPr>
        <p:txBody>
          <a:bodyPr/>
          <a:lstStyle/>
          <a:p>
            <a:endParaRPr lang="es-AR" sz="2400" noProof="0"/>
          </a:p>
        </p:txBody>
      </p:sp>
      <p:sp>
        <p:nvSpPr>
          <p:cNvPr id="11" name="Shape 9"/>
          <p:cNvSpPr/>
          <p:nvPr/>
        </p:nvSpPr>
        <p:spPr>
          <a:xfrm>
            <a:off x="513080" y="1903289"/>
            <a:ext cx="926592" cy="926592"/>
          </a:xfrm>
          <a:prstGeom prst="ellipse">
            <a:avLst/>
          </a:prstGeom>
          <a:solidFill>
            <a:srgbClr val="FDF8E1"/>
          </a:solidFill>
          <a:ln w="25400">
            <a:solidFill>
              <a:srgbClr val="F5C400"/>
            </a:solidFill>
            <a:prstDash val="solid"/>
          </a:ln>
        </p:spPr>
        <p:txBody>
          <a:bodyPr/>
          <a:lstStyle/>
          <a:p>
            <a:endParaRPr lang="es-AR" sz="2400" noProof="0"/>
          </a:p>
        </p:txBody>
      </p:sp>
      <p:pic>
        <p:nvPicPr>
          <p:cNvPr id="12" name="Image 0" descr="preencoded.png"/>
          <p:cNvPicPr>
            <a:picLocks noChangeAspect="1"/>
          </p:cNvPicPr>
          <p:nvPr/>
        </p:nvPicPr>
        <p:blipFill>
          <a:blip r:embed="rId3"/>
          <a:stretch>
            <a:fillRect/>
          </a:stretch>
        </p:blipFill>
        <p:spPr>
          <a:xfrm>
            <a:off x="671576" y="2102728"/>
            <a:ext cx="609600" cy="609600"/>
          </a:xfrm>
          <a:prstGeom prst="rect">
            <a:avLst/>
          </a:prstGeom>
        </p:spPr>
      </p:pic>
      <p:sp>
        <p:nvSpPr>
          <p:cNvPr id="13" name="Shape 10"/>
          <p:cNvSpPr/>
          <p:nvPr/>
        </p:nvSpPr>
        <p:spPr>
          <a:xfrm>
            <a:off x="452120" y="2529448"/>
            <a:ext cx="365760" cy="365760"/>
          </a:xfrm>
          <a:prstGeom prst="ellipse">
            <a:avLst/>
          </a:prstGeom>
          <a:solidFill>
            <a:srgbClr val="F5C400"/>
          </a:solidFill>
          <a:ln w="12700">
            <a:solidFill>
              <a:srgbClr val="F5C400"/>
            </a:solidFill>
            <a:prstDash val="solid"/>
          </a:ln>
        </p:spPr>
        <p:txBody>
          <a:bodyPr/>
          <a:lstStyle/>
          <a:p>
            <a:endParaRPr lang="es-AR" sz="2400" noProof="0"/>
          </a:p>
        </p:txBody>
      </p:sp>
      <p:sp>
        <p:nvSpPr>
          <p:cNvPr id="14" name="Text 11"/>
          <p:cNvSpPr/>
          <p:nvPr/>
        </p:nvSpPr>
        <p:spPr>
          <a:xfrm>
            <a:off x="452120" y="2529448"/>
            <a:ext cx="365760" cy="365760"/>
          </a:xfrm>
          <a:prstGeom prst="rect">
            <a:avLst/>
          </a:prstGeom>
          <a:noFill/>
          <a:ln/>
        </p:spPr>
        <p:txBody>
          <a:bodyPr wrap="square" lIns="0" tIns="0" rIns="0" bIns="0" rtlCol="0" anchor="ctr"/>
          <a:lstStyle/>
          <a:p>
            <a:pPr algn="ctr"/>
            <a:r>
              <a:rPr lang="es-AR" sz="1267" b="1" noProof="0">
                <a:solidFill>
                  <a:srgbClr val="1A1A1A"/>
                </a:solidFill>
                <a:latin typeface="Montserrat" pitchFamily="34" charset="0"/>
                <a:ea typeface="Montserrat" pitchFamily="34" charset="-122"/>
                <a:cs typeface="Montserrat" pitchFamily="34" charset="-120"/>
              </a:rPr>
              <a:t>1</a:t>
            </a:r>
            <a:endParaRPr lang="es-AR" sz="1267" noProof="0"/>
          </a:p>
        </p:txBody>
      </p:sp>
      <p:sp>
        <p:nvSpPr>
          <p:cNvPr id="15" name="Shape 12"/>
          <p:cNvSpPr/>
          <p:nvPr/>
        </p:nvSpPr>
        <p:spPr>
          <a:xfrm>
            <a:off x="659384" y="2992744"/>
            <a:ext cx="633984" cy="0"/>
          </a:xfrm>
          <a:prstGeom prst="line">
            <a:avLst/>
          </a:prstGeom>
          <a:noFill/>
          <a:ln w="31750">
            <a:solidFill>
              <a:srgbClr val="F5C400"/>
            </a:solidFill>
            <a:prstDash val="solid"/>
          </a:ln>
        </p:spPr>
        <p:txBody>
          <a:bodyPr/>
          <a:lstStyle/>
          <a:p>
            <a:endParaRPr lang="es-AR" sz="2400" noProof="0"/>
          </a:p>
        </p:txBody>
      </p:sp>
      <p:sp>
        <p:nvSpPr>
          <p:cNvPr id="16" name="Text 13"/>
          <p:cNvSpPr/>
          <p:nvPr/>
        </p:nvSpPr>
        <p:spPr>
          <a:xfrm>
            <a:off x="55977" y="3266649"/>
            <a:ext cx="1960880" cy="633984"/>
          </a:xfrm>
          <a:prstGeom prst="rect">
            <a:avLst/>
          </a:prstGeom>
          <a:noFill/>
          <a:ln/>
        </p:spPr>
        <p:txBody>
          <a:bodyPr wrap="square" lIns="0" tIns="0" rIns="0" bIns="0" rtlCol="0" anchor="t"/>
          <a:lstStyle/>
          <a:p>
            <a:pPr algn="ctr"/>
            <a:r>
              <a:rPr lang="es-AR" sz="1400" b="1" noProof="0">
                <a:solidFill>
                  <a:srgbClr val="1A1A1A"/>
                </a:solidFill>
                <a:latin typeface="Montserrat" pitchFamily="34" charset="0"/>
                <a:ea typeface="Montserrat" pitchFamily="34" charset="-122"/>
                <a:cs typeface="Montserrat" pitchFamily="34" charset="-120"/>
              </a:rPr>
              <a:t>Contrato</a:t>
            </a:r>
            <a:endParaRPr lang="es-AR" sz="1400" noProof="0"/>
          </a:p>
        </p:txBody>
      </p:sp>
      <p:sp>
        <p:nvSpPr>
          <p:cNvPr id="17" name="Text 14"/>
          <p:cNvSpPr/>
          <p:nvPr/>
        </p:nvSpPr>
        <p:spPr>
          <a:xfrm>
            <a:off x="58296" y="3757016"/>
            <a:ext cx="2091561" cy="1898025"/>
          </a:xfrm>
          <a:prstGeom prst="rect">
            <a:avLst/>
          </a:prstGeom>
          <a:noFill/>
          <a:ln/>
        </p:spPr>
        <p:txBody>
          <a:bodyPr wrap="square" lIns="0" tIns="0" rIns="0" bIns="0" rtlCol="0" anchor="t"/>
          <a:lstStyle/>
          <a:p>
            <a:pPr algn="ctr"/>
            <a:br>
              <a:rPr lang="es-AR" sz="1200" noProof="0">
                <a:solidFill>
                  <a:srgbClr val="555555"/>
                </a:solidFill>
                <a:latin typeface="Montserrat" panose="00000500000000000000" pitchFamily="2" charset="0"/>
                <a:ea typeface="Montserrat" pitchFamily="34" charset="-122"/>
                <a:cs typeface="Montserrat" pitchFamily="34" charset="-120"/>
              </a:rPr>
            </a:br>
            <a:r>
              <a:rPr lang="es-AR" sz="1200" noProof="0">
                <a:latin typeface="Montserrat" panose="00000500000000000000" pitchFamily="2" charset="0"/>
              </a:rPr>
              <a:t>Cerrejón emitirá el contrato con las tarifas y condiciones acordadas.</a:t>
            </a:r>
          </a:p>
          <a:p>
            <a:pPr algn="ctr"/>
            <a:endParaRPr lang="es-AR" sz="1067" noProof="0">
              <a:solidFill>
                <a:srgbClr val="555555"/>
              </a:solidFill>
              <a:latin typeface="Montserrat" pitchFamily="34" charset="0"/>
            </a:endParaRPr>
          </a:p>
        </p:txBody>
      </p:sp>
      <p:sp>
        <p:nvSpPr>
          <p:cNvPr id="18" name="Shape 15"/>
          <p:cNvSpPr/>
          <p:nvPr/>
        </p:nvSpPr>
        <p:spPr>
          <a:xfrm>
            <a:off x="3986453" y="2467756"/>
            <a:ext cx="912368" cy="0"/>
          </a:xfrm>
          <a:prstGeom prst="line">
            <a:avLst/>
          </a:prstGeom>
          <a:noFill/>
          <a:ln w="12700">
            <a:solidFill>
              <a:srgbClr val="BBBBBB"/>
            </a:solidFill>
            <a:prstDash val="sysDot"/>
          </a:ln>
        </p:spPr>
        <p:txBody>
          <a:bodyPr/>
          <a:lstStyle/>
          <a:p>
            <a:endParaRPr lang="es-AR" sz="2400" noProof="0"/>
          </a:p>
        </p:txBody>
      </p:sp>
      <p:sp>
        <p:nvSpPr>
          <p:cNvPr id="19" name="Shape 16"/>
          <p:cNvSpPr/>
          <p:nvPr/>
        </p:nvSpPr>
        <p:spPr>
          <a:xfrm>
            <a:off x="2736167" y="1864921"/>
            <a:ext cx="926592" cy="926592"/>
          </a:xfrm>
          <a:prstGeom prst="ellipse">
            <a:avLst/>
          </a:prstGeom>
          <a:solidFill>
            <a:srgbClr val="FDF8E1"/>
          </a:solidFill>
          <a:ln w="25400">
            <a:solidFill>
              <a:srgbClr val="F5C400"/>
            </a:solidFill>
            <a:prstDash val="solid"/>
          </a:ln>
        </p:spPr>
        <p:txBody>
          <a:bodyPr/>
          <a:lstStyle/>
          <a:p>
            <a:endParaRPr lang="es-AR" sz="2400" noProof="0"/>
          </a:p>
        </p:txBody>
      </p:sp>
      <p:pic>
        <p:nvPicPr>
          <p:cNvPr id="20" name="Image 1" descr="preencoded.png"/>
          <p:cNvPicPr>
            <a:picLocks noChangeAspect="1"/>
          </p:cNvPicPr>
          <p:nvPr/>
        </p:nvPicPr>
        <p:blipFill>
          <a:blip r:embed="rId4"/>
          <a:stretch>
            <a:fillRect/>
          </a:stretch>
        </p:blipFill>
        <p:spPr>
          <a:xfrm>
            <a:off x="2894663" y="2064360"/>
            <a:ext cx="609600" cy="609600"/>
          </a:xfrm>
          <a:prstGeom prst="rect">
            <a:avLst/>
          </a:prstGeom>
        </p:spPr>
      </p:pic>
      <p:sp>
        <p:nvSpPr>
          <p:cNvPr id="21" name="Shape 17"/>
          <p:cNvSpPr/>
          <p:nvPr/>
        </p:nvSpPr>
        <p:spPr>
          <a:xfrm>
            <a:off x="2675207" y="2491080"/>
            <a:ext cx="365760" cy="365760"/>
          </a:xfrm>
          <a:prstGeom prst="ellipse">
            <a:avLst/>
          </a:prstGeom>
          <a:solidFill>
            <a:srgbClr val="F5C400"/>
          </a:solidFill>
          <a:ln w="12700">
            <a:solidFill>
              <a:srgbClr val="F5C400"/>
            </a:solidFill>
            <a:prstDash val="solid"/>
          </a:ln>
        </p:spPr>
        <p:txBody>
          <a:bodyPr/>
          <a:lstStyle/>
          <a:p>
            <a:endParaRPr lang="es-AR" sz="2400" noProof="0"/>
          </a:p>
        </p:txBody>
      </p:sp>
      <p:sp>
        <p:nvSpPr>
          <p:cNvPr id="22" name="Text 18"/>
          <p:cNvSpPr/>
          <p:nvPr/>
        </p:nvSpPr>
        <p:spPr>
          <a:xfrm>
            <a:off x="2675207" y="2491080"/>
            <a:ext cx="365760" cy="365760"/>
          </a:xfrm>
          <a:prstGeom prst="rect">
            <a:avLst/>
          </a:prstGeom>
          <a:noFill/>
          <a:ln/>
        </p:spPr>
        <p:txBody>
          <a:bodyPr wrap="square" lIns="0" tIns="0" rIns="0" bIns="0" rtlCol="0" anchor="ctr"/>
          <a:lstStyle/>
          <a:p>
            <a:pPr algn="ctr"/>
            <a:r>
              <a:rPr lang="es-AR" sz="1267" b="1" noProof="0">
                <a:solidFill>
                  <a:srgbClr val="1A1A1A"/>
                </a:solidFill>
                <a:latin typeface="Montserrat" pitchFamily="34" charset="0"/>
                <a:ea typeface="Montserrat" pitchFamily="34" charset="-122"/>
                <a:cs typeface="Montserrat" pitchFamily="34" charset="-120"/>
              </a:rPr>
              <a:t>2</a:t>
            </a:r>
            <a:endParaRPr lang="es-AR" sz="1267" noProof="0"/>
          </a:p>
        </p:txBody>
      </p:sp>
      <p:sp>
        <p:nvSpPr>
          <p:cNvPr id="23" name="Shape 19"/>
          <p:cNvSpPr/>
          <p:nvPr/>
        </p:nvSpPr>
        <p:spPr>
          <a:xfrm>
            <a:off x="2882471" y="2954376"/>
            <a:ext cx="633984" cy="0"/>
          </a:xfrm>
          <a:prstGeom prst="line">
            <a:avLst/>
          </a:prstGeom>
          <a:noFill/>
          <a:ln w="31750">
            <a:solidFill>
              <a:srgbClr val="F5C400"/>
            </a:solidFill>
            <a:prstDash val="solid"/>
          </a:ln>
        </p:spPr>
        <p:txBody>
          <a:bodyPr/>
          <a:lstStyle/>
          <a:p>
            <a:endParaRPr lang="es-AR" sz="2400" noProof="0"/>
          </a:p>
        </p:txBody>
      </p:sp>
      <p:sp>
        <p:nvSpPr>
          <p:cNvPr id="24" name="Text 20"/>
          <p:cNvSpPr/>
          <p:nvPr/>
        </p:nvSpPr>
        <p:spPr>
          <a:xfrm>
            <a:off x="2311569" y="3259415"/>
            <a:ext cx="1960880" cy="633984"/>
          </a:xfrm>
          <a:prstGeom prst="rect">
            <a:avLst/>
          </a:prstGeom>
          <a:noFill/>
          <a:ln/>
        </p:spPr>
        <p:txBody>
          <a:bodyPr wrap="square" lIns="0" tIns="0" rIns="0" bIns="0" rtlCol="0" anchor="t"/>
          <a:lstStyle/>
          <a:p>
            <a:pPr algn="ctr"/>
            <a:r>
              <a:rPr lang="es-AR" sz="1400" b="1" noProof="0" dirty="0">
                <a:solidFill>
                  <a:srgbClr val="1A1A1A"/>
                </a:solidFill>
                <a:latin typeface="Montserrat" pitchFamily="34" charset="0"/>
              </a:rPr>
              <a:t>Orden de compra de Servicio</a:t>
            </a:r>
            <a:endParaRPr lang="es-AR" sz="1400" noProof="0" dirty="0"/>
          </a:p>
        </p:txBody>
      </p:sp>
      <p:sp>
        <p:nvSpPr>
          <p:cNvPr id="25" name="Text 21"/>
          <p:cNvSpPr/>
          <p:nvPr/>
        </p:nvSpPr>
        <p:spPr>
          <a:xfrm>
            <a:off x="2374847" y="3885915"/>
            <a:ext cx="1899920" cy="1488612"/>
          </a:xfrm>
          <a:prstGeom prst="rect">
            <a:avLst/>
          </a:prstGeom>
          <a:noFill/>
          <a:ln/>
        </p:spPr>
        <p:txBody>
          <a:bodyPr wrap="square" lIns="0" tIns="0" rIns="0" bIns="0" rtlCol="0" anchor="t"/>
          <a:lstStyle/>
          <a:p>
            <a:pPr algn="ctr"/>
            <a:r>
              <a:rPr lang="es-AR" sz="1200" noProof="0">
                <a:latin typeface="Montserrat" panose="00000500000000000000" pitchFamily="2" charset="0"/>
              </a:rPr>
              <a:t>Cerrejón emitirá Orden de compra de servicio con la planificación del periodo</a:t>
            </a:r>
            <a:r>
              <a:rPr lang="es-AR" sz="1067" noProof="0">
                <a:latin typeface="Montserrat" panose="00000500000000000000" pitchFamily="2" charset="0"/>
              </a:rPr>
              <a:t>.</a:t>
            </a:r>
          </a:p>
        </p:txBody>
      </p:sp>
      <p:sp>
        <p:nvSpPr>
          <p:cNvPr id="26" name="Shape 22"/>
          <p:cNvSpPr/>
          <p:nvPr/>
        </p:nvSpPr>
        <p:spPr>
          <a:xfrm>
            <a:off x="6456701" y="2471172"/>
            <a:ext cx="912368" cy="0"/>
          </a:xfrm>
          <a:prstGeom prst="line">
            <a:avLst/>
          </a:prstGeom>
          <a:noFill/>
          <a:ln w="12700">
            <a:solidFill>
              <a:srgbClr val="BBBBBB"/>
            </a:solidFill>
            <a:prstDash val="sysDot"/>
          </a:ln>
        </p:spPr>
        <p:txBody>
          <a:bodyPr/>
          <a:lstStyle/>
          <a:p>
            <a:endParaRPr lang="es-AR" sz="2400" noProof="0"/>
          </a:p>
        </p:txBody>
      </p:sp>
      <p:sp>
        <p:nvSpPr>
          <p:cNvPr id="27" name="Shape 23"/>
          <p:cNvSpPr/>
          <p:nvPr/>
        </p:nvSpPr>
        <p:spPr>
          <a:xfrm>
            <a:off x="5180028" y="1891028"/>
            <a:ext cx="926592" cy="926592"/>
          </a:xfrm>
          <a:prstGeom prst="ellipse">
            <a:avLst/>
          </a:prstGeom>
          <a:solidFill>
            <a:srgbClr val="FDF8E1"/>
          </a:solidFill>
          <a:ln w="25400">
            <a:solidFill>
              <a:srgbClr val="F5C400"/>
            </a:solidFill>
            <a:prstDash val="solid"/>
          </a:ln>
        </p:spPr>
        <p:txBody>
          <a:bodyPr/>
          <a:lstStyle/>
          <a:p>
            <a:endParaRPr lang="es-AR" sz="2400" noProof="0"/>
          </a:p>
        </p:txBody>
      </p:sp>
      <p:pic>
        <p:nvPicPr>
          <p:cNvPr id="28" name="Image 2" descr="preencoded.png"/>
          <p:cNvPicPr>
            <a:picLocks noChangeAspect="1"/>
          </p:cNvPicPr>
          <p:nvPr/>
        </p:nvPicPr>
        <p:blipFill>
          <a:blip r:embed="rId5"/>
          <a:stretch>
            <a:fillRect/>
          </a:stretch>
        </p:blipFill>
        <p:spPr>
          <a:xfrm>
            <a:off x="5338524" y="2090467"/>
            <a:ext cx="609600" cy="609600"/>
          </a:xfrm>
          <a:prstGeom prst="rect">
            <a:avLst/>
          </a:prstGeom>
        </p:spPr>
      </p:pic>
      <p:sp>
        <p:nvSpPr>
          <p:cNvPr id="29" name="Shape 24"/>
          <p:cNvSpPr/>
          <p:nvPr/>
        </p:nvSpPr>
        <p:spPr>
          <a:xfrm>
            <a:off x="5119068" y="2517187"/>
            <a:ext cx="365760" cy="365760"/>
          </a:xfrm>
          <a:prstGeom prst="ellipse">
            <a:avLst/>
          </a:prstGeom>
          <a:solidFill>
            <a:srgbClr val="F5C400"/>
          </a:solidFill>
          <a:ln w="12700">
            <a:solidFill>
              <a:srgbClr val="F5C400"/>
            </a:solidFill>
            <a:prstDash val="solid"/>
          </a:ln>
        </p:spPr>
        <p:txBody>
          <a:bodyPr/>
          <a:lstStyle/>
          <a:p>
            <a:endParaRPr lang="es-AR" sz="2400" noProof="0"/>
          </a:p>
        </p:txBody>
      </p:sp>
      <p:sp>
        <p:nvSpPr>
          <p:cNvPr id="30" name="Text 25"/>
          <p:cNvSpPr/>
          <p:nvPr/>
        </p:nvSpPr>
        <p:spPr>
          <a:xfrm>
            <a:off x="5119068" y="2517187"/>
            <a:ext cx="365760" cy="365760"/>
          </a:xfrm>
          <a:prstGeom prst="rect">
            <a:avLst/>
          </a:prstGeom>
          <a:noFill/>
          <a:ln/>
        </p:spPr>
        <p:txBody>
          <a:bodyPr wrap="square" lIns="0" tIns="0" rIns="0" bIns="0" rtlCol="0" anchor="ctr"/>
          <a:lstStyle/>
          <a:p>
            <a:pPr algn="ctr"/>
            <a:r>
              <a:rPr lang="es-AR" sz="1267" b="1" noProof="0">
                <a:solidFill>
                  <a:srgbClr val="1A1A1A"/>
                </a:solidFill>
                <a:latin typeface="Montserrat" pitchFamily="34" charset="0"/>
                <a:ea typeface="Montserrat" pitchFamily="34" charset="-122"/>
                <a:cs typeface="Montserrat" pitchFamily="34" charset="-120"/>
              </a:rPr>
              <a:t>3</a:t>
            </a:r>
            <a:endParaRPr lang="es-AR" sz="1267" noProof="0"/>
          </a:p>
        </p:txBody>
      </p:sp>
      <p:sp>
        <p:nvSpPr>
          <p:cNvPr id="31" name="Shape 26"/>
          <p:cNvSpPr/>
          <p:nvPr/>
        </p:nvSpPr>
        <p:spPr>
          <a:xfrm>
            <a:off x="5326332" y="2980483"/>
            <a:ext cx="633984" cy="0"/>
          </a:xfrm>
          <a:prstGeom prst="line">
            <a:avLst/>
          </a:prstGeom>
          <a:noFill/>
          <a:ln w="31750">
            <a:solidFill>
              <a:srgbClr val="F5C400"/>
            </a:solidFill>
            <a:prstDash val="solid"/>
          </a:ln>
        </p:spPr>
        <p:txBody>
          <a:bodyPr/>
          <a:lstStyle/>
          <a:p>
            <a:endParaRPr lang="es-AR" sz="2400" noProof="0"/>
          </a:p>
        </p:txBody>
      </p:sp>
      <p:sp>
        <p:nvSpPr>
          <p:cNvPr id="32" name="Text 27"/>
          <p:cNvSpPr/>
          <p:nvPr/>
        </p:nvSpPr>
        <p:spPr>
          <a:xfrm>
            <a:off x="4629880" y="3235956"/>
            <a:ext cx="1960880" cy="633984"/>
          </a:xfrm>
          <a:prstGeom prst="rect">
            <a:avLst/>
          </a:prstGeom>
          <a:noFill/>
          <a:ln/>
        </p:spPr>
        <p:txBody>
          <a:bodyPr wrap="square" lIns="0" tIns="0" rIns="0" bIns="0" rtlCol="0" anchor="t"/>
          <a:lstStyle/>
          <a:p>
            <a:pPr algn="ctr"/>
            <a:r>
              <a:rPr lang="es-AR" sz="1400" b="1" noProof="0">
                <a:solidFill>
                  <a:srgbClr val="1A1A1A"/>
                </a:solidFill>
                <a:latin typeface="Montserrat" pitchFamily="34" charset="0"/>
                <a:ea typeface="Montserrat" pitchFamily="34" charset="-122"/>
                <a:cs typeface="Montserrat" pitchFamily="34" charset="-120"/>
              </a:rPr>
              <a:t>Ejecución</a:t>
            </a:r>
            <a:endParaRPr lang="es-AR" sz="1400" noProof="0"/>
          </a:p>
        </p:txBody>
      </p:sp>
      <p:sp>
        <p:nvSpPr>
          <p:cNvPr id="33" name="Text 28"/>
          <p:cNvSpPr/>
          <p:nvPr/>
        </p:nvSpPr>
        <p:spPr>
          <a:xfrm>
            <a:off x="4760003" y="3909059"/>
            <a:ext cx="1899920" cy="1341120"/>
          </a:xfrm>
          <a:prstGeom prst="rect">
            <a:avLst/>
          </a:prstGeom>
          <a:noFill/>
          <a:ln/>
        </p:spPr>
        <p:txBody>
          <a:bodyPr wrap="square" lIns="0" tIns="0" rIns="0" bIns="0" rtlCol="0" anchor="t"/>
          <a:lstStyle/>
          <a:p>
            <a:pPr algn="ctr"/>
            <a:r>
              <a:rPr lang="es-AR" sz="1200" noProof="0">
                <a:latin typeface="Montserrat" panose="00000500000000000000" pitchFamily="2" charset="0"/>
              </a:rPr>
              <a:t>El contratista ejecutará los servicios previamente solicitados por el administrador de contrato</a:t>
            </a:r>
          </a:p>
        </p:txBody>
      </p:sp>
      <p:sp>
        <p:nvSpPr>
          <p:cNvPr id="34" name="Shape 29"/>
          <p:cNvSpPr/>
          <p:nvPr/>
        </p:nvSpPr>
        <p:spPr>
          <a:xfrm>
            <a:off x="9035288" y="2477201"/>
            <a:ext cx="912368" cy="0"/>
          </a:xfrm>
          <a:prstGeom prst="line">
            <a:avLst/>
          </a:prstGeom>
          <a:noFill/>
          <a:ln w="12700">
            <a:solidFill>
              <a:srgbClr val="BBBBBB"/>
            </a:solidFill>
            <a:prstDash val="sysDot"/>
          </a:ln>
        </p:spPr>
        <p:txBody>
          <a:bodyPr/>
          <a:lstStyle/>
          <a:p>
            <a:endParaRPr lang="es-AR" sz="2400" noProof="0"/>
          </a:p>
        </p:txBody>
      </p:sp>
      <p:sp>
        <p:nvSpPr>
          <p:cNvPr id="35" name="Shape 30"/>
          <p:cNvSpPr/>
          <p:nvPr/>
        </p:nvSpPr>
        <p:spPr>
          <a:xfrm>
            <a:off x="10397757" y="1778269"/>
            <a:ext cx="926592" cy="926592"/>
          </a:xfrm>
          <a:prstGeom prst="ellipse">
            <a:avLst/>
          </a:prstGeom>
          <a:solidFill>
            <a:srgbClr val="FDF8E1"/>
          </a:solidFill>
          <a:ln w="25400">
            <a:solidFill>
              <a:srgbClr val="F5C400"/>
            </a:solidFill>
            <a:prstDash val="solid"/>
          </a:ln>
        </p:spPr>
        <p:txBody>
          <a:bodyPr/>
          <a:lstStyle/>
          <a:p>
            <a:endParaRPr lang="es-AR" sz="2400" noProof="0"/>
          </a:p>
        </p:txBody>
      </p:sp>
      <p:pic>
        <p:nvPicPr>
          <p:cNvPr id="36" name="Image 3" descr="preencoded.png"/>
          <p:cNvPicPr>
            <a:picLocks noChangeAspect="1"/>
          </p:cNvPicPr>
          <p:nvPr/>
        </p:nvPicPr>
        <p:blipFill>
          <a:blip r:embed="rId6"/>
          <a:stretch>
            <a:fillRect/>
          </a:stretch>
        </p:blipFill>
        <p:spPr>
          <a:xfrm>
            <a:off x="10556253" y="1977708"/>
            <a:ext cx="609600" cy="609600"/>
          </a:xfrm>
          <a:prstGeom prst="rect">
            <a:avLst/>
          </a:prstGeom>
        </p:spPr>
      </p:pic>
      <p:sp>
        <p:nvSpPr>
          <p:cNvPr id="37" name="Shape 31"/>
          <p:cNvSpPr/>
          <p:nvPr/>
        </p:nvSpPr>
        <p:spPr>
          <a:xfrm>
            <a:off x="10336797" y="2404428"/>
            <a:ext cx="365760" cy="365760"/>
          </a:xfrm>
          <a:prstGeom prst="ellipse">
            <a:avLst/>
          </a:prstGeom>
          <a:solidFill>
            <a:srgbClr val="F5C400"/>
          </a:solidFill>
          <a:ln w="12700">
            <a:solidFill>
              <a:srgbClr val="F5C400"/>
            </a:solidFill>
            <a:prstDash val="solid"/>
          </a:ln>
        </p:spPr>
        <p:txBody>
          <a:bodyPr/>
          <a:lstStyle/>
          <a:p>
            <a:endParaRPr lang="es-AR" sz="2400" noProof="0"/>
          </a:p>
        </p:txBody>
      </p:sp>
      <p:sp>
        <p:nvSpPr>
          <p:cNvPr id="38" name="Text 32"/>
          <p:cNvSpPr/>
          <p:nvPr/>
        </p:nvSpPr>
        <p:spPr>
          <a:xfrm>
            <a:off x="10336797" y="2404428"/>
            <a:ext cx="365760" cy="365760"/>
          </a:xfrm>
          <a:prstGeom prst="rect">
            <a:avLst/>
          </a:prstGeom>
          <a:noFill/>
          <a:ln/>
        </p:spPr>
        <p:txBody>
          <a:bodyPr wrap="square" lIns="0" tIns="0" rIns="0" bIns="0" rtlCol="0" anchor="ctr"/>
          <a:lstStyle/>
          <a:p>
            <a:pPr algn="ctr"/>
            <a:r>
              <a:rPr lang="es-AR" sz="1267" b="1" noProof="0">
                <a:solidFill>
                  <a:srgbClr val="1A1A1A"/>
                </a:solidFill>
                <a:latin typeface="Montserrat" pitchFamily="34" charset="0"/>
              </a:rPr>
              <a:t>5</a:t>
            </a:r>
            <a:endParaRPr lang="es-AR" sz="1267" noProof="0"/>
          </a:p>
        </p:txBody>
      </p:sp>
      <p:sp>
        <p:nvSpPr>
          <p:cNvPr id="39" name="Shape 33"/>
          <p:cNvSpPr/>
          <p:nvPr/>
        </p:nvSpPr>
        <p:spPr>
          <a:xfrm>
            <a:off x="10544061" y="2867724"/>
            <a:ext cx="633984" cy="0"/>
          </a:xfrm>
          <a:prstGeom prst="line">
            <a:avLst/>
          </a:prstGeom>
          <a:noFill/>
          <a:ln w="31750">
            <a:solidFill>
              <a:srgbClr val="F5C400"/>
            </a:solidFill>
            <a:prstDash val="solid"/>
          </a:ln>
        </p:spPr>
        <p:txBody>
          <a:bodyPr/>
          <a:lstStyle/>
          <a:p>
            <a:endParaRPr lang="es-AR" sz="2400" noProof="0"/>
          </a:p>
        </p:txBody>
      </p:sp>
      <p:sp>
        <p:nvSpPr>
          <p:cNvPr id="40" name="Text 34"/>
          <p:cNvSpPr/>
          <p:nvPr/>
        </p:nvSpPr>
        <p:spPr>
          <a:xfrm>
            <a:off x="7271915" y="3181873"/>
            <a:ext cx="1960880" cy="633984"/>
          </a:xfrm>
          <a:prstGeom prst="rect">
            <a:avLst/>
          </a:prstGeom>
          <a:noFill/>
          <a:ln/>
        </p:spPr>
        <p:txBody>
          <a:bodyPr wrap="square" lIns="0" tIns="0" rIns="0" bIns="0" rtlCol="0" anchor="t"/>
          <a:lstStyle/>
          <a:p>
            <a:pPr algn="ctr"/>
            <a:r>
              <a:rPr lang="es-AR" sz="1400" b="1" noProof="0">
                <a:solidFill>
                  <a:srgbClr val="1A1A1A"/>
                </a:solidFill>
                <a:latin typeface="Montserrat" pitchFamily="34" charset="0"/>
                <a:ea typeface="Montserrat" pitchFamily="34" charset="-122"/>
                <a:cs typeface="Montserrat" pitchFamily="34" charset="-120"/>
              </a:rPr>
              <a:t>Hoja de entrada de Servicio</a:t>
            </a:r>
            <a:endParaRPr lang="es-AR" sz="1400" noProof="0"/>
          </a:p>
        </p:txBody>
      </p:sp>
      <p:sp>
        <p:nvSpPr>
          <p:cNvPr id="41" name="Text 35"/>
          <p:cNvSpPr/>
          <p:nvPr/>
        </p:nvSpPr>
        <p:spPr>
          <a:xfrm>
            <a:off x="7369069" y="3913393"/>
            <a:ext cx="1899920" cy="1341120"/>
          </a:xfrm>
          <a:prstGeom prst="rect">
            <a:avLst/>
          </a:prstGeom>
          <a:noFill/>
          <a:ln/>
        </p:spPr>
        <p:txBody>
          <a:bodyPr wrap="square" lIns="0" tIns="0" rIns="0" bIns="0" rtlCol="0" anchor="t"/>
          <a:lstStyle/>
          <a:p>
            <a:pPr algn="ctr"/>
            <a:r>
              <a:rPr lang="es-AR" sz="1200" noProof="0">
                <a:latin typeface="Montserrat" panose="00000500000000000000" pitchFamily="2" charset="0"/>
              </a:rPr>
              <a:t>El contratista registrará en Coupa los servicios ejecutados, conforme a las tarifas y condiciones pactadas, para aprobación del administrador</a:t>
            </a:r>
            <a:r>
              <a:rPr lang="es-AR" sz="1133" noProof="0">
                <a:solidFill>
                  <a:srgbClr val="555555"/>
                </a:solidFill>
                <a:latin typeface="Montserrat" panose="00000500000000000000" pitchFamily="2" charset="0"/>
                <a:ea typeface="Montserrat" pitchFamily="34" charset="-122"/>
                <a:cs typeface="Montserrat" pitchFamily="34" charset="-120"/>
              </a:rPr>
              <a:t>.</a:t>
            </a:r>
            <a:endParaRPr lang="es-AR" sz="1133" noProof="0">
              <a:latin typeface="Montserrat" panose="00000500000000000000" pitchFamily="2" charset="0"/>
            </a:endParaRPr>
          </a:p>
        </p:txBody>
      </p:sp>
      <p:sp>
        <p:nvSpPr>
          <p:cNvPr id="43" name="Shape 37"/>
          <p:cNvSpPr/>
          <p:nvPr/>
        </p:nvSpPr>
        <p:spPr>
          <a:xfrm>
            <a:off x="7846272" y="1778269"/>
            <a:ext cx="926592" cy="926592"/>
          </a:xfrm>
          <a:prstGeom prst="ellipse">
            <a:avLst/>
          </a:prstGeom>
          <a:solidFill>
            <a:srgbClr val="FDF8E1"/>
          </a:solidFill>
          <a:ln w="25400">
            <a:solidFill>
              <a:srgbClr val="F5C400"/>
            </a:solidFill>
            <a:prstDash val="solid"/>
          </a:ln>
        </p:spPr>
        <p:txBody>
          <a:bodyPr/>
          <a:lstStyle/>
          <a:p>
            <a:endParaRPr lang="es-AR" sz="2400" noProof="0"/>
          </a:p>
        </p:txBody>
      </p:sp>
      <p:pic>
        <p:nvPicPr>
          <p:cNvPr id="44" name="Image 4" descr="preencoded.png"/>
          <p:cNvPicPr>
            <a:picLocks noChangeAspect="1"/>
          </p:cNvPicPr>
          <p:nvPr/>
        </p:nvPicPr>
        <p:blipFill>
          <a:blip r:embed="rId7"/>
          <a:stretch>
            <a:fillRect/>
          </a:stretch>
        </p:blipFill>
        <p:spPr>
          <a:xfrm>
            <a:off x="8004768" y="1977708"/>
            <a:ext cx="609600" cy="609600"/>
          </a:xfrm>
          <a:prstGeom prst="rect">
            <a:avLst/>
          </a:prstGeom>
        </p:spPr>
      </p:pic>
      <p:sp>
        <p:nvSpPr>
          <p:cNvPr id="45" name="Shape 38"/>
          <p:cNvSpPr/>
          <p:nvPr/>
        </p:nvSpPr>
        <p:spPr>
          <a:xfrm>
            <a:off x="7785312" y="2404428"/>
            <a:ext cx="365760" cy="365760"/>
          </a:xfrm>
          <a:prstGeom prst="ellipse">
            <a:avLst/>
          </a:prstGeom>
          <a:solidFill>
            <a:srgbClr val="F5C400"/>
          </a:solidFill>
          <a:ln w="12700">
            <a:solidFill>
              <a:srgbClr val="F5C400"/>
            </a:solidFill>
            <a:prstDash val="solid"/>
          </a:ln>
        </p:spPr>
        <p:txBody>
          <a:bodyPr/>
          <a:lstStyle/>
          <a:p>
            <a:endParaRPr lang="es-AR" sz="2400" noProof="0"/>
          </a:p>
        </p:txBody>
      </p:sp>
      <p:sp>
        <p:nvSpPr>
          <p:cNvPr id="46" name="Text 39"/>
          <p:cNvSpPr/>
          <p:nvPr/>
        </p:nvSpPr>
        <p:spPr>
          <a:xfrm>
            <a:off x="7785312" y="2404428"/>
            <a:ext cx="365760" cy="365760"/>
          </a:xfrm>
          <a:prstGeom prst="rect">
            <a:avLst/>
          </a:prstGeom>
          <a:noFill/>
          <a:ln/>
        </p:spPr>
        <p:txBody>
          <a:bodyPr wrap="square" lIns="0" tIns="0" rIns="0" bIns="0" rtlCol="0" anchor="ctr"/>
          <a:lstStyle/>
          <a:p>
            <a:pPr algn="ctr"/>
            <a:r>
              <a:rPr lang="es-AR" sz="1267" b="1" noProof="0">
                <a:solidFill>
                  <a:srgbClr val="1A1A1A"/>
                </a:solidFill>
                <a:latin typeface="Montserrat" pitchFamily="34" charset="0"/>
              </a:rPr>
              <a:t>4</a:t>
            </a:r>
            <a:endParaRPr lang="es-AR" sz="1267" noProof="0"/>
          </a:p>
        </p:txBody>
      </p:sp>
      <p:sp>
        <p:nvSpPr>
          <p:cNvPr id="47" name="Shape 40"/>
          <p:cNvSpPr/>
          <p:nvPr/>
        </p:nvSpPr>
        <p:spPr>
          <a:xfrm>
            <a:off x="7992576" y="2867724"/>
            <a:ext cx="633984" cy="0"/>
          </a:xfrm>
          <a:prstGeom prst="line">
            <a:avLst/>
          </a:prstGeom>
          <a:noFill/>
          <a:ln w="31750">
            <a:solidFill>
              <a:srgbClr val="F5C400"/>
            </a:solidFill>
            <a:prstDash val="solid"/>
          </a:ln>
        </p:spPr>
        <p:txBody>
          <a:bodyPr/>
          <a:lstStyle/>
          <a:p>
            <a:endParaRPr lang="es-AR" sz="2400" noProof="0"/>
          </a:p>
        </p:txBody>
      </p:sp>
      <p:sp>
        <p:nvSpPr>
          <p:cNvPr id="48" name="Text 41"/>
          <p:cNvSpPr/>
          <p:nvPr/>
        </p:nvSpPr>
        <p:spPr>
          <a:xfrm>
            <a:off x="9947656" y="3259415"/>
            <a:ext cx="1960880" cy="633984"/>
          </a:xfrm>
          <a:prstGeom prst="rect">
            <a:avLst/>
          </a:prstGeom>
          <a:noFill/>
          <a:ln/>
        </p:spPr>
        <p:txBody>
          <a:bodyPr wrap="square" lIns="0" tIns="0" rIns="0" bIns="0" rtlCol="0" anchor="t"/>
          <a:lstStyle/>
          <a:p>
            <a:pPr algn="ctr"/>
            <a:r>
              <a:rPr lang="es-AR" sz="1400" b="1" noProof="0">
                <a:solidFill>
                  <a:srgbClr val="1A1A1A"/>
                </a:solidFill>
                <a:latin typeface="Montserrat" pitchFamily="34" charset="0"/>
                <a:ea typeface="Montserrat" pitchFamily="34" charset="-122"/>
                <a:cs typeface="Montserrat" pitchFamily="34" charset="-120"/>
              </a:rPr>
              <a:t>Factura</a:t>
            </a:r>
            <a:endParaRPr lang="es-AR" sz="1400" noProof="0"/>
          </a:p>
        </p:txBody>
      </p:sp>
      <p:sp>
        <p:nvSpPr>
          <p:cNvPr id="49" name="Text 42"/>
          <p:cNvSpPr/>
          <p:nvPr/>
        </p:nvSpPr>
        <p:spPr>
          <a:xfrm>
            <a:off x="9978136" y="3844868"/>
            <a:ext cx="1899920" cy="1341120"/>
          </a:xfrm>
          <a:prstGeom prst="rect">
            <a:avLst/>
          </a:prstGeom>
          <a:noFill/>
          <a:ln/>
        </p:spPr>
        <p:txBody>
          <a:bodyPr wrap="square" lIns="0" tIns="0" rIns="0" bIns="0" rtlCol="0" anchor="t"/>
          <a:lstStyle/>
          <a:p>
            <a:pPr algn="ctr"/>
            <a:r>
              <a:rPr lang="es-AR" sz="1200" noProof="0">
                <a:latin typeface="Montserrat" panose="00000500000000000000" pitchFamily="2" charset="0"/>
              </a:rPr>
              <a:t>El contratista carga la factura a través de la hoja de entrada de servicio aprobada en Coupa, para revisión y pago</a:t>
            </a:r>
            <a:endParaRPr lang="es-AR" sz="1133" noProof="0">
              <a:latin typeface="Montserrat" panose="00000500000000000000" pitchFamily="2" charset="0"/>
            </a:endParaRPr>
          </a:p>
        </p:txBody>
      </p:sp>
      <p:sp>
        <p:nvSpPr>
          <p:cNvPr id="57" name="Shape 49"/>
          <p:cNvSpPr/>
          <p:nvPr/>
        </p:nvSpPr>
        <p:spPr>
          <a:xfrm>
            <a:off x="182880" y="5876543"/>
            <a:ext cx="11826240" cy="883919"/>
          </a:xfrm>
          <a:prstGeom prst="roundRect">
            <a:avLst>
              <a:gd name="adj" fmla="val 10256"/>
            </a:avLst>
          </a:prstGeom>
          <a:solidFill>
            <a:srgbClr val="F5F5F5"/>
          </a:solidFill>
          <a:ln w="12700">
            <a:solidFill>
              <a:srgbClr val="DDDDDD"/>
            </a:solidFill>
            <a:prstDash val="solid"/>
          </a:ln>
        </p:spPr>
        <p:txBody>
          <a:bodyPr/>
          <a:lstStyle/>
          <a:p>
            <a:endParaRPr lang="es-AR" sz="2400" noProof="0"/>
          </a:p>
        </p:txBody>
      </p:sp>
      <p:sp>
        <p:nvSpPr>
          <p:cNvPr id="58" name="Shape 50"/>
          <p:cNvSpPr/>
          <p:nvPr/>
        </p:nvSpPr>
        <p:spPr>
          <a:xfrm>
            <a:off x="341376" y="5925312"/>
            <a:ext cx="609600" cy="609600"/>
          </a:xfrm>
          <a:prstGeom prst="ellipse">
            <a:avLst/>
          </a:prstGeom>
          <a:solidFill>
            <a:srgbClr val="F5C400"/>
          </a:solidFill>
          <a:ln w="12700">
            <a:solidFill>
              <a:srgbClr val="F5C400"/>
            </a:solidFill>
            <a:prstDash val="solid"/>
          </a:ln>
        </p:spPr>
        <p:txBody>
          <a:bodyPr/>
          <a:lstStyle/>
          <a:p>
            <a:endParaRPr lang="es-AR" sz="2400" noProof="0"/>
          </a:p>
        </p:txBody>
      </p:sp>
      <p:pic>
        <p:nvPicPr>
          <p:cNvPr id="59" name="Image 6" descr="preencoded.png"/>
          <p:cNvPicPr>
            <a:picLocks noChangeAspect="1"/>
          </p:cNvPicPr>
          <p:nvPr/>
        </p:nvPicPr>
        <p:blipFill>
          <a:blip r:embed="rId5"/>
          <a:stretch>
            <a:fillRect/>
          </a:stretch>
        </p:blipFill>
        <p:spPr>
          <a:xfrm>
            <a:off x="414528" y="5998464"/>
            <a:ext cx="463296" cy="463296"/>
          </a:xfrm>
          <a:prstGeom prst="rect">
            <a:avLst/>
          </a:prstGeom>
        </p:spPr>
      </p:pic>
      <p:pic>
        <p:nvPicPr>
          <p:cNvPr id="60" name="Image 7" descr="preencoded.png"/>
          <p:cNvPicPr>
            <a:picLocks noChangeAspect="1"/>
          </p:cNvPicPr>
          <p:nvPr/>
        </p:nvPicPr>
        <p:blipFill>
          <a:blip r:embed="rId8"/>
          <a:stretch>
            <a:fillRect/>
          </a:stretch>
        </p:blipFill>
        <p:spPr>
          <a:xfrm>
            <a:off x="414528" y="5998464"/>
            <a:ext cx="463296" cy="463296"/>
          </a:xfrm>
          <a:prstGeom prst="rect">
            <a:avLst/>
          </a:prstGeom>
        </p:spPr>
      </p:pic>
      <p:sp>
        <p:nvSpPr>
          <p:cNvPr id="61" name="Shape 51"/>
          <p:cNvSpPr/>
          <p:nvPr/>
        </p:nvSpPr>
        <p:spPr>
          <a:xfrm>
            <a:off x="1097280" y="6024577"/>
            <a:ext cx="0" cy="658368"/>
          </a:xfrm>
          <a:prstGeom prst="line">
            <a:avLst/>
          </a:prstGeom>
          <a:noFill/>
          <a:ln w="12700">
            <a:solidFill>
              <a:srgbClr val="CCCCCC"/>
            </a:solidFill>
            <a:prstDash val="solid"/>
          </a:ln>
        </p:spPr>
        <p:txBody>
          <a:bodyPr/>
          <a:lstStyle/>
          <a:p>
            <a:endParaRPr lang="es-AR" sz="2400" noProof="0"/>
          </a:p>
        </p:txBody>
      </p:sp>
      <p:sp>
        <p:nvSpPr>
          <p:cNvPr id="62" name="Text 52"/>
          <p:cNvSpPr/>
          <p:nvPr/>
        </p:nvSpPr>
        <p:spPr>
          <a:xfrm>
            <a:off x="1292282" y="6374508"/>
            <a:ext cx="10422517" cy="323384"/>
          </a:xfrm>
          <a:prstGeom prst="rect">
            <a:avLst/>
          </a:prstGeom>
          <a:noFill/>
          <a:ln/>
        </p:spPr>
        <p:txBody>
          <a:bodyPr wrap="square" lIns="0" tIns="0" rIns="0" bIns="0" rtlCol="0" anchor="ctr"/>
          <a:lstStyle/>
          <a:p>
            <a:r>
              <a:rPr lang="es-AR" sz="1100" b="1" noProof="0" dirty="0">
                <a:solidFill>
                  <a:srgbClr val="F5C400"/>
                </a:solidFill>
                <a:latin typeface="Montserrat" pitchFamily="34" charset="0"/>
                <a:ea typeface="Montserrat" pitchFamily="34" charset="-122"/>
                <a:cs typeface="Montserrat" pitchFamily="34" charset="-120"/>
              </a:rPr>
              <a:t>» </a:t>
            </a:r>
            <a:r>
              <a:rPr lang="es-AR" sz="1100" noProof="0" dirty="0">
                <a:solidFill>
                  <a:srgbClr val="1A1A1A"/>
                </a:solidFill>
                <a:latin typeface="Montserrat" pitchFamily="34" charset="0"/>
              </a:rPr>
              <a:t>La hoja de entrada de servicios permite que el servicio quede validado antes de la facturación, reduciendo aclaraciones en la etapa de facturación, devoluciones y reprocesos.</a:t>
            </a:r>
          </a:p>
          <a:p>
            <a:endParaRPr lang="es-AR" sz="1100" dirty="0">
              <a:solidFill>
                <a:srgbClr val="1A1A1A"/>
              </a:solidFill>
              <a:latin typeface="Montserrat" pitchFamily="34" charset="0"/>
            </a:endParaRPr>
          </a:p>
          <a:p>
            <a:r>
              <a:rPr lang="es-AR" sz="1100" b="1" dirty="0">
                <a:solidFill>
                  <a:srgbClr val="F5C400"/>
                </a:solidFill>
                <a:latin typeface="Montserrat" pitchFamily="34" charset="0"/>
                <a:ea typeface="Montserrat" pitchFamily="34" charset="-122"/>
                <a:cs typeface="Montserrat" pitchFamily="34" charset="-120"/>
              </a:rPr>
              <a:t>» </a:t>
            </a:r>
            <a:r>
              <a:rPr lang="es-AR" sz="1100" noProof="0" dirty="0">
                <a:solidFill>
                  <a:srgbClr val="1A1A1A"/>
                </a:solidFill>
                <a:latin typeface="Montserrat" pitchFamily="34" charset="0"/>
              </a:rPr>
              <a:t>Con </a:t>
            </a:r>
            <a:r>
              <a:rPr lang="es-AR" sz="1100" dirty="0">
                <a:solidFill>
                  <a:srgbClr val="1A1A1A"/>
                </a:solidFill>
                <a:latin typeface="Montserrat" pitchFamily="34" charset="0"/>
              </a:rPr>
              <a:t>S</a:t>
            </a:r>
            <a:r>
              <a:rPr lang="es-AR" sz="1100" noProof="0" dirty="0" err="1">
                <a:solidFill>
                  <a:srgbClr val="1A1A1A"/>
                </a:solidFill>
                <a:latin typeface="Montserrat" pitchFamily="34" charset="0"/>
              </a:rPr>
              <a:t>ervices</a:t>
            </a:r>
            <a:r>
              <a:rPr lang="es-AR" sz="1100" noProof="0" dirty="0">
                <a:solidFill>
                  <a:srgbClr val="1A1A1A"/>
                </a:solidFill>
                <a:latin typeface="Montserrat" pitchFamily="34" charset="0"/>
              </a:rPr>
              <a:t> </a:t>
            </a:r>
            <a:r>
              <a:rPr lang="es-AR" sz="1100" noProof="0" dirty="0" err="1">
                <a:solidFill>
                  <a:srgbClr val="1A1A1A"/>
                </a:solidFill>
                <a:latin typeface="Montserrat" pitchFamily="34" charset="0"/>
              </a:rPr>
              <a:t>Procurement</a:t>
            </a:r>
            <a:r>
              <a:rPr lang="es-AR" sz="1100" noProof="0" dirty="0">
                <a:solidFill>
                  <a:srgbClr val="1A1A1A"/>
                </a:solidFill>
                <a:latin typeface="Montserrat" pitchFamily="34" charset="0"/>
              </a:rPr>
              <a:t> toda la información queda registrada en Coupa de principio a fin</a:t>
            </a:r>
            <a:br>
              <a:rPr lang="es-AR" sz="1100" noProof="0" dirty="0">
                <a:solidFill>
                  <a:srgbClr val="1A1A1A"/>
                </a:solidFill>
                <a:latin typeface="Montserrat" pitchFamily="34" charset="0"/>
              </a:rPr>
            </a:br>
            <a:endParaRPr lang="es-AR" sz="1100" noProof="0" dirty="0"/>
          </a:p>
          <a:p>
            <a:endParaRPr lang="es-AR" sz="1400" noProof="0" dirty="0"/>
          </a:p>
        </p:txBody>
      </p:sp>
      <p:pic>
        <p:nvPicPr>
          <p:cNvPr id="65" name="Image 0" descr="preencoded.png">
            <a:extLst>
              <a:ext uri="{FF2B5EF4-FFF2-40B4-BE49-F238E27FC236}">
                <a16:creationId xmlns:a16="http://schemas.microsoft.com/office/drawing/2014/main" id="{A1217A47-76E0-F161-AAA7-608AF1CCCC3A}"/>
              </a:ext>
            </a:extLst>
          </p:cNvPr>
          <p:cNvPicPr>
            <a:picLocks noChangeAspect="1"/>
          </p:cNvPicPr>
          <p:nvPr/>
        </p:nvPicPr>
        <p:blipFill>
          <a:blip r:embed="rId9"/>
          <a:stretch>
            <a:fillRect/>
          </a:stretch>
        </p:blipFill>
        <p:spPr>
          <a:xfrm>
            <a:off x="22460" y="1602"/>
            <a:ext cx="2342789" cy="1027804"/>
          </a:xfrm>
          <a:prstGeom prst="rect">
            <a:avLst/>
          </a:prstGeom>
        </p:spPr>
      </p:pic>
    </p:spTree>
    <p:extLst>
      <p:ext uri="{BB962C8B-B14F-4D97-AF65-F5344CB8AC3E}">
        <p14:creationId xmlns:p14="http://schemas.microsoft.com/office/powerpoint/2010/main" val="2940300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97536" cy="6858000"/>
          </a:xfrm>
          <a:prstGeom prst="rect">
            <a:avLst/>
          </a:prstGeom>
          <a:solidFill>
            <a:srgbClr val="F5C400"/>
          </a:solidFill>
          <a:ln w="12700">
            <a:solidFill>
              <a:srgbClr val="F5C400"/>
            </a:solidFill>
            <a:prstDash val="solid"/>
          </a:ln>
        </p:spPr>
        <p:txBody>
          <a:bodyPr/>
          <a:lstStyle/>
          <a:p>
            <a:endParaRPr lang="es-AR" sz="2400" noProof="0"/>
          </a:p>
        </p:txBody>
      </p:sp>
      <p:sp>
        <p:nvSpPr>
          <p:cNvPr id="6" name="Shape 4"/>
          <p:cNvSpPr/>
          <p:nvPr/>
        </p:nvSpPr>
        <p:spPr>
          <a:xfrm>
            <a:off x="2414016" y="97536"/>
            <a:ext cx="85344" cy="926592"/>
          </a:xfrm>
          <a:prstGeom prst="rect">
            <a:avLst/>
          </a:prstGeom>
          <a:solidFill>
            <a:srgbClr val="F5C400"/>
          </a:solidFill>
          <a:ln w="12700">
            <a:solidFill>
              <a:srgbClr val="F5C400"/>
            </a:solidFill>
            <a:prstDash val="solid"/>
          </a:ln>
        </p:spPr>
        <p:txBody>
          <a:bodyPr/>
          <a:lstStyle/>
          <a:p>
            <a:endParaRPr lang="es-AR" sz="2400" noProof="0"/>
          </a:p>
        </p:txBody>
      </p:sp>
      <p:sp>
        <p:nvSpPr>
          <p:cNvPr id="7" name="Text 5"/>
          <p:cNvSpPr/>
          <p:nvPr/>
        </p:nvSpPr>
        <p:spPr>
          <a:xfrm>
            <a:off x="2584704" y="149712"/>
            <a:ext cx="7559040" cy="560832"/>
          </a:xfrm>
          <a:prstGeom prst="rect">
            <a:avLst/>
          </a:prstGeom>
          <a:noFill/>
          <a:ln/>
        </p:spPr>
        <p:txBody>
          <a:bodyPr wrap="square" lIns="0" tIns="0" rIns="0" bIns="0" rtlCol="0" anchor="b"/>
          <a:lstStyle/>
          <a:p>
            <a:r>
              <a:rPr lang="es-AR" sz="2400" b="1" noProof="0" dirty="0">
                <a:solidFill>
                  <a:srgbClr val="1A1A1A"/>
                </a:solidFill>
                <a:latin typeface="Montserrat" pitchFamily="34" charset="0"/>
                <a:ea typeface="Montserrat" pitchFamily="34" charset="-122"/>
                <a:cs typeface="Montserrat" pitchFamily="34" charset="-120"/>
              </a:rPr>
              <a:t>Consulta de Órdenes de compra de Servicio</a:t>
            </a:r>
            <a:endParaRPr lang="es-AR" sz="2400" noProof="0" dirty="0"/>
          </a:p>
        </p:txBody>
      </p:sp>
      <p:sp>
        <p:nvSpPr>
          <p:cNvPr id="13" name="Shape 10"/>
          <p:cNvSpPr/>
          <p:nvPr/>
        </p:nvSpPr>
        <p:spPr>
          <a:xfrm>
            <a:off x="182880" y="1146048"/>
            <a:ext cx="11826240" cy="0"/>
          </a:xfrm>
          <a:prstGeom prst="line">
            <a:avLst/>
          </a:prstGeom>
          <a:noFill/>
          <a:ln w="12700">
            <a:solidFill>
              <a:srgbClr val="EEEEEE"/>
            </a:solidFill>
            <a:prstDash val="solid"/>
          </a:ln>
        </p:spPr>
        <p:txBody>
          <a:bodyPr/>
          <a:lstStyle/>
          <a:p>
            <a:endParaRPr lang="es-AR" sz="2400" noProof="0"/>
          </a:p>
        </p:txBody>
      </p:sp>
      <p:sp>
        <p:nvSpPr>
          <p:cNvPr id="14" name="Text 11"/>
          <p:cNvSpPr/>
          <p:nvPr/>
        </p:nvSpPr>
        <p:spPr>
          <a:xfrm>
            <a:off x="2584704" y="1194816"/>
            <a:ext cx="7193280" cy="633984"/>
          </a:xfrm>
          <a:prstGeom prst="rect">
            <a:avLst/>
          </a:prstGeom>
          <a:noFill/>
          <a:ln/>
        </p:spPr>
        <p:txBody>
          <a:bodyPr wrap="square" lIns="0" tIns="0" rIns="0" bIns="0" rtlCol="0" anchor="ctr"/>
          <a:lstStyle/>
          <a:p>
            <a:r>
              <a:rPr lang="es-AR" sz="1267" noProof="0" dirty="0">
                <a:solidFill>
                  <a:srgbClr val="555555"/>
                </a:solidFill>
                <a:latin typeface="Montserrat" pitchFamily="34" charset="0"/>
                <a:ea typeface="Montserrat" pitchFamily="34" charset="-122"/>
                <a:cs typeface="Montserrat" pitchFamily="34" charset="-120"/>
              </a:rPr>
              <a:t>En este escenario se explica cómo consultar las Órdenes de compra de Servicio emitidas por Cerrejón y acceder a la información necesaria para la ejecución de los servicios.</a:t>
            </a:r>
            <a:endParaRPr lang="es-AR" sz="1267" noProof="0" dirty="0"/>
          </a:p>
        </p:txBody>
      </p:sp>
      <p:sp>
        <p:nvSpPr>
          <p:cNvPr id="15" name="Shape 12"/>
          <p:cNvSpPr/>
          <p:nvPr/>
        </p:nvSpPr>
        <p:spPr>
          <a:xfrm>
            <a:off x="182880" y="1901952"/>
            <a:ext cx="5547360" cy="1170432"/>
          </a:xfrm>
          <a:prstGeom prst="roundRect">
            <a:avLst>
              <a:gd name="adj" fmla="val 7292"/>
            </a:avLst>
          </a:prstGeom>
          <a:solidFill>
            <a:srgbClr val="FDF8E1"/>
          </a:solidFill>
          <a:ln w="12700">
            <a:solidFill>
              <a:srgbClr val="E8C200"/>
            </a:solidFill>
            <a:prstDash val="solid"/>
          </a:ln>
        </p:spPr>
        <p:txBody>
          <a:bodyPr/>
          <a:lstStyle/>
          <a:p>
            <a:endParaRPr lang="es-AR" sz="2400" noProof="0"/>
          </a:p>
        </p:txBody>
      </p:sp>
      <p:sp>
        <p:nvSpPr>
          <p:cNvPr id="16" name="Shape 13"/>
          <p:cNvSpPr/>
          <p:nvPr/>
        </p:nvSpPr>
        <p:spPr>
          <a:xfrm>
            <a:off x="304800" y="2170176"/>
            <a:ext cx="633984" cy="633984"/>
          </a:xfrm>
          <a:prstGeom prst="ellipse">
            <a:avLst/>
          </a:prstGeom>
          <a:solidFill>
            <a:srgbClr val="F5C400"/>
          </a:solidFill>
          <a:ln w="12700">
            <a:solidFill>
              <a:srgbClr val="F5C400"/>
            </a:solidFill>
            <a:prstDash val="solid"/>
          </a:ln>
        </p:spPr>
        <p:txBody>
          <a:bodyPr/>
          <a:lstStyle/>
          <a:p>
            <a:endParaRPr lang="es-AR" sz="2400" noProof="0"/>
          </a:p>
        </p:txBody>
      </p:sp>
      <p:pic>
        <p:nvPicPr>
          <p:cNvPr id="17" name="Image 1" descr="preencoded.png"/>
          <p:cNvPicPr>
            <a:picLocks noChangeAspect="1"/>
          </p:cNvPicPr>
          <p:nvPr/>
        </p:nvPicPr>
        <p:blipFill>
          <a:blip r:embed="rId3"/>
          <a:stretch>
            <a:fillRect/>
          </a:stretch>
        </p:blipFill>
        <p:spPr>
          <a:xfrm>
            <a:off x="402336" y="2267712"/>
            <a:ext cx="438912" cy="438912"/>
          </a:xfrm>
          <a:prstGeom prst="rect">
            <a:avLst/>
          </a:prstGeom>
        </p:spPr>
      </p:pic>
      <p:sp>
        <p:nvSpPr>
          <p:cNvPr id="18" name="Text 14"/>
          <p:cNvSpPr/>
          <p:nvPr/>
        </p:nvSpPr>
        <p:spPr>
          <a:xfrm>
            <a:off x="1085088" y="1975104"/>
            <a:ext cx="4547616" cy="316992"/>
          </a:xfrm>
          <a:prstGeom prst="rect">
            <a:avLst/>
          </a:prstGeom>
          <a:noFill/>
          <a:ln/>
        </p:spPr>
        <p:txBody>
          <a:bodyPr wrap="square" lIns="0" tIns="0" rIns="0" bIns="0" rtlCol="0" anchor="ctr"/>
          <a:lstStyle/>
          <a:p>
            <a:r>
              <a:rPr lang="es-AR" sz="1467" b="1" noProof="0">
                <a:solidFill>
                  <a:srgbClr val="1A1A1A"/>
                </a:solidFill>
                <a:latin typeface="Montserrat" pitchFamily="34" charset="0"/>
                <a:ea typeface="Montserrat" pitchFamily="34" charset="-122"/>
                <a:cs typeface="Montserrat" pitchFamily="34" charset="-120"/>
              </a:rPr>
              <a:t>Objetivo</a:t>
            </a:r>
            <a:endParaRPr lang="es-AR" sz="1467" noProof="0"/>
          </a:p>
        </p:txBody>
      </p:sp>
      <p:sp>
        <p:nvSpPr>
          <p:cNvPr id="19" name="Shape 15"/>
          <p:cNvSpPr/>
          <p:nvPr/>
        </p:nvSpPr>
        <p:spPr>
          <a:xfrm>
            <a:off x="1085088" y="2292096"/>
            <a:ext cx="731520" cy="0"/>
          </a:xfrm>
          <a:prstGeom prst="line">
            <a:avLst/>
          </a:prstGeom>
          <a:noFill/>
          <a:ln w="25400">
            <a:solidFill>
              <a:srgbClr val="F5C400"/>
            </a:solidFill>
            <a:prstDash val="solid"/>
          </a:ln>
        </p:spPr>
        <p:txBody>
          <a:bodyPr/>
          <a:lstStyle/>
          <a:p>
            <a:endParaRPr lang="es-AR" sz="2400" noProof="0"/>
          </a:p>
        </p:txBody>
      </p:sp>
      <p:sp>
        <p:nvSpPr>
          <p:cNvPr id="20" name="Text 16"/>
          <p:cNvSpPr/>
          <p:nvPr/>
        </p:nvSpPr>
        <p:spPr>
          <a:xfrm>
            <a:off x="1085088" y="2340864"/>
            <a:ext cx="4547616" cy="658368"/>
          </a:xfrm>
          <a:prstGeom prst="rect">
            <a:avLst/>
          </a:prstGeom>
          <a:noFill/>
          <a:ln/>
        </p:spPr>
        <p:txBody>
          <a:bodyPr wrap="square" lIns="0" tIns="0" rIns="0" bIns="0" rtlCol="0" anchor="t"/>
          <a:lstStyle/>
          <a:p>
            <a:r>
              <a:rPr lang="es-AR" sz="1200" noProof="0" dirty="0">
                <a:solidFill>
                  <a:srgbClr val="1A1A1A"/>
                </a:solidFill>
                <a:latin typeface="Montserrat" pitchFamily="34" charset="0"/>
                <a:ea typeface="Montserrat" pitchFamily="34" charset="-122"/>
                <a:cs typeface="Montserrat" pitchFamily="34" charset="-120"/>
              </a:rPr>
              <a:t>Las Órdenes de </a:t>
            </a:r>
            <a:r>
              <a:rPr lang="es-AR" sz="1200" dirty="0">
                <a:solidFill>
                  <a:srgbClr val="1A1A1A"/>
                </a:solidFill>
                <a:latin typeface="Montserrat" pitchFamily="34" charset="0"/>
                <a:ea typeface="Montserrat" pitchFamily="34" charset="-122"/>
                <a:cs typeface="Montserrat" pitchFamily="34" charset="-120"/>
              </a:rPr>
              <a:t>compra de </a:t>
            </a:r>
            <a:r>
              <a:rPr lang="es-AR" sz="1200" noProof="0" dirty="0">
                <a:solidFill>
                  <a:srgbClr val="1A1A1A"/>
                </a:solidFill>
                <a:latin typeface="Montserrat" pitchFamily="34" charset="0"/>
                <a:ea typeface="Montserrat" pitchFamily="34" charset="-122"/>
                <a:cs typeface="Montserrat" pitchFamily="34" charset="-120"/>
              </a:rPr>
              <a:t>Servicio permiten conocer los servicios autorizados, los períodos de ejecución y las condiciones acordadas para su prestación.</a:t>
            </a:r>
            <a:endParaRPr lang="es-AR" sz="1200" noProof="0" dirty="0"/>
          </a:p>
        </p:txBody>
      </p:sp>
      <p:sp>
        <p:nvSpPr>
          <p:cNvPr id="21" name="Shape 17"/>
          <p:cNvSpPr/>
          <p:nvPr/>
        </p:nvSpPr>
        <p:spPr>
          <a:xfrm>
            <a:off x="182880" y="3169920"/>
            <a:ext cx="5547360" cy="1438656"/>
          </a:xfrm>
          <a:prstGeom prst="roundRect">
            <a:avLst>
              <a:gd name="adj" fmla="val 6731"/>
            </a:avLst>
          </a:prstGeom>
          <a:solidFill>
            <a:srgbClr val="FDF8E1"/>
          </a:solidFill>
          <a:ln w="12700">
            <a:solidFill>
              <a:srgbClr val="E8C200"/>
            </a:solidFill>
            <a:prstDash val="solid"/>
          </a:ln>
        </p:spPr>
        <p:txBody>
          <a:bodyPr/>
          <a:lstStyle/>
          <a:p>
            <a:endParaRPr lang="es-AR" sz="2400" noProof="0"/>
          </a:p>
        </p:txBody>
      </p:sp>
      <p:sp>
        <p:nvSpPr>
          <p:cNvPr id="22" name="Shape 18"/>
          <p:cNvSpPr/>
          <p:nvPr/>
        </p:nvSpPr>
        <p:spPr>
          <a:xfrm>
            <a:off x="304800" y="3486912"/>
            <a:ext cx="633984" cy="633984"/>
          </a:xfrm>
          <a:prstGeom prst="ellipse">
            <a:avLst/>
          </a:prstGeom>
          <a:solidFill>
            <a:srgbClr val="F5C400"/>
          </a:solidFill>
          <a:ln w="12700">
            <a:solidFill>
              <a:srgbClr val="F5C400"/>
            </a:solidFill>
            <a:prstDash val="solid"/>
          </a:ln>
        </p:spPr>
        <p:txBody>
          <a:bodyPr/>
          <a:lstStyle/>
          <a:p>
            <a:endParaRPr lang="es-AR" sz="2400" noProof="0"/>
          </a:p>
        </p:txBody>
      </p:sp>
      <p:pic>
        <p:nvPicPr>
          <p:cNvPr id="23" name="Image 2" descr="preencoded.png"/>
          <p:cNvPicPr>
            <a:picLocks noChangeAspect="1"/>
          </p:cNvPicPr>
          <p:nvPr/>
        </p:nvPicPr>
        <p:blipFill>
          <a:blip r:embed="rId4"/>
          <a:stretch>
            <a:fillRect/>
          </a:stretch>
        </p:blipFill>
        <p:spPr>
          <a:xfrm>
            <a:off x="402336" y="3584448"/>
            <a:ext cx="438912" cy="438912"/>
          </a:xfrm>
          <a:prstGeom prst="rect">
            <a:avLst/>
          </a:prstGeom>
        </p:spPr>
      </p:pic>
      <p:sp>
        <p:nvSpPr>
          <p:cNvPr id="24" name="Text 19"/>
          <p:cNvSpPr/>
          <p:nvPr/>
        </p:nvSpPr>
        <p:spPr>
          <a:xfrm>
            <a:off x="1085088" y="3243072"/>
            <a:ext cx="4547616" cy="316992"/>
          </a:xfrm>
          <a:prstGeom prst="rect">
            <a:avLst/>
          </a:prstGeom>
          <a:noFill/>
          <a:ln/>
        </p:spPr>
        <p:txBody>
          <a:bodyPr wrap="square" lIns="0" tIns="0" rIns="0" bIns="0" rtlCol="0" anchor="ctr"/>
          <a:lstStyle/>
          <a:p>
            <a:r>
              <a:rPr lang="es-AR" sz="1467" b="1" noProof="0">
                <a:solidFill>
                  <a:srgbClr val="1A1A1A"/>
                </a:solidFill>
                <a:latin typeface="Montserrat" pitchFamily="34" charset="0"/>
                <a:ea typeface="Montserrat" pitchFamily="34" charset="-122"/>
                <a:cs typeface="Montserrat" pitchFamily="34" charset="-120"/>
              </a:rPr>
              <a:t>¿Por qué es importante?</a:t>
            </a:r>
            <a:endParaRPr lang="es-AR" sz="1467" noProof="0"/>
          </a:p>
        </p:txBody>
      </p:sp>
      <p:sp>
        <p:nvSpPr>
          <p:cNvPr id="25" name="Shape 20"/>
          <p:cNvSpPr/>
          <p:nvPr/>
        </p:nvSpPr>
        <p:spPr>
          <a:xfrm>
            <a:off x="1085088" y="3560064"/>
            <a:ext cx="731520" cy="0"/>
          </a:xfrm>
          <a:prstGeom prst="line">
            <a:avLst/>
          </a:prstGeom>
          <a:noFill/>
          <a:ln w="25400">
            <a:solidFill>
              <a:srgbClr val="F5C400"/>
            </a:solidFill>
            <a:prstDash val="solid"/>
          </a:ln>
        </p:spPr>
        <p:txBody>
          <a:bodyPr/>
          <a:lstStyle/>
          <a:p>
            <a:endParaRPr lang="es-AR" sz="2400" noProof="0"/>
          </a:p>
        </p:txBody>
      </p:sp>
      <p:sp>
        <p:nvSpPr>
          <p:cNvPr id="26" name="Text 21"/>
          <p:cNvSpPr/>
          <p:nvPr/>
        </p:nvSpPr>
        <p:spPr>
          <a:xfrm>
            <a:off x="1085088" y="3608832"/>
            <a:ext cx="4547616" cy="268224"/>
          </a:xfrm>
          <a:prstGeom prst="rect">
            <a:avLst/>
          </a:prstGeom>
          <a:noFill/>
          <a:ln/>
        </p:spPr>
        <p:txBody>
          <a:bodyPr wrap="square" lIns="0" tIns="0" rIns="0" bIns="0" rtlCol="0" anchor="ctr"/>
          <a:lstStyle/>
          <a:p>
            <a:r>
              <a:rPr lang="es-AR" sz="1133" noProof="0">
                <a:solidFill>
                  <a:srgbClr val="1A1A1A"/>
                </a:solidFill>
                <a:latin typeface="Montserrat" pitchFamily="34" charset="0"/>
                <a:ea typeface="Montserrat" pitchFamily="34" charset="-122"/>
                <a:cs typeface="Montserrat" pitchFamily="34" charset="-120"/>
              </a:rPr>
              <a:t>✓  Permite conocer los servicios autorizados por Cerrejón.</a:t>
            </a:r>
            <a:endParaRPr lang="es-AR" sz="1133" noProof="0"/>
          </a:p>
        </p:txBody>
      </p:sp>
      <p:sp>
        <p:nvSpPr>
          <p:cNvPr id="27" name="Text 22"/>
          <p:cNvSpPr/>
          <p:nvPr/>
        </p:nvSpPr>
        <p:spPr>
          <a:xfrm>
            <a:off x="1085088" y="3848481"/>
            <a:ext cx="4547616" cy="268224"/>
          </a:xfrm>
          <a:prstGeom prst="rect">
            <a:avLst/>
          </a:prstGeom>
          <a:noFill/>
          <a:ln/>
        </p:spPr>
        <p:txBody>
          <a:bodyPr wrap="square" lIns="0" tIns="0" rIns="0" bIns="0" rtlCol="0" anchor="ctr"/>
          <a:lstStyle/>
          <a:p>
            <a:r>
              <a:rPr lang="es-AR" sz="1133" noProof="0">
                <a:solidFill>
                  <a:srgbClr val="1A1A1A"/>
                </a:solidFill>
                <a:latin typeface="Montserrat" pitchFamily="34" charset="0"/>
                <a:ea typeface="Montserrat" pitchFamily="34" charset="-122"/>
                <a:cs typeface="Montserrat" pitchFamily="34" charset="-120"/>
              </a:rPr>
              <a:t>✓  Facilita la planificación y ejecución de los servicios.</a:t>
            </a:r>
            <a:endParaRPr lang="es-AR" sz="1133" noProof="0"/>
          </a:p>
        </p:txBody>
      </p:sp>
      <p:sp>
        <p:nvSpPr>
          <p:cNvPr id="28" name="Text 23"/>
          <p:cNvSpPr/>
          <p:nvPr/>
        </p:nvSpPr>
        <p:spPr>
          <a:xfrm>
            <a:off x="1085088" y="4145280"/>
            <a:ext cx="4547616" cy="268224"/>
          </a:xfrm>
          <a:prstGeom prst="rect">
            <a:avLst/>
          </a:prstGeom>
          <a:noFill/>
          <a:ln/>
        </p:spPr>
        <p:txBody>
          <a:bodyPr wrap="square" lIns="0" tIns="0" rIns="0" bIns="0" rtlCol="0" anchor="ctr"/>
          <a:lstStyle/>
          <a:p>
            <a:r>
              <a:rPr lang="es-AR" sz="1133" noProof="0">
                <a:solidFill>
                  <a:srgbClr val="1A1A1A"/>
                </a:solidFill>
                <a:latin typeface="Montserrat" pitchFamily="34" charset="0"/>
                <a:ea typeface="Montserrat" pitchFamily="34" charset="-122"/>
                <a:cs typeface="Montserrat" pitchFamily="34" charset="-120"/>
              </a:rPr>
              <a:t>✓  Proporciona visibilidad sobre la información necesaria para registrar la Hoja de Entrada de Servicios.</a:t>
            </a:r>
            <a:endParaRPr lang="es-AR" sz="1133" noProof="0"/>
          </a:p>
        </p:txBody>
      </p:sp>
      <p:sp>
        <p:nvSpPr>
          <p:cNvPr id="29" name="Shape 24"/>
          <p:cNvSpPr/>
          <p:nvPr/>
        </p:nvSpPr>
        <p:spPr>
          <a:xfrm>
            <a:off x="182880" y="4681728"/>
            <a:ext cx="5547360" cy="950976"/>
          </a:xfrm>
          <a:prstGeom prst="roundRect">
            <a:avLst>
              <a:gd name="adj" fmla="val 11290"/>
            </a:avLst>
          </a:prstGeom>
          <a:solidFill>
            <a:srgbClr val="E8F5E9"/>
          </a:solidFill>
          <a:ln w="12700">
            <a:solidFill>
              <a:srgbClr val="A5D6A7"/>
            </a:solidFill>
            <a:prstDash val="solid"/>
          </a:ln>
        </p:spPr>
        <p:txBody>
          <a:bodyPr/>
          <a:lstStyle/>
          <a:p>
            <a:endParaRPr lang="es-AR" sz="2400" noProof="0"/>
          </a:p>
        </p:txBody>
      </p:sp>
      <p:sp>
        <p:nvSpPr>
          <p:cNvPr id="30" name="Shape 25"/>
          <p:cNvSpPr/>
          <p:nvPr/>
        </p:nvSpPr>
        <p:spPr>
          <a:xfrm>
            <a:off x="292608" y="4852416"/>
            <a:ext cx="633984" cy="633984"/>
          </a:xfrm>
          <a:prstGeom prst="ellipse">
            <a:avLst/>
          </a:prstGeom>
          <a:solidFill>
            <a:srgbClr val="F5C400"/>
          </a:solidFill>
          <a:ln w="12700">
            <a:solidFill>
              <a:srgbClr val="F5C400"/>
            </a:solidFill>
            <a:prstDash val="solid"/>
          </a:ln>
        </p:spPr>
        <p:txBody>
          <a:bodyPr/>
          <a:lstStyle/>
          <a:p>
            <a:endParaRPr lang="es-AR" sz="2400" noProof="0"/>
          </a:p>
        </p:txBody>
      </p:sp>
      <p:pic>
        <p:nvPicPr>
          <p:cNvPr id="31" name="Image 3" descr="preencoded.png"/>
          <p:cNvPicPr>
            <a:picLocks noChangeAspect="1"/>
          </p:cNvPicPr>
          <p:nvPr/>
        </p:nvPicPr>
        <p:blipFill>
          <a:blip r:embed="rId5"/>
          <a:stretch>
            <a:fillRect/>
          </a:stretch>
        </p:blipFill>
        <p:spPr>
          <a:xfrm>
            <a:off x="402336" y="4963269"/>
            <a:ext cx="438912" cy="438912"/>
          </a:xfrm>
          <a:prstGeom prst="rect">
            <a:avLst/>
          </a:prstGeom>
        </p:spPr>
      </p:pic>
      <p:sp>
        <p:nvSpPr>
          <p:cNvPr id="32" name="Text 26"/>
          <p:cNvSpPr/>
          <p:nvPr/>
        </p:nvSpPr>
        <p:spPr>
          <a:xfrm>
            <a:off x="1072896" y="4779264"/>
            <a:ext cx="4547616" cy="316992"/>
          </a:xfrm>
          <a:prstGeom prst="rect">
            <a:avLst/>
          </a:prstGeom>
          <a:noFill/>
          <a:ln/>
        </p:spPr>
        <p:txBody>
          <a:bodyPr wrap="square" lIns="0" tIns="0" rIns="0" bIns="0" rtlCol="0" anchor="ctr"/>
          <a:lstStyle/>
          <a:p>
            <a:r>
              <a:rPr lang="es-AR" sz="1467" b="1" noProof="0">
                <a:solidFill>
                  <a:srgbClr val="1A1A1A"/>
                </a:solidFill>
                <a:latin typeface="Montserrat" pitchFamily="34" charset="0"/>
                <a:ea typeface="Montserrat" pitchFamily="34" charset="-122"/>
                <a:cs typeface="Montserrat" pitchFamily="34" charset="-120"/>
              </a:rPr>
              <a:t>Resultado esperado</a:t>
            </a:r>
            <a:endParaRPr lang="es-AR" sz="1467" noProof="0"/>
          </a:p>
        </p:txBody>
      </p:sp>
      <p:sp>
        <p:nvSpPr>
          <p:cNvPr id="33" name="Shape 27"/>
          <p:cNvSpPr/>
          <p:nvPr/>
        </p:nvSpPr>
        <p:spPr>
          <a:xfrm>
            <a:off x="1072896" y="5109573"/>
            <a:ext cx="731520" cy="0"/>
          </a:xfrm>
          <a:prstGeom prst="line">
            <a:avLst/>
          </a:prstGeom>
          <a:noFill/>
          <a:ln w="25400">
            <a:solidFill>
              <a:srgbClr val="F5C400"/>
            </a:solidFill>
            <a:prstDash val="solid"/>
          </a:ln>
        </p:spPr>
        <p:txBody>
          <a:bodyPr/>
          <a:lstStyle/>
          <a:p>
            <a:endParaRPr lang="es-AR" sz="2400" noProof="0"/>
          </a:p>
        </p:txBody>
      </p:sp>
      <p:sp>
        <p:nvSpPr>
          <p:cNvPr id="34" name="Text 28"/>
          <p:cNvSpPr/>
          <p:nvPr/>
        </p:nvSpPr>
        <p:spPr>
          <a:xfrm>
            <a:off x="1072896" y="5158341"/>
            <a:ext cx="4547616" cy="243840"/>
          </a:xfrm>
          <a:prstGeom prst="rect">
            <a:avLst/>
          </a:prstGeom>
          <a:noFill/>
          <a:ln/>
        </p:spPr>
        <p:txBody>
          <a:bodyPr wrap="square" lIns="0" tIns="0" rIns="0" bIns="0" rtlCol="0" anchor="t"/>
          <a:lstStyle/>
          <a:p>
            <a:r>
              <a:rPr lang="es-AR" sz="1200" noProof="0" dirty="0">
                <a:solidFill>
                  <a:srgbClr val="1A1A1A"/>
                </a:solidFill>
                <a:latin typeface="Montserrat" pitchFamily="34" charset="0"/>
                <a:ea typeface="Montserrat" pitchFamily="34" charset="-122"/>
                <a:cs typeface="Montserrat" pitchFamily="34" charset="-120"/>
              </a:rPr>
              <a:t>Orden de compra de Servicio consultada y disponible para su ejecución.</a:t>
            </a:r>
            <a:endParaRPr lang="es-AR" sz="1200" noProof="0" dirty="0"/>
          </a:p>
        </p:txBody>
      </p:sp>
      <p:sp>
        <p:nvSpPr>
          <p:cNvPr id="35" name="Shape 29"/>
          <p:cNvSpPr/>
          <p:nvPr/>
        </p:nvSpPr>
        <p:spPr>
          <a:xfrm>
            <a:off x="182880" y="5730239"/>
            <a:ext cx="5547360" cy="1003679"/>
          </a:xfrm>
          <a:prstGeom prst="roundRect">
            <a:avLst>
              <a:gd name="adj" fmla="val 9722"/>
            </a:avLst>
          </a:prstGeom>
          <a:solidFill>
            <a:srgbClr val="FDF8E1"/>
          </a:solidFill>
          <a:ln w="12700">
            <a:solidFill>
              <a:srgbClr val="E8C200"/>
            </a:solidFill>
            <a:prstDash val="solid"/>
          </a:ln>
        </p:spPr>
        <p:txBody>
          <a:bodyPr/>
          <a:lstStyle/>
          <a:p>
            <a:endParaRPr lang="es-AR" sz="2400" noProof="0"/>
          </a:p>
        </p:txBody>
      </p:sp>
      <p:sp>
        <p:nvSpPr>
          <p:cNvPr id="36" name="Shape 30"/>
          <p:cNvSpPr/>
          <p:nvPr/>
        </p:nvSpPr>
        <p:spPr>
          <a:xfrm>
            <a:off x="304800" y="5852160"/>
            <a:ext cx="633984" cy="633984"/>
          </a:xfrm>
          <a:prstGeom prst="ellipse">
            <a:avLst/>
          </a:prstGeom>
          <a:solidFill>
            <a:srgbClr val="F5C400"/>
          </a:solidFill>
          <a:ln w="12700">
            <a:solidFill>
              <a:srgbClr val="F5C400"/>
            </a:solidFill>
            <a:prstDash val="solid"/>
          </a:ln>
        </p:spPr>
        <p:txBody>
          <a:bodyPr/>
          <a:lstStyle/>
          <a:p>
            <a:endParaRPr lang="es-AR" sz="2400" noProof="0"/>
          </a:p>
        </p:txBody>
      </p:sp>
      <p:pic>
        <p:nvPicPr>
          <p:cNvPr id="37" name="Image 4" descr="preencoded.png"/>
          <p:cNvPicPr>
            <a:picLocks noChangeAspect="1"/>
          </p:cNvPicPr>
          <p:nvPr/>
        </p:nvPicPr>
        <p:blipFill>
          <a:blip r:embed="rId6"/>
          <a:stretch>
            <a:fillRect/>
          </a:stretch>
        </p:blipFill>
        <p:spPr>
          <a:xfrm>
            <a:off x="402336" y="5949696"/>
            <a:ext cx="438912" cy="438912"/>
          </a:xfrm>
          <a:prstGeom prst="rect">
            <a:avLst/>
          </a:prstGeom>
        </p:spPr>
      </p:pic>
      <p:sp>
        <p:nvSpPr>
          <p:cNvPr id="38" name="Text 31"/>
          <p:cNvSpPr/>
          <p:nvPr/>
        </p:nvSpPr>
        <p:spPr>
          <a:xfrm>
            <a:off x="1085088" y="5803392"/>
            <a:ext cx="4547616" cy="316992"/>
          </a:xfrm>
          <a:prstGeom prst="rect">
            <a:avLst/>
          </a:prstGeom>
          <a:noFill/>
          <a:ln/>
        </p:spPr>
        <p:txBody>
          <a:bodyPr wrap="square" lIns="0" tIns="0" rIns="0" bIns="0" rtlCol="0" anchor="ctr"/>
          <a:lstStyle/>
          <a:p>
            <a:r>
              <a:rPr lang="es-AR" sz="1467" b="1" noProof="0" dirty="0">
                <a:solidFill>
                  <a:srgbClr val="1A1A1A"/>
                </a:solidFill>
                <a:latin typeface="Montserrat" pitchFamily="34" charset="0"/>
                <a:ea typeface="Montserrat" pitchFamily="34" charset="-122"/>
                <a:cs typeface="Montserrat" pitchFamily="34" charset="-120"/>
              </a:rPr>
              <a:t>Importante</a:t>
            </a:r>
            <a:endParaRPr lang="es-AR" sz="1467" noProof="0" dirty="0"/>
          </a:p>
        </p:txBody>
      </p:sp>
      <p:sp>
        <p:nvSpPr>
          <p:cNvPr id="39" name="Shape 32"/>
          <p:cNvSpPr/>
          <p:nvPr/>
        </p:nvSpPr>
        <p:spPr>
          <a:xfrm>
            <a:off x="1085088" y="6120384"/>
            <a:ext cx="731520" cy="0"/>
          </a:xfrm>
          <a:prstGeom prst="line">
            <a:avLst/>
          </a:prstGeom>
          <a:noFill/>
          <a:ln w="25400">
            <a:solidFill>
              <a:srgbClr val="F5C400"/>
            </a:solidFill>
            <a:prstDash val="solid"/>
          </a:ln>
        </p:spPr>
        <p:txBody>
          <a:bodyPr/>
          <a:lstStyle/>
          <a:p>
            <a:endParaRPr lang="es-AR" sz="2400" noProof="0"/>
          </a:p>
        </p:txBody>
      </p:sp>
      <p:sp>
        <p:nvSpPr>
          <p:cNvPr id="40" name="Text 33"/>
          <p:cNvSpPr/>
          <p:nvPr/>
        </p:nvSpPr>
        <p:spPr>
          <a:xfrm>
            <a:off x="1085088" y="6169152"/>
            <a:ext cx="4547616" cy="365760"/>
          </a:xfrm>
          <a:prstGeom prst="rect">
            <a:avLst/>
          </a:prstGeom>
          <a:noFill/>
          <a:ln/>
        </p:spPr>
        <p:txBody>
          <a:bodyPr wrap="square" lIns="0" tIns="0" rIns="0" bIns="0" rtlCol="0" anchor="t"/>
          <a:lstStyle/>
          <a:p>
            <a:r>
              <a:rPr lang="es-AR" sz="1200" noProof="0" dirty="0">
                <a:solidFill>
                  <a:srgbClr val="1A1A1A"/>
                </a:solidFill>
                <a:latin typeface="Montserrat" pitchFamily="34" charset="0"/>
                <a:ea typeface="Montserrat" pitchFamily="34" charset="-122"/>
                <a:cs typeface="Montserrat" pitchFamily="34" charset="-120"/>
              </a:rPr>
              <a:t>La Orden de compra de Servicio constituye la base para el registro de la Hoja de Entrada de Servicios y la posterior facturación.</a:t>
            </a:r>
            <a:endParaRPr lang="es-AR" sz="1200" noProof="0" dirty="0"/>
          </a:p>
        </p:txBody>
      </p:sp>
      <p:sp>
        <p:nvSpPr>
          <p:cNvPr id="41" name="Shape 34"/>
          <p:cNvSpPr/>
          <p:nvPr/>
        </p:nvSpPr>
        <p:spPr>
          <a:xfrm>
            <a:off x="5949696" y="1911983"/>
            <a:ext cx="6096000" cy="4821936"/>
          </a:xfrm>
          <a:prstGeom prst="roundRect">
            <a:avLst>
              <a:gd name="adj" fmla="val 2235"/>
            </a:avLst>
          </a:prstGeom>
          <a:solidFill>
            <a:srgbClr val="F8F8F8"/>
          </a:solidFill>
          <a:ln w="12700">
            <a:solidFill>
              <a:srgbClr val="E0E0E0"/>
            </a:solidFill>
            <a:prstDash val="solid"/>
          </a:ln>
        </p:spPr>
        <p:txBody>
          <a:bodyPr/>
          <a:lstStyle/>
          <a:p>
            <a:endParaRPr lang="es-AR" sz="2400" noProof="0"/>
          </a:p>
        </p:txBody>
      </p:sp>
      <p:sp>
        <p:nvSpPr>
          <p:cNvPr id="42" name="Shape 35"/>
          <p:cNvSpPr/>
          <p:nvPr/>
        </p:nvSpPr>
        <p:spPr>
          <a:xfrm>
            <a:off x="5949696" y="1901952"/>
            <a:ext cx="6096000" cy="755904"/>
          </a:xfrm>
          <a:prstGeom prst="roundRect">
            <a:avLst>
              <a:gd name="adj" fmla="val 12903"/>
            </a:avLst>
          </a:prstGeom>
          <a:solidFill>
            <a:srgbClr val="1E1E1E"/>
          </a:solidFill>
          <a:ln w="12700">
            <a:solidFill>
              <a:srgbClr val="1E1E1E"/>
            </a:solidFill>
            <a:prstDash val="solid"/>
          </a:ln>
        </p:spPr>
        <p:txBody>
          <a:bodyPr/>
          <a:lstStyle/>
          <a:p>
            <a:endParaRPr lang="es-AR" sz="2400" noProof="0"/>
          </a:p>
        </p:txBody>
      </p:sp>
      <p:sp>
        <p:nvSpPr>
          <p:cNvPr id="43" name="Shape 36"/>
          <p:cNvSpPr/>
          <p:nvPr/>
        </p:nvSpPr>
        <p:spPr>
          <a:xfrm>
            <a:off x="5949696" y="2267712"/>
            <a:ext cx="6096000" cy="390144"/>
          </a:xfrm>
          <a:prstGeom prst="rect">
            <a:avLst/>
          </a:prstGeom>
          <a:solidFill>
            <a:srgbClr val="1E1E1E"/>
          </a:solidFill>
          <a:ln w="12700">
            <a:solidFill>
              <a:srgbClr val="1E1E1E"/>
            </a:solidFill>
            <a:prstDash val="solid"/>
          </a:ln>
        </p:spPr>
        <p:txBody>
          <a:bodyPr/>
          <a:lstStyle/>
          <a:p>
            <a:endParaRPr lang="es-AR" sz="2400" noProof="0"/>
          </a:p>
        </p:txBody>
      </p:sp>
      <p:sp>
        <p:nvSpPr>
          <p:cNvPr id="44" name="Shape 37"/>
          <p:cNvSpPr/>
          <p:nvPr/>
        </p:nvSpPr>
        <p:spPr>
          <a:xfrm>
            <a:off x="6169152" y="2072640"/>
            <a:ext cx="536448" cy="536448"/>
          </a:xfrm>
          <a:prstGeom prst="ellipse">
            <a:avLst/>
          </a:prstGeom>
          <a:solidFill>
            <a:srgbClr val="EEEEEE"/>
          </a:solidFill>
          <a:ln w="12700">
            <a:solidFill>
              <a:srgbClr val="DDDDDD"/>
            </a:solidFill>
            <a:prstDash val="solid"/>
          </a:ln>
        </p:spPr>
        <p:txBody>
          <a:bodyPr/>
          <a:lstStyle/>
          <a:p>
            <a:endParaRPr lang="es-AR" sz="2400" noProof="0"/>
          </a:p>
        </p:txBody>
      </p:sp>
      <p:pic>
        <p:nvPicPr>
          <p:cNvPr id="45" name="Image 5" descr="preencoded.png"/>
          <p:cNvPicPr>
            <a:picLocks noChangeAspect="1"/>
          </p:cNvPicPr>
          <p:nvPr/>
        </p:nvPicPr>
        <p:blipFill>
          <a:blip r:embed="rId7"/>
          <a:stretch>
            <a:fillRect/>
          </a:stretch>
        </p:blipFill>
        <p:spPr>
          <a:xfrm>
            <a:off x="6254496" y="2157984"/>
            <a:ext cx="365760" cy="365760"/>
          </a:xfrm>
          <a:prstGeom prst="rect">
            <a:avLst/>
          </a:prstGeom>
        </p:spPr>
      </p:pic>
      <p:sp>
        <p:nvSpPr>
          <p:cNvPr id="46" name="Text 38"/>
          <p:cNvSpPr/>
          <p:nvPr/>
        </p:nvSpPr>
        <p:spPr>
          <a:xfrm>
            <a:off x="6827520" y="2097024"/>
            <a:ext cx="5096256" cy="438912"/>
          </a:xfrm>
          <a:prstGeom prst="rect">
            <a:avLst/>
          </a:prstGeom>
          <a:noFill/>
          <a:ln/>
        </p:spPr>
        <p:txBody>
          <a:bodyPr wrap="square" lIns="0" tIns="0" rIns="0" bIns="0" rtlCol="0" anchor="ctr"/>
          <a:lstStyle/>
          <a:p>
            <a:r>
              <a:rPr lang="es-AR" sz="1467" b="1" noProof="0">
                <a:solidFill>
                  <a:srgbClr val="FFFFFF"/>
                </a:solidFill>
                <a:latin typeface="Montserrat" pitchFamily="34" charset="0"/>
                <a:ea typeface="Montserrat" pitchFamily="34" charset="-122"/>
                <a:cs typeface="Montserrat" pitchFamily="34" charset="-120"/>
              </a:rPr>
              <a:t>Escenario 1 – Consulta de Órdenes de Servicio</a:t>
            </a:r>
            <a:endParaRPr lang="es-AR" sz="1467" noProof="0"/>
          </a:p>
        </p:txBody>
      </p:sp>
      <p:sp>
        <p:nvSpPr>
          <p:cNvPr id="47" name="Shape 39"/>
          <p:cNvSpPr/>
          <p:nvPr/>
        </p:nvSpPr>
        <p:spPr>
          <a:xfrm>
            <a:off x="6132576" y="2731008"/>
            <a:ext cx="5730240" cy="0"/>
          </a:xfrm>
          <a:prstGeom prst="line">
            <a:avLst/>
          </a:prstGeom>
          <a:noFill/>
          <a:ln w="12700">
            <a:solidFill>
              <a:srgbClr val="DDDDDD"/>
            </a:solidFill>
            <a:prstDash val="solid"/>
          </a:ln>
        </p:spPr>
        <p:txBody>
          <a:bodyPr/>
          <a:lstStyle/>
          <a:p>
            <a:endParaRPr lang="es-AR" sz="2400" noProof="0"/>
          </a:p>
        </p:txBody>
      </p:sp>
      <p:sp>
        <p:nvSpPr>
          <p:cNvPr id="48" name="Text 40"/>
          <p:cNvSpPr/>
          <p:nvPr/>
        </p:nvSpPr>
        <p:spPr>
          <a:xfrm>
            <a:off x="6620256" y="2852928"/>
            <a:ext cx="5303520" cy="365760"/>
          </a:xfrm>
          <a:prstGeom prst="rect">
            <a:avLst/>
          </a:prstGeom>
          <a:noFill/>
          <a:ln/>
        </p:spPr>
        <p:txBody>
          <a:bodyPr wrap="square" lIns="0" tIns="0" rIns="0" bIns="0" rtlCol="0" anchor="ctr"/>
          <a:lstStyle/>
          <a:p>
            <a:r>
              <a:rPr lang="es-AR" sz="1600" b="1" noProof="0">
                <a:solidFill>
                  <a:srgbClr val="1A1A1A"/>
                </a:solidFill>
                <a:latin typeface="Montserrat" pitchFamily="34" charset="0"/>
                <a:ea typeface="Montserrat" pitchFamily="34" charset="-122"/>
                <a:cs typeface="Montserrat" pitchFamily="34" charset="-120"/>
              </a:rPr>
              <a:t>Instrucciones</a:t>
            </a:r>
            <a:endParaRPr lang="es-AR" sz="1600" noProof="0"/>
          </a:p>
        </p:txBody>
      </p:sp>
      <p:pic>
        <p:nvPicPr>
          <p:cNvPr id="49" name="Image 6" descr="preencoded.png"/>
          <p:cNvPicPr>
            <a:picLocks noChangeAspect="1"/>
          </p:cNvPicPr>
          <p:nvPr/>
        </p:nvPicPr>
        <p:blipFill>
          <a:blip r:embed="rId8"/>
          <a:stretch>
            <a:fillRect/>
          </a:stretch>
        </p:blipFill>
        <p:spPr>
          <a:xfrm>
            <a:off x="6169152" y="2877312"/>
            <a:ext cx="341376" cy="341376"/>
          </a:xfrm>
          <a:prstGeom prst="rect">
            <a:avLst/>
          </a:prstGeom>
        </p:spPr>
      </p:pic>
      <p:sp>
        <p:nvSpPr>
          <p:cNvPr id="50" name="Shape 41"/>
          <p:cNvSpPr/>
          <p:nvPr/>
        </p:nvSpPr>
        <p:spPr>
          <a:xfrm>
            <a:off x="6169152" y="3413760"/>
            <a:ext cx="341376" cy="341376"/>
          </a:xfrm>
          <a:prstGeom prst="ellipse">
            <a:avLst/>
          </a:prstGeom>
          <a:solidFill>
            <a:srgbClr val="F5C400"/>
          </a:solidFill>
          <a:ln w="12700">
            <a:solidFill>
              <a:srgbClr val="F5C400"/>
            </a:solidFill>
            <a:prstDash val="solid"/>
          </a:ln>
        </p:spPr>
        <p:txBody>
          <a:bodyPr/>
          <a:lstStyle/>
          <a:p>
            <a:endParaRPr lang="es-AR" sz="2400" noProof="0"/>
          </a:p>
        </p:txBody>
      </p:sp>
      <p:sp>
        <p:nvSpPr>
          <p:cNvPr id="51" name="Text 42"/>
          <p:cNvSpPr/>
          <p:nvPr/>
        </p:nvSpPr>
        <p:spPr>
          <a:xfrm>
            <a:off x="6169152" y="3413760"/>
            <a:ext cx="341376" cy="341376"/>
          </a:xfrm>
          <a:prstGeom prst="rect">
            <a:avLst/>
          </a:prstGeom>
          <a:noFill/>
          <a:ln/>
        </p:spPr>
        <p:txBody>
          <a:bodyPr wrap="square" lIns="0" tIns="0" rIns="0" bIns="0" rtlCol="0" anchor="ctr"/>
          <a:lstStyle/>
          <a:p>
            <a:pPr algn="ctr"/>
            <a:r>
              <a:rPr lang="es-AR" sz="1200" b="1" noProof="0">
                <a:solidFill>
                  <a:srgbClr val="1A1A1A"/>
                </a:solidFill>
                <a:latin typeface="Montserrat" pitchFamily="34" charset="0"/>
                <a:ea typeface="Montserrat" pitchFamily="34" charset="-122"/>
                <a:cs typeface="Montserrat" pitchFamily="34" charset="-120"/>
              </a:rPr>
              <a:t>1</a:t>
            </a:r>
            <a:endParaRPr lang="es-AR" sz="1200" noProof="0"/>
          </a:p>
        </p:txBody>
      </p:sp>
      <p:sp>
        <p:nvSpPr>
          <p:cNvPr id="52" name="Text 43"/>
          <p:cNvSpPr/>
          <p:nvPr/>
        </p:nvSpPr>
        <p:spPr>
          <a:xfrm>
            <a:off x="6608064" y="3340608"/>
            <a:ext cx="5291328" cy="487680"/>
          </a:xfrm>
          <a:prstGeom prst="rect">
            <a:avLst/>
          </a:prstGeom>
          <a:noFill/>
          <a:ln/>
        </p:spPr>
        <p:txBody>
          <a:bodyPr wrap="square" lIns="0" tIns="0" rIns="0" bIns="0" rtlCol="0" anchor="ctr"/>
          <a:lstStyle/>
          <a:p>
            <a:r>
              <a:rPr lang="es-AR" sz="1333" noProof="0">
                <a:solidFill>
                  <a:srgbClr val="1A1A1A"/>
                </a:solidFill>
                <a:latin typeface="Montserrat" pitchFamily="34" charset="0"/>
                <a:ea typeface="Montserrat" pitchFamily="34" charset="-122"/>
                <a:cs typeface="Montserrat" pitchFamily="34" charset="-120"/>
              </a:rPr>
              <a:t>Ingresar al Coupa </a:t>
            </a:r>
            <a:r>
              <a:rPr lang="es-AR" sz="1333" noProof="0" err="1">
                <a:solidFill>
                  <a:srgbClr val="1A1A1A"/>
                </a:solidFill>
                <a:latin typeface="Montserrat" pitchFamily="34" charset="0"/>
                <a:ea typeface="Montserrat" pitchFamily="34" charset="-122"/>
                <a:cs typeface="Montserrat" pitchFamily="34" charset="-120"/>
              </a:rPr>
              <a:t>Supplier</a:t>
            </a:r>
            <a:r>
              <a:rPr lang="es-AR" sz="1333" noProof="0">
                <a:solidFill>
                  <a:srgbClr val="1A1A1A"/>
                </a:solidFill>
                <a:latin typeface="Montserrat" pitchFamily="34" charset="0"/>
                <a:ea typeface="Montserrat" pitchFamily="34" charset="-122"/>
                <a:cs typeface="Montserrat" pitchFamily="34" charset="-120"/>
              </a:rPr>
              <a:t> Portal (CSP).</a:t>
            </a:r>
            <a:endParaRPr lang="es-AR" sz="1333" noProof="0"/>
          </a:p>
        </p:txBody>
      </p:sp>
      <p:sp>
        <p:nvSpPr>
          <p:cNvPr id="53" name="Shape 44"/>
          <p:cNvSpPr/>
          <p:nvPr/>
        </p:nvSpPr>
        <p:spPr>
          <a:xfrm>
            <a:off x="6132576" y="3901440"/>
            <a:ext cx="5730240" cy="0"/>
          </a:xfrm>
          <a:prstGeom prst="line">
            <a:avLst/>
          </a:prstGeom>
          <a:noFill/>
          <a:ln w="12700">
            <a:solidFill>
              <a:srgbClr val="EEEEEE"/>
            </a:solidFill>
            <a:prstDash val="solid"/>
          </a:ln>
        </p:spPr>
        <p:txBody>
          <a:bodyPr/>
          <a:lstStyle/>
          <a:p>
            <a:endParaRPr lang="es-AR" sz="2400" noProof="0"/>
          </a:p>
        </p:txBody>
      </p:sp>
      <p:sp>
        <p:nvSpPr>
          <p:cNvPr id="54" name="Shape 45"/>
          <p:cNvSpPr/>
          <p:nvPr/>
        </p:nvSpPr>
        <p:spPr>
          <a:xfrm>
            <a:off x="6169152" y="4047744"/>
            <a:ext cx="341376" cy="341376"/>
          </a:xfrm>
          <a:prstGeom prst="ellipse">
            <a:avLst/>
          </a:prstGeom>
          <a:solidFill>
            <a:srgbClr val="F5C400"/>
          </a:solidFill>
          <a:ln w="12700">
            <a:solidFill>
              <a:srgbClr val="F5C400"/>
            </a:solidFill>
            <a:prstDash val="solid"/>
          </a:ln>
        </p:spPr>
        <p:txBody>
          <a:bodyPr/>
          <a:lstStyle/>
          <a:p>
            <a:endParaRPr lang="es-AR" sz="2400" noProof="0"/>
          </a:p>
        </p:txBody>
      </p:sp>
      <p:sp>
        <p:nvSpPr>
          <p:cNvPr id="55" name="Text 46"/>
          <p:cNvSpPr/>
          <p:nvPr/>
        </p:nvSpPr>
        <p:spPr>
          <a:xfrm>
            <a:off x="6169152" y="4047744"/>
            <a:ext cx="341376" cy="341376"/>
          </a:xfrm>
          <a:prstGeom prst="rect">
            <a:avLst/>
          </a:prstGeom>
          <a:noFill/>
          <a:ln/>
        </p:spPr>
        <p:txBody>
          <a:bodyPr wrap="square" lIns="0" tIns="0" rIns="0" bIns="0" rtlCol="0" anchor="ctr"/>
          <a:lstStyle/>
          <a:p>
            <a:pPr algn="ctr"/>
            <a:r>
              <a:rPr lang="es-AR" sz="1200" b="1" noProof="0">
                <a:solidFill>
                  <a:srgbClr val="1A1A1A"/>
                </a:solidFill>
                <a:latin typeface="Montserrat" pitchFamily="34" charset="0"/>
                <a:ea typeface="Montserrat" pitchFamily="34" charset="-122"/>
                <a:cs typeface="Montserrat" pitchFamily="34" charset="-120"/>
              </a:rPr>
              <a:t>2</a:t>
            </a:r>
            <a:endParaRPr lang="es-AR" sz="1200" noProof="0"/>
          </a:p>
        </p:txBody>
      </p:sp>
      <p:sp>
        <p:nvSpPr>
          <p:cNvPr id="56" name="Text 47"/>
          <p:cNvSpPr/>
          <p:nvPr/>
        </p:nvSpPr>
        <p:spPr>
          <a:xfrm>
            <a:off x="6608064" y="3974592"/>
            <a:ext cx="5291328" cy="487680"/>
          </a:xfrm>
          <a:prstGeom prst="rect">
            <a:avLst/>
          </a:prstGeom>
          <a:noFill/>
          <a:ln/>
        </p:spPr>
        <p:txBody>
          <a:bodyPr wrap="square" lIns="0" tIns="0" rIns="0" bIns="0" rtlCol="0" anchor="ctr"/>
          <a:lstStyle/>
          <a:p>
            <a:r>
              <a:rPr lang="es-AR" sz="1333" noProof="0" dirty="0">
                <a:solidFill>
                  <a:srgbClr val="1A1A1A"/>
                </a:solidFill>
                <a:latin typeface="Montserrat" pitchFamily="34" charset="0"/>
                <a:ea typeface="Montserrat" pitchFamily="34" charset="-122"/>
                <a:cs typeface="Montserrat" pitchFamily="34" charset="-120"/>
              </a:rPr>
              <a:t>Acceder a las Órdenes de compra de Servicio disponibles.</a:t>
            </a:r>
            <a:endParaRPr lang="es-AR" sz="1333" noProof="0" dirty="0"/>
          </a:p>
        </p:txBody>
      </p:sp>
      <p:sp>
        <p:nvSpPr>
          <p:cNvPr id="57" name="Shape 48"/>
          <p:cNvSpPr/>
          <p:nvPr/>
        </p:nvSpPr>
        <p:spPr>
          <a:xfrm>
            <a:off x="6132576" y="4535424"/>
            <a:ext cx="5730240" cy="0"/>
          </a:xfrm>
          <a:prstGeom prst="line">
            <a:avLst/>
          </a:prstGeom>
          <a:noFill/>
          <a:ln w="12700">
            <a:solidFill>
              <a:srgbClr val="EEEEEE"/>
            </a:solidFill>
            <a:prstDash val="solid"/>
          </a:ln>
        </p:spPr>
        <p:txBody>
          <a:bodyPr/>
          <a:lstStyle/>
          <a:p>
            <a:endParaRPr lang="es-AR" sz="2400" noProof="0"/>
          </a:p>
        </p:txBody>
      </p:sp>
      <p:sp>
        <p:nvSpPr>
          <p:cNvPr id="58" name="Shape 49"/>
          <p:cNvSpPr/>
          <p:nvPr/>
        </p:nvSpPr>
        <p:spPr>
          <a:xfrm>
            <a:off x="6169152" y="4681728"/>
            <a:ext cx="341376" cy="341376"/>
          </a:xfrm>
          <a:prstGeom prst="ellipse">
            <a:avLst/>
          </a:prstGeom>
          <a:solidFill>
            <a:srgbClr val="F5C400"/>
          </a:solidFill>
          <a:ln w="12700">
            <a:solidFill>
              <a:srgbClr val="F5C400"/>
            </a:solidFill>
            <a:prstDash val="solid"/>
          </a:ln>
        </p:spPr>
        <p:txBody>
          <a:bodyPr/>
          <a:lstStyle/>
          <a:p>
            <a:endParaRPr lang="es-AR" sz="2400" noProof="0"/>
          </a:p>
        </p:txBody>
      </p:sp>
      <p:sp>
        <p:nvSpPr>
          <p:cNvPr id="59" name="Text 50"/>
          <p:cNvSpPr/>
          <p:nvPr/>
        </p:nvSpPr>
        <p:spPr>
          <a:xfrm>
            <a:off x="6169152" y="4681728"/>
            <a:ext cx="341376" cy="341376"/>
          </a:xfrm>
          <a:prstGeom prst="rect">
            <a:avLst/>
          </a:prstGeom>
          <a:noFill/>
          <a:ln/>
        </p:spPr>
        <p:txBody>
          <a:bodyPr wrap="square" lIns="0" tIns="0" rIns="0" bIns="0" rtlCol="0" anchor="ctr"/>
          <a:lstStyle/>
          <a:p>
            <a:pPr algn="ctr"/>
            <a:r>
              <a:rPr lang="es-AR" sz="1200" b="1" noProof="0">
                <a:solidFill>
                  <a:srgbClr val="1A1A1A"/>
                </a:solidFill>
                <a:latin typeface="Montserrat" pitchFamily="34" charset="0"/>
                <a:ea typeface="Montserrat" pitchFamily="34" charset="-122"/>
                <a:cs typeface="Montserrat" pitchFamily="34" charset="-120"/>
              </a:rPr>
              <a:t>3</a:t>
            </a:r>
            <a:endParaRPr lang="es-AR" sz="1200" noProof="0"/>
          </a:p>
        </p:txBody>
      </p:sp>
      <p:sp>
        <p:nvSpPr>
          <p:cNvPr id="60" name="Text 51"/>
          <p:cNvSpPr/>
          <p:nvPr/>
        </p:nvSpPr>
        <p:spPr>
          <a:xfrm>
            <a:off x="6608064" y="4608576"/>
            <a:ext cx="5291328" cy="487680"/>
          </a:xfrm>
          <a:prstGeom prst="rect">
            <a:avLst/>
          </a:prstGeom>
          <a:noFill/>
          <a:ln/>
        </p:spPr>
        <p:txBody>
          <a:bodyPr wrap="square" lIns="0" tIns="0" rIns="0" bIns="0" rtlCol="0" anchor="ctr"/>
          <a:lstStyle/>
          <a:p>
            <a:r>
              <a:rPr lang="es-AR" sz="1333" noProof="0" dirty="0">
                <a:solidFill>
                  <a:srgbClr val="1A1A1A"/>
                </a:solidFill>
                <a:latin typeface="Montserrat" pitchFamily="34" charset="0"/>
                <a:ea typeface="Montserrat" pitchFamily="34" charset="-122"/>
                <a:cs typeface="Montserrat" pitchFamily="34" charset="-120"/>
              </a:rPr>
              <a:t>Consultar el detalle de la Orden de compra de Servicio.</a:t>
            </a:r>
            <a:endParaRPr lang="es-AR" sz="1333" noProof="0" dirty="0"/>
          </a:p>
        </p:txBody>
      </p:sp>
      <p:sp>
        <p:nvSpPr>
          <p:cNvPr id="61" name="Shape 52"/>
          <p:cNvSpPr/>
          <p:nvPr/>
        </p:nvSpPr>
        <p:spPr>
          <a:xfrm>
            <a:off x="6132576" y="5169408"/>
            <a:ext cx="5730240" cy="0"/>
          </a:xfrm>
          <a:prstGeom prst="line">
            <a:avLst/>
          </a:prstGeom>
          <a:noFill/>
          <a:ln w="12700">
            <a:solidFill>
              <a:srgbClr val="EEEEEE"/>
            </a:solidFill>
            <a:prstDash val="solid"/>
          </a:ln>
        </p:spPr>
        <p:txBody>
          <a:bodyPr/>
          <a:lstStyle/>
          <a:p>
            <a:endParaRPr lang="es-AR" sz="2400" noProof="0"/>
          </a:p>
        </p:txBody>
      </p:sp>
      <p:sp>
        <p:nvSpPr>
          <p:cNvPr id="62" name="Shape 53"/>
          <p:cNvSpPr/>
          <p:nvPr/>
        </p:nvSpPr>
        <p:spPr>
          <a:xfrm>
            <a:off x="6169152" y="5315712"/>
            <a:ext cx="341376" cy="341376"/>
          </a:xfrm>
          <a:prstGeom prst="ellipse">
            <a:avLst/>
          </a:prstGeom>
          <a:solidFill>
            <a:srgbClr val="F5C400"/>
          </a:solidFill>
          <a:ln w="12700">
            <a:solidFill>
              <a:srgbClr val="F5C400"/>
            </a:solidFill>
            <a:prstDash val="solid"/>
          </a:ln>
        </p:spPr>
        <p:txBody>
          <a:bodyPr/>
          <a:lstStyle/>
          <a:p>
            <a:endParaRPr lang="es-AR" sz="2400" noProof="0"/>
          </a:p>
        </p:txBody>
      </p:sp>
      <p:sp>
        <p:nvSpPr>
          <p:cNvPr id="63" name="Text 54"/>
          <p:cNvSpPr/>
          <p:nvPr/>
        </p:nvSpPr>
        <p:spPr>
          <a:xfrm>
            <a:off x="6169152" y="5315712"/>
            <a:ext cx="341376" cy="341376"/>
          </a:xfrm>
          <a:prstGeom prst="rect">
            <a:avLst/>
          </a:prstGeom>
          <a:noFill/>
          <a:ln/>
        </p:spPr>
        <p:txBody>
          <a:bodyPr wrap="square" lIns="0" tIns="0" rIns="0" bIns="0" rtlCol="0" anchor="ctr"/>
          <a:lstStyle/>
          <a:p>
            <a:pPr algn="ctr"/>
            <a:r>
              <a:rPr lang="es-AR" sz="1200" b="1" noProof="0">
                <a:solidFill>
                  <a:srgbClr val="1A1A1A"/>
                </a:solidFill>
                <a:latin typeface="Montserrat" pitchFamily="34" charset="0"/>
                <a:ea typeface="Montserrat" pitchFamily="34" charset="-122"/>
                <a:cs typeface="Montserrat" pitchFamily="34" charset="-120"/>
              </a:rPr>
              <a:t>4</a:t>
            </a:r>
            <a:endParaRPr lang="es-AR" sz="1200" noProof="0"/>
          </a:p>
        </p:txBody>
      </p:sp>
      <p:sp>
        <p:nvSpPr>
          <p:cNvPr id="64" name="Text 55"/>
          <p:cNvSpPr/>
          <p:nvPr/>
        </p:nvSpPr>
        <p:spPr>
          <a:xfrm>
            <a:off x="6608064" y="5242560"/>
            <a:ext cx="5291328" cy="487680"/>
          </a:xfrm>
          <a:prstGeom prst="rect">
            <a:avLst/>
          </a:prstGeom>
          <a:noFill/>
          <a:ln/>
        </p:spPr>
        <p:txBody>
          <a:bodyPr wrap="square" lIns="0" tIns="0" rIns="0" bIns="0" rtlCol="0" anchor="ctr"/>
          <a:lstStyle/>
          <a:p>
            <a:r>
              <a:rPr lang="es-AR" sz="1333" noProof="0">
                <a:solidFill>
                  <a:srgbClr val="1A1A1A"/>
                </a:solidFill>
                <a:latin typeface="Montserrat" pitchFamily="34" charset="0"/>
                <a:ea typeface="Montserrat" pitchFamily="34" charset="-122"/>
                <a:cs typeface="Montserrat" pitchFamily="34" charset="-120"/>
              </a:rPr>
              <a:t>Revisar la información asociada al servicio.</a:t>
            </a:r>
            <a:endParaRPr lang="es-AR" sz="1333" noProof="0"/>
          </a:p>
        </p:txBody>
      </p:sp>
      <p:sp>
        <p:nvSpPr>
          <p:cNvPr id="65" name="Shape 56"/>
          <p:cNvSpPr/>
          <p:nvPr/>
        </p:nvSpPr>
        <p:spPr>
          <a:xfrm>
            <a:off x="6132576" y="5803392"/>
            <a:ext cx="5730240" cy="0"/>
          </a:xfrm>
          <a:prstGeom prst="line">
            <a:avLst/>
          </a:prstGeom>
          <a:noFill/>
          <a:ln w="12700">
            <a:solidFill>
              <a:srgbClr val="DDDDDD"/>
            </a:solidFill>
            <a:prstDash val="solid"/>
          </a:ln>
        </p:spPr>
        <p:txBody>
          <a:bodyPr/>
          <a:lstStyle/>
          <a:p>
            <a:endParaRPr lang="es-AR" sz="2400" noProof="0"/>
          </a:p>
        </p:txBody>
      </p:sp>
      <p:sp>
        <p:nvSpPr>
          <p:cNvPr id="66" name="Shape 57"/>
          <p:cNvSpPr/>
          <p:nvPr/>
        </p:nvSpPr>
        <p:spPr>
          <a:xfrm>
            <a:off x="6181344" y="5876543"/>
            <a:ext cx="438912" cy="438912"/>
          </a:xfrm>
          <a:prstGeom prst="ellipse">
            <a:avLst/>
          </a:prstGeom>
          <a:solidFill>
            <a:srgbClr val="EEEEEE"/>
          </a:solidFill>
          <a:ln w="12700">
            <a:solidFill>
              <a:srgbClr val="DDDDDD"/>
            </a:solidFill>
            <a:prstDash val="solid"/>
          </a:ln>
        </p:spPr>
        <p:txBody>
          <a:bodyPr/>
          <a:lstStyle/>
          <a:p>
            <a:endParaRPr lang="es-AR" sz="2400" noProof="0"/>
          </a:p>
        </p:txBody>
      </p:sp>
      <p:pic>
        <p:nvPicPr>
          <p:cNvPr id="67" name="Image 7" descr="preencoded.png"/>
          <p:cNvPicPr>
            <a:picLocks noChangeAspect="1"/>
          </p:cNvPicPr>
          <p:nvPr/>
        </p:nvPicPr>
        <p:blipFill>
          <a:blip r:embed="rId9"/>
          <a:stretch>
            <a:fillRect/>
          </a:stretch>
        </p:blipFill>
        <p:spPr>
          <a:xfrm>
            <a:off x="6242304" y="5937504"/>
            <a:ext cx="292608" cy="292608"/>
          </a:xfrm>
          <a:prstGeom prst="rect">
            <a:avLst/>
          </a:prstGeom>
        </p:spPr>
      </p:pic>
      <p:sp>
        <p:nvSpPr>
          <p:cNvPr id="68" name="Text 58"/>
          <p:cNvSpPr/>
          <p:nvPr/>
        </p:nvSpPr>
        <p:spPr>
          <a:xfrm>
            <a:off x="6729984" y="5839968"/>
            <a:ext cx="5169408" cy="292608"/>
          </a:xfrm>
          <a:prstGeom prst="rect">
            <a:avLst/>
          </a:prstGeom>
          <a:noFill/>
          <a:ln/>
        </p:spPr>
        <p:txBody>
          <a:bodyPr wrap="square" lIns="0" tIns="0" rIns="0" bIns="0" rtlCol="0" anchor="ctr"/>
          <a:lstStyle/>
          <a:p>
            <a:r>
              <a:rPr lang="es-AR" sz="1400" b="1" noProof="0">
                <a:solidFill>
                  <a:srgbClr val="1A1A1A"/>
                </a:solidFill>
                <a:latin typeface="Montserrat" pitchFamily="34" charset="0"/>
                <a:ea typeface="Montserrat" pitchFamily="34" charset="-122"/>
                <a:cs typeface="Montserrat" pitchFamily="34" charset="-120"/>
              </a:rPr>
              <a:t>Capturas</a:t>
            </a:r>
            <a:endParaRPr lang="es-AR" sz="1400" noProof="0"/>
          </a:p>
        </p:txBody>
      </p:sp>
      <p:sp>
        <p:nvSpPr>
          <p:cNvPr id="69" name="Text 59"/>
          <p:cNvSpPr/>
          <p:nvPr/>
        </p:nvSpPr>
        <p:spPr>
          <a:xfrm>
            <a:off x="6729984" y="6132576"/>
            <a:ext cx="5169408" cy="316992"/>
          </a:xfrm>
          <a:prstGeom prst="rect">
            <a:avLst/>
          </a:prstGeom>
          <a:noFill/>
          <a:ln/>
        </p:spPr>
        <p:txBody>
          <a:bodyPr wrap="square" lIns="0" tIns="0" rIns="0" bIns="0" rtlCol="0" anchor="ctr"/>
          <a:lstStyle/>
          <a:p>
            <a:r>
              <a:rPr lang="es-AR" sz="1133" noProof="0" dirty="0">
                <a:solidFill>
                  <a:schemeClr val="bg2">
                    <a:lumMod val="25000"/>
                  </a:schemeClr>
                </a:solidFill>
                <a:latin typeface="Montserrat" pitchFamily="34" charset="0"/>
                <a:ea typeface="Montserrat" pitchFamily="34" charset="-122"/>
                <a:cs typeface="Montserrat" pitchFamily="34" charset="-120"/>
              </a:rPr>
              <a:t>A continuación, se presentan las pantallas que te guiarán en este proceso.</a:t>
            </a:r>
            <a:endParaRPr lang="es-AR" sz="1133" noProof="0" dirty="0">
              <a:solidFill>
                <a:schemeClr val="bg2">
                  <a:lumMod val="25000"/>
                </a:schemeClr>
              </a:solidFill>
            </a:endParaRPr>
          </a:p>
        </p:txBody>
      </p:sp>
      <p:pic>
        <p:nvPicPr>
          <p:cNvPr id="70" name="Image 0" descr="preencoded.png">
            <a:extLst>
              <a:ext uri="{FF2B5EF4-FFF2-40B4-BE49-F238E27FC236}">
                <a16:creationId xmlns:a16="http://schemas.microsoft.com/office/drawing/2014/main" id="{9BEDF334-8958-03B0-BFE3-CA0DFA3DFA1E}"/>
              </a:ext>
            </a:extLst>
          </p:cNvPr>
          <p:cNvPicPr>
            <a:picLocks noChangeAspect="1"/>
          </p:cNvPicPr>
          <p:nvPr/>
        </p:nvPicPr>
        <p:blipFill>
          <a:blip r:embed="rId10"/>
          <a:stretch>
            <a:fillRect/>
          </a:stretch>
        </p:blipFill>
        <p:spPr>
          <a:xfrm>
            <a:off x="216062" y="63096"/>
            <a:ext cx="2079428" cy="912265"/>
          </a:xfrm>
          <a:prstGeom prst="rect">
            <a:avLst/>
          </a:prstGeom>
        </p:spPr>
      </p:pic>
      <p:sp>
        <p:nvSpPr>
          <p:cNvPr id="3" name="Shape 7">
            <a:extLst>
              <a:ext uri="{FF2B5EF4-FFF2-40B4-BE49-F238E27FC236}">
                <a16:creationId xmlns:a16="http://schemas.microsoft.com/office/drawing/2014/main" id="{F7D13371-C17B-D45E-92A1-68A71D11FD75}"/>
              </a:ext>
            </a:extLst>
          </p:cNvPr>
          <p:cNvSpPr/>
          <p:nvPr/>
        </p:nvSpPr>
        <p:spPr>
          <a:xfrm>
            <a:off x="9997440" y="73152"/>
            <a:ext cx="2048256" cy="926592"/>
          </a:xfrm>
          <a:prstGeom prst="roundRect">
            <a:avLst>
              <a:gd name="adj" fmla="val 7895"/>
            </a:avLst>
          </a:prstGeom>
          <a:solidFill>
            <a:srgbClr val="F5C400"/>
          </a:solidFill>
          <a:ln w="12700">
            <a:solidFill>
              <a:srgbClr val="F5C400"/>
            </a:solidFill>
            <a:prstDash val="solid"/>
          </a:ln>
        </p:spPr>
        <p:txBody>
          <a:bodyPr/>
          <a:lstStyle/>
          <a:p>
            <a:endParaRPr lang="es-AR" sz="2400" noProof="0"/>
          </a:p>
        </p:txBody>
      </p:sp>
      <p:pic>
        <p:nvPicPr>
          <p:cNvPr id="4" name="Image 0" descr="preencoded.png">
            <a:extLst>
              <a:ext uri="{FF2B5EF4-FFF2-40B4-BE49-F238E27FC236}">
                <a16:creationId xmlns:a16="http://schemas.microsoft.com/office/drawing/2014/main" id="{0360CAE3-9280-72E4-81B7-75AD83F08C88}"/>
              </a:ext>
            </a:extLst>
          </p:cNvPr>
          <p:cNvPicPr>
            <a:picLocks noChangeAspect="1"/>
          </p:cNvPicPr>
          <p:nvPr/>
        </p:nvPicPr>
        <p:blipFill>
          <a:blip r:embed="rId11"/>
          <a:stretch>
            <a:fillRect/>
          </a:stretch>
        </p:blipFill>
        <p:spPr>
          <a:xfrm>
            <a:off x="10070592" y="170688"/>
            <a:ext cx="463296" cy="463296"/>
          </a:xfrm>
          <a:prstGeom prst="rect">
            <a:avLst/>
          </a:prstGeom>
        </p:spPr>
      </p:pic>
      <p:sp>
        <p:nvSpPr>
          <p:cNvPr id="5" name="Text 8">
            <a:extLst>
              <a:ext uri="{FF2B5EF4-FFF2-40B4-BE49-F238E27FC236}">
                <a16:creationId xmlns:a16="http://schemas.microsoft.com/office/drawing/2014/main" id="{2F8BBB07-EE3C-5858-B7CC-806212F3BBDC}"/>
              </a:ext>
            </a:extLst>
          </p:cNvPr>
          <p:cNvSpPr/>
          <p:nvPr/>
        </p:nvSpPr>
        <p:spPr>
          <a:xfrm>
            <a:off x="10558272" y="97536"/>
            <a:ext cx="1414272" cy="438912"/>
          </a:xfrm>
          <a:prstGeom prst="rect">
            <a:avLst/>
          </a:prstGeom>
          <a:noFill/>
          <a:ln/>
        </p:spPr>
        <p:txBody>
          <a:bodyPr wrap="square" lIns="0" tIns="0" rIns="0" bIns="0" rtlCol="0" anchor="ctr"/>
          <a:lstStyle/>
          <a:p>
            <a:r>
              <a:rPr lang="es-AR" sz="1000" noProof="0">
                <a:solidFill>
                  <a:srgbClr val="1A1A1A"/>
                </a:solidFill>
                <a:latin typeface="Montserrat" pitchFamily="34" charset="0"/>
                <a:ea typeface="Montserrat" pitchFamily="34" charset="-122"/>
                <a:cs typeface="Montserrat" pitchFamily="34" charset="-120"/>
              </a:rPr>
              <a:t>¿Quién realiza</a:t>
            </a:r>
            <a:endParaRPr lang="es-AR" sz="1000" noProof="0"/>
          </a:p>
          <a:p>
            <a:r>
              <a:rPr lang="es-AR" sz="1000" noProof="0">
                <a:solidFill>
                  <a:srgbClr val="1A1A1A"/>
                </a:solidFill>
                <a:latin typeface="Montserrat" pitchFamily="34" charset="0"/>
                <a:ea typeface="Montserrat" pitchFamily="34" charset="-122"/>
                <a:cs typeface="Montserrat" pitchFamily="34" charset="-120"/>
              </a:rPr>
              <a:t>esta actividad?</a:t>
            </a:r>
            <a:endParaRPr lang="es-AR" sz="1000" noProof="0"/>
          </a:p>
        </p:txBody>
      </p:sp>
      <p:sp>
        <p:nvSpPr>
          <p:cNvPr id="8" name="Text 9">
            <a:extLst>
              <a:ext uri="{FF2B5EF4-FFF2-40B4-BE49-F238E27FC236}">
                <a16:creationId xmlns:a16="http://schemas.microsoft.com/office/drawing/2014/main" id="{D8D94A9C-EF95-E4F1-D223-2577362DE5DE}"/>
              </a:ext>
            </a:extLst>
          </p:cNvPr>
          <p:cNvSpPr/>
          <p:nvPr/>
        </p:nvSpPr>
        <p:spPr>
          <a:xfrm>
            <a:off x="10558272" y="560832"/>
            <a:ext cx="1414272" cy="292608"/>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Contratista</a:t>
            </a:r>
            <a:endParaRPr lang="es-AR" sz="1333" noProof="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12192000" cy="633984"/>
          </a:xfrm>
          <a:prstGeom prst="rect">
            <a:avLst/>
          </a:prstGeom>
          <a:solidFill>
            <a:schemeClr val="tx1"/>
          </a:solidFill>
          <a:ln w="12700">
            <a:solidFill>
              <a:schemeClr val="tx1"/>
            </a:solidFill>
            <a:prstDash val="solid"/>
          </a:ln>
        </p:spPr>
        <p:txBody>
          <a:bodyPr/>
          <a:lstStyle/>
          <a:p>
            <a:endParaRPr lang="es-AR" sz="2400" noProof="0"/>
          </a:p>
        </p:txBody>
      </p:sp>
      <p:sp>
        <p:nvSpPr>
          <p:cNvPr id="3" name="Text 1"/>
          <p:cNvSpPr/>
          <p:nvPr/>
        </p:nvSpPr>
        <p:spPr>
          <a:xfrm>
            <a:off x="243840" y="0"/>
            <a:ext cx="9144000" cy="633984"/>
          </a:xfrm>
          <a:prstGeom prst="rect">
            <a:avLst/>
          </a:prstGeom>
          <a:noFill/>
          <a:ln/>
        </p:spPr>
        <p:txBody>
          <a:bodyPr wrap="square" lIns="0" tIns="0" rIns="0" bIns="0" rtlCol="0" anchor="ctr"/>
          <a:lstStyle/>
          <a:p>
            <a:r>
              <a:rPr lang="es-AR" sz="1733" b="1" noProof="0">
                <a:solidFill>
                  <a:srgbClr val="FFFFFF"/>
                </a:solidFill>
                <a:latin typeface="Montserrat" pitchFamily="34" charset="0"/>
                <a:ea typeface="Montserrat" pitchFamily="34" charset="-122"/>
                <a:cs typeface="Montserrat" pitchFamily="34" charset="-120"/>
              </a:rPr>
              <a:t>Coupa </a:t>
            </a:r>
            <a:r>
              <a:rPr lang="es-AR" sz="1733" b="1" noProof="0" err="1">
                <a:solidFill>
                  <a:srgbClr val="FFFFFF"/>
                </a:solidFill>
                <a:latin typeface="Montserrat" pitchFamily="34" charset="0"/>
                <a:ea typeface="Montserrat" pitchFamily="34" charset="-122"/>
                <a:cs typeface="Montserrat" pitchFamily="34" charset="-120"/>
              </a:rPr>
              <a:t>Supplier</a:t>
            </a:r>
            <a:r>
              <a:rPr lang="es-AR" sz="1733" b="1" noProof="0">
                <a:solidFill>
                  <a:srgbClr val="FFFFFF"/>
                </a:solidFill>
                <a:latin typeface="Montserrat" pitchFamily="34" charset="0"/>
                <a:ea typeface="Montserrat" pitchFamily="34" charset="-122"/>
                <a:cs typeface="Montserrat" pitchFamily="34" charset="-120"/>
              </a:rPr>
              <a:t> Portal – Paso 1: Iniciar sesión</a:t>
            </a:r>
            <a:endParaRPr lang="es-AR" sz="1733" noProof="0"/>
          </a:p>
        </p:txBody>
      </p:sp>
      <p:pic>
        <p:nvPicPr>
          <p:cNvPr id="4" name="Image 0" descr="preencoded.png"/>
          <p:cNvPicPr>
            <a:picLocks noChangeAspect="1"/>
          </p:cNvPicPr>
          <p:nvPr/>
        </p:nvPicPr>
        <p:blipFill>
          <a:blip r:embed="rId3"/>
          <a:stretch>
            <a:fillRect/>
          </a:stretch>
        </p:blipFill>
        <p:spPr>
          <a:xfrm>
            <a:off x="182880" y="731520"/>
            <a:ext cx="8046720" cy="4730496"/>
          </a:xfrm>
          <a:prstGeom prst="rect">
            <a:avLst/>
          </a:prstGeom>
        </p:spPr>
      </p:pic>
      <p:sp>
        <p:nvSpPr>
          <p:cNvPr id="5" name="Shape 2"/>
          <p:cNvSpPr/>
          <p:nvPr/>
        </p:nvSpPr>
        <p:spPr>
          <a:xfrm>
            <a:off x="2757832" y="2410846"/>
            <a:ext cx="3744569" cy="515233"/>
          </a:xfrm>
          <a:prstGeom prst="rect">
            <a:avLst/>
          </a:prstGeom>
          <a:ln w="31750">
            <a:solidFill>
              <a:srgbClr val="F5C400"/>
            </a:solidFill>
            <a:prstDash val="solid"/>
          </a:ln>
        </p:spPr>
        <p:txBody>
          <a:bodyPr/>
          <a:lstStyle/>
          <a:p>
            <a:endParaRPr lang="es-AR" sz="2400" noProof="0"/>
          </a:p>
        </p:txBody>
      </p:sp>
      <p:sp>
        <p:nvSpPr>
          <p:cNvPr id="6" name="Shape 3"/>
          <p:cNvSpPr/>
          <p:nvPr/>
        </p:nvSpPr>
        <p:spPr>
          <a:xfrm>
            <a:off x="2416455" y="2362079"/>
            <a:ext cx="341376" cy="341376"/>
          </a:xfrm>
          <a:prstGeom prst="ellipse">
            <a:avLst/>
          </a:prstGeom>
          <a:solidFill>
            <a:srgbClr val="1A1A1A"/>
          </a:solidFill>
          <a:ln w="12700">
            <a:solidFill>
              <a:srgbClr val="1A1A1A"/>
            </a:solidFill>
            <a:prstDash val="solid"/>
          </a:ln>
        </p:spPr>
        <p:txBody>
          <a:bodyPr/>
          <a:lstStyle/>
          <a:p>
            <a:endParaRPr lang="es-AR" sz="2400" noProof="0"/>
          </a:p>
        </p:txBody>
      </p:sp>
      <p:sp>
        <p:nvSpPr>
          <p:cNvPr id="7" name="Text 4"/>
          <p:cNvSpPr/>
          <p:nvPr/>
        </p:nvSpPr>
        <p:spPr>
          <a:xfrm>
            <a:off x="2416455" y="2362079"/>
            <a:ext cx="341376" cy="341376"/>
          </a:xfrm>
          <a:prstGeom prst="rect">
            <a:avLst/>
          </a:prstGeom>
          <a:noFill/>
          <a:ln/>
        </p:spPr>
        <p:txBody>
          <a:bodyPr wrap="square" lIns="0" tIns="0" rIns="0" bIns="0" rtlCol="0" anchor="ctr"/>
          <a:lstStyle/>
          <a:p>
            <a:pPr algn="ctr"/>
            <a:r>
              <a:rPr lang="es-AR" sz="1333" b="1" noProof="0">
                <a:solidFill>
                  <a:srgbClr val="FFFFFF"/>
                </a:solidFill>
                <a:latin typeface="Montserrat" pitchFamily="34" charset="0"/>
                <a:ea typeface="Montserrat" pitchFamily="34" charset="-122"/>
                <a:cs typeface="Montserrat" pitchFamily="34" charset="-120"/>
              </a:rPr>
              <a:t>1</a:t>
            </a:r>
            <a:endParaRPr lang="es-AR" sz="1333" noProof="0"/>
          </a:p>
        </p:txBody>
      </p:sp>
      <p:sp>
        <p:nvSpPr>
          <p:cNvPr id="8" name="Shape 5"/>
          <p:cNvSpPr/>
          <p:nvPr/>
        </p:nvSpPr>
        <p:spPr>
          <a:xfrm>
            <a:off x="2757364" y="3028860"/>
            <a:ext cx="3831037" cy="515233"/>
          </a:xfrm>
          <a:prstGeom prst="rect">
            <a:avLst/>
          </a:prstGeom>
          <a:ln w="31750">
            <a:solidFill>
              <a:srgbClr val="F5C400"/>
            </a:solidFill>
            <a:prstDash val="solid"/>
          </a:ln>
        </p:spPr>
        <p:txBody>
          <a:bodyPr/>
          <a:lstStyle/>
          <a:p>
            <a:endParaRPr lang="es-AR" sz="2400" noProof="0"/>
          </a:p>
        </p:txBody>
      </p:sp>
      <p:sp>
        <p:nvSpPr>
          <p:cNvPr id="9" name="Shape 6"/>
          <p:cNvSpPr/>
          <p:nvPr/>
        </p:nvSpPr>
        <p:spPr>
          <a:xfrm>
            <a:off x="2416455" y="3148072"/>
            <a:ext cx="341376" cy="341376"/>
          </a:xfrm>
          <a:prstGeom prst="ellipse">
            <a:avLst/>
          </a:prstGeom>
          <a:solidFill>
            <a:srgbClr val="1A1A1A"/>
          </a:solidFill>
          <a:ln w="12700">
            <a:solidFill>
              <a:srgbClr val="1A1A1A"/>
            </a:solidFill>
            <a:prstDash val="solid"/>
          </a:ln>
        </p:spPr>
        <p:txBody>
          <a:bodyPr/>
          <a:lstStyle/>
          <a:p>
            <a:endParaRPr lang="es-AR" sz="2400" noProof="0"/>
          </a:p>
        </p:txBody>
      </p:sp>
      <p:sp>
        <p:nvSpPr>
          <p:cNvPr id="10" name="Text 7"/>
          <p:cNvSpPr/>
          <p:nvPr/>
        </p:nvSpPr>
        <p:spPr>
          <a:xfrm>
            <a:off x="2416455" y="3148072"/>
            <a:ext cx="341376" cy="341376"/>
          </a:xfrm>
          <a:prstGeom prst="rect">
            <a:avLst/>
          </a:prstGeom>
          <a:noFill/>
          <a:ln/>
        </p:spPr>
        <p:txBody>
          <a:bodyPr wrap="square" lIns="0" tIns="0" rIns="0" bIns="0" rtlCol="0" anchor="ctr"/>
          <a:lstStyle/>
          <a:p>
            <a:pPr algn="ctr"/>
            <a:r>
              <a:rPr lang="es-AR" sz="1333" b="1" noProof="0">
                <a:solidFill>
                  <a:srgbClr val="FFFFFF"/>
                </a:solidFill>
                <a:latin typeface="Montserrat" pitchFamily="34" charset="0"/>
                <a:ea typeface="Montserrat" pitchFamily="34" charset="-122"/>
                <a:cs typeface="Montserrat" pitchFamily="34" charset="-120"/>
              </a:rPr>
              <a:t>2</a:t>
            </a:r>
            <a:endParaRPr lang="es-AR" sz="1333" noProof="0"/>
          </a:p>
        </p:txBody>
      </p:sp>
      <p:sp>
        <p:nvSpPr>
          <p:cNvPr id="11" name="Shape 8"/>
          <p:cNvSpPr/>
          <p:nvPr/>
        </p:nvSpPr>
        <p:spPr>
          <a:xfrm>
            <a:off x="8412480" y="731520"/>
            <a:ext cx="3657600" cy="4876800"/>
          </a:xfrm>
          <a:prstGeom prst="roundRect">
            <a:avLst>
              <a:gd name="adj" fmla="val 2667"/>
            </a:avLst>
          </a:prstGeom>
          <a:solidFill>
            <a:srgbClr val="FFFFFF"/>
          </a:solidFill>
          <a:ln w="12700">
            <a:solidFill>
              <a:srgbClr val="DDDDDD"/>
            </a:solidFill>
            <a:prstDash val="solid"/>
          </a:ln>
        </p:spPr>
        <p:txBody>
          <a:bodyPr/>
          <a:lstStyle/>
          <a:p>
            <a:endParaRPr lang="es-AR" sz="2400" noProof="0"/>
          </a:p>
        </p:txBody>
      </p:sp>
      <p:sp>
        <p:nvSpPr>
          <p:cNvPr id="12" name="Shape 9"/>
          <p:cNvSpPr/>
          <p:nvPr/>
        </p:nvSpPr>
        <p:spPr>
          <a:xfrm>
            <a:off x="8412480" y="731520"/>
            <a:ext cx="3657600" cy="585216"/>
          </a:xfrm>
          <a:prstGeom prst="roundRect">
            <a:avLst>
              <a:gd name="adj" fmla="val 16667"/>
            </a:avLst>
          </a:prstGeom>
          <a:solidFill>
            <a:schemeClr val="tx1"/>
          </a:solidFill>
          <a:ln w="12700">
            <a:solidFill>
              <a:srgbClr val="1A3A5C"/>
            </a:solidFill>
            <a:prstDash val="solid"/>
          </a:ln>
        </p:spPr>
        <p:txBody>
          <a:bodyPr/>
          <a:lstStyle/>
          <a:p>
            <a:endParaRPr lang="es-AR" sz="2400" noProof="0"/>
          </a:p>
        </p:txBody>
      </p:sp>
      <p:sp>
        <p:nvSpPr>
          <p:cNvPr id="14" name="Text 11"/>
          <p:cNvSpPr/>
          <p:nvPr/>
        </p:nvSpPr>
        <p:spPr>
          <a:xfrm>
            <a:off x="8595360" y="804672"/>
            <a:ext cx="3413760" cy="438912"/>
          </a:xfrm>
          <a:prstGeom prst="rect">
            <a:avLst/>
          </a:prstGeom>
          <a:noFill/>
          <a:ln/>
        </p:spPr>
        <p:txBody>
          <a:bodyPr wrap="square" lIns="0" tIns="0" rIns="0" bIns="0" rtlCol="0" anchor="ctr"/>
          <a:lstStyle/>
          <a:p>
            <a:r>
              <a:rPr lang="es-AR" sz="1600" b="1" noProof="0">
                <a:solidFill>
                  <a:srgbClr val="FFFFFF"/>
                </a:solidFill>
                <a:latin typeface="Montserrat" pitchFamily="34" charset="0"/>
                <a:ea typeface="Montserrat" pitchFamily="34" charset="-122"/>
                <a:cs typeface="Montserrat" pitchFamily="34" charset="-120"/>
              </a:rPr>
              <a:t>Instrucción</a:t>
            </a:r>
            <a:endParaRPr lang="es-AR" sz="1600" noProof="0"/>
          </a:p>
        </p:txBody>
      </p:sp>
      <p:sp>
        <p:nvSpPr>
          <p:cNvPr id="15" name="Shape 12"/>
          <p:cNvSpPr/>
          <p:nvPr/>
        </p:nvSpPr>
        <p:spPr>
          <a:xfrm>
            <a:off x="8595360" y="1463040"/>
            <a:ext cx="3291840" cy="1463040"/>
          </a:xfrm>
          <a:prstGeom prst="roundRect">
            <a:avLst>
              <a:gd name="adj" fmla="val 5000"/>
            </a:avLst>
          </a:prstGeom>
          <a:solidFill>
            <a:srgbClr val="EEF4FF"/>
          </a:solidFill>
          <a:ln w="12700">
            <a:solidFill>
              <a:srgbClr val="C5D8F5"/>
            </a:solidFill>
            <a:prstDash val="solid"/>
          </a:ln>
        </p:spPr>
        <p:txBody>
          <a:bodyPr/>
          <a:lstStyle/>
          <a:p>
            <a:endParaRPr lang="es-AR" sz="2400" noProof="0"/>
          </a:p>
        </p:txBody>
      </p:sp>
      <p:sp>
        <p:nvSpPr>
          <p:cNvPr id="16" name="Text 13"/>
          <p:cNvSpPr/>
          <p:nvPr/>
        </p:nvSpPr>
        <p:spPr>
          <a:xfrm>
            <a:off x="8717280" y="1560576"/>
            <a:ext cx="3096768" cy="1267968"/>
          </a:xfrm>
          <a:prstGeom prst="rect">
            <a:avLst/>
          </a:prstGeom>
          <a:noFill/>
          <a:ln/>
        </p:spPr>
        <p:txBody>
          <a:bodyPr wrap="square" lIns="0" tIns="0" rIns="0" bIns="0" rtlCol="0" anchor="ctr"/>
          <a:lstStyle/>
          <a:p>
            <a:r>
              <a:rPr lang="es-AR" sz="1533" noProof="0">
                <a:solidFill>
                  <a:srgbClr val="1A1A1A"/>
                </a:solidFill>
                <a:latin typeface="Montserrat" pitchFamily="34" charset="0"/>
                <a:ea typeface="Montserrat" pitchFamily="34" charset="-122"/>
                <a:cs typeface="Montserrat" pitchFamily="34" charset="-120"/>
              </a:rPr>
              <a:t>Ingrese su correo electrónico registrado y seleccione Continuar para acceder al portal.</a:t>
            </a:r>
            <a:endParaRPr lang="es-AR" sz="1533" noProof="0"/>
          </a:p>
        </p:txBody>
      </p:sp>
      <p:sp>
        <p:nvSpPr>
          <p:cNvPr id="17" name="Shape 14"/>
          <p:cNvSpPr/>
          <p:nvPr/>
        </p:nvSpPr>
        <p:spPr>
          <a:xfrm>
            <a:off x="8595360" y="3121152"/>
            <a:ext cx="341376" cy="341376"/>
          </a:xfrm>
          <a:prstGeom prst="ellipse">
            <a:avLst/>
          </a:prstGeom>
          <a:solidFill>
            <a:srgbClr val="1A1A1A"/>
          </a:solidFill>
          <a:ln w="12700">
            <a:solidFill>
              <a:srgbClr val="1A1A1A"/>
            </a:solidFill>
            <a:prstDash val="solid"/>
          </a:ln>
        </p:spPr>
        <p:txBody>
          <a:bodyPr/>
          <a:lstStyle/>
          <a:p>
            <a:endParaRPr lang="es-AR" sz="2400" noProof="0"/>
          </a:p>
        </p:txBody>
      </p:sp>
      <p:sp>
        <p:nvSpPr>
          <p:cNvPr id="18" name="Text 15"/>
          <p:cNvSpPr/>
          <p:nvPr/>
        </p:nvSpPr>
        <p:spPr>
          <a:xfrm>
            <a:off x="8595360" y="3121152"/>
            <a:ext cx="341376" cy="341376"/>
          </a:xfrm>
          <a:prstGeom prst="rect">
            <a:avLst/>
          </a:prstGeom>
          <a:noFill/>
          <a:ln/>
        </p:spPr>
        <p:txBody>
          <a:bodyPr wrap="square" lIns="0" tIns="0" rIns="0" bIns="0" rtlCol="0" anchor="ctr"/>
          <a:lstStyle/>
          <a:p>
            <a:pPr algn="ctr"/>
            <a:r>
              <a:rPr lang="es-AR" sz="1200" b="1" noProof="0">
                <a:solidFill>
                  <a:srgbClr val="FFFFFF"/>
                </a:solidFill>
                <a:latin typeface="Montserrat" pitchFamily="34" charset="0"/>
                <a:ea typeface="Montserrat" pitchFamily="34" charset="-122"/>
                <a:cs typeface="Montserrat" pitchFamily="34" charset="-120"/>
              </a:rPr>
              <a:t>1</a:t>
            </a:r>
            <a:endParaRPr lang="es-AR" sz="1200" noProof="0"/>
          </a:p>
        </p:txBody>
      </p:sp>
      <p:sp>
        <p:nvSpPr>
          <p:cNvPr id="19" name="Text 16"/>
          <p:cNvSpPr/>
          <p:nvPr/>
        </p:nvSpPr>
        <p:spPr>
          <a:xfrm>
            <a:off x="9046464" y="3096768"/>
            <a:ext cx="2926080" cy="341376"/>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Campo Correo electrónico</a:t>
            </a:r>
            <a:endParaRPr lang="es-AR" sz="1333" noProof="0"/>
          </a:p>
        </p:txBody>
      </p:sp>
      <p:sp>
        <p:nvSpPr>
          <p:cNvPr id="20" name="Text 17"/>
          <p:cNvSpPr/>
          <p:nvPr/>
        </p:nvSpPr>
        <p:spPr>
          <a:xfrm>
            <a:off x="9046464" y="3438144"/>
            <a:ext cx="2926080" cy="463296"/>
          </a:xfrm>
          <a:prstGeom prst="rect">
            <a:avLst/>
          </a:prstGeom>
          <a:noFill/>
          <a:ln/>
        </p:spPr>
        <p:txBody>
          <a:bodyPr wrap="square" lIns="0" tIns="0" rIns="0" bIns="0" rtlCol="0" anchor="ctr"/>
          <a:lstStyle/>
          <a:p>
            <a:r>
              <a:rPr lang="es-AR" sz="1200" noProof="0">
                <a:solidFill>
                  <a:srgbClr val="444444"/>
                </a:solidFill>
                <a:latin typeface="Montserrat" pitchFamily="34" charset="0"/>
                <a:ea typeface="Montserrat" pitchFamily="34" charset="-122"/>
                <a:cs typeface="Montserrat" pitchFamily="34" charset="-120"/>
              </a:rPr>
              <a:t>Ingrese el correo electrónico con el que fue registrado en el sistema.</a:t>
            </a:r>
            <a:endParaRPr lang="es-AR" sz="1200" noProof="0"/>
          </a:p>
        </p:txBody>
      </p:sp>
      <p:sp>
        <p:nvSpPr>
          <p:cNvPr id="21" name="Shape 18"/>
          <p:cNvSpPr/>
          <p:nvPr/>
        </p:nvSpPr>
        <p:spPr>
          <a:xfrm>
            <a:off x="8595360" y="3974592"/>
            <a:ext cx="3291840" cy="0"/>
          </a:xfrm>
          <a:prstGeom prst="line">
            <a:avLst/>
          </a:prstGeom>
          <a:noFill/>
          <a:ln w="12700">
            <a:solidFill>
              <a:srgbClr val="EEEEEE"/>
            </a:solidFill>
            <a:prstDash val="solid"/>
          </a:ln>
        </p:spPr>
        <p:txBody>
          <a:bodyPr/>
          <a:lstStyle/>
          <a:p>
            <a:endParaRPr lang="es-AR" sz="2400" noProof="0"/>
          </a:p>
        </p:txBody>
      </p:sp>
      <p:sp>
        <p:nvSpPr>
          <p:cNvPr id="22" name="Shape 19"/>
          <p:cNvSpPr/>
          <p:nvPr/>
        </p:nvSpPr>
        <p:spPr>
          <a:xfrm>
            <a:off x="8595360" y="4096512"/>
            <a:ext cx="341376" cy="341376"/>
          </a:xfrm>
          <a:prstGeom prst="ellipse">
            <a:avLst/>
          </a:prstGeom>
          <a:solidFill>
            <a:srgbClr val="1A1A1A"/>
          </a:solidFill>
          <a:ln w="12700">
            <a:solidFill>
              <a:srgbClr val="1A1A1A"/>
            </a:solidFill>
            <a:prstDash val="solid"/>
          </a:ln>
        </p:spPr>
        <p:txBody>
          <a:bodyPr/>
          <a:lstStyle/>
          <a:p>
            <a:endParaRPr lang="es-AR" sz="2400" noProof="0"/>
          </a:p>
        </p:txBody>
      </p:sp>
      <p:sp>
        <p:nvSpPr>
          <p:cNvPr id="23" name="Text 20"/>
          <p:cNvSpPr/>
          <p:nvPr/>
        </p:nvSpPr>
        <p:spPr>
          <a:xfrm>
            <a:off x="8595360" y="4096512"/>
            <a:ext cx="341376" cy="341376"/>
          </a:xfrm>
          <a:prstGeom prst="rect">
            <a:avLst/>
          </a:prstGeom>
          <a:noFill/>
          <a:ln/>
        </p:spPr>
        <p:txBody>
          <a:bodyPr wrap="square" lIns="0" tIns="0" rIns="0" bIns="0" rtlCol="0" anchor="ctr"/>
          <a:lstStyle/>
          <a:p>
            <a:pPr algn="ctr"/>
            <a:r>
              <a:rPr lang="es-AR" sz="1200" b="1" noProof="0">
                <a:solidFill>
                  <a:srgbClr val="FFFFFF"/>
                </a:solidFill>
                <a:latin typeface="Montserrat" pitchFamily="34" charset="0"/>
                <a:ea typeface="Montserrat" pitchFamily="34" charset="-122"/>
                <a:cs typeface="Montserrat" pitchFamily="34" charset="-120"/>
              </a:rPr>
              <a:t>2</a:t>
            </a:r>
            <a:endParaRPr lang="es-AR" sz="1200" noProof="0"/>
          </a:p>
        </p:txBody>
      </p:sp>
      <p:sp>
        <p:nvSpPr>
          <p:cNvPr id="24" name="Text 21"/>
          <p:cNvSpPr/>
          <p:nvPr/>
        </p:nvSpPr>
        <p:spPr>
          <a:xfrm>
            <a:off x="9046464" y="4072128"/>
            <a:ext cx="2926080" cy="341376"/>
          </a:xfrm>
          <a:prstGeom prst="rect">
            <a:avLst/>
          </a:prstGeom>
          <a:noFill/>
          <a:ln/>
        </p:spPr>
        <p:txBody>
          <a:bodyPr wrap="square" lIns="0" tIns="0" rIns="0" bIns="0" rtlCol="0" anchor="ctr"/>
          <a:lstStyle/>
          <a:p>
            <a:r>
              <a:rPr lang="es-AR" sz="1333" b="1" noProof="0">
                <a:solidFill>
                  <a:srgbClr val="1A1A1A"/>
                </a:solidFill>
                <a:latin typeface="Montserrat" pitchFamily="34" charset="0"/>
                <a:ea typeface="Montserrat" pitchFamily="34" charset="-122"/>
                <a:cs typeface="Montserrat" pitchFamily="34" charset="-120"/>
              </a:rPr>
              <a:t>Botón Continuar</a:t>
            </a:r>
            <a:endParaRPr lang="es-AR" sz="1333" noProof="0"/>
          </a:p>
        </p:txBody>
      </p:sp>
      <p:sp>
        <p:nvSpPr>
          <p:cNvPr id="25" name="Text 22"/>
          <p:cNvSpPr/>
          <p:nvPr/>
        </p:nvSpPr>
        <p:spPr>
          <a:xfrm>
            <a:off x="9046464" y="4413504"/>
            <a:ext cx="2926080" cy="463296"/>
          </a:xfrm>
          <a:prstGeom prst="rect">
            <a:avLst/>
          </a:prstGeom>
          <a:noFill/>
          <a:ln/>
        </p:spPr>
        <p:txBody>
          <a:bodyPr wrap="square" lIns="0" tIns="0" rIns="0" bIns="0" rtlCol="0" anchor="ctr"/>
          <a:lstStyle/>
          <a:p>
            <a:r>
              <a:rPr lang="es-AR" sz="1200" noProof="0">
                <a:solidFill>
                  <a:srgbClr val="444444"/>
                </a:solidFill>
                <a:latin typeface="Montserrat" pitchFamily="34" charset="0"/>
                <a:ea typeface="Montserrat" pitchFamily="34" charset="-122"/>
                <a:cs typeface="Montserrat" pitchFamily="34" charset="-120"/>
              </a:rPr>
              <a:t>Haga clic para continuar con el proceso de inicio de sesión.</a:t>
            </a:r>
            <a:endParaRPr lang="es-AR" sz="1200" noProof="0"/>
          </a:p>
        </p:txBody>
      </p:sp>
      <p:sp>
        <p:nvSpPr>
          <p:cNvPr id="26" name="Shape 23"/>
          <p:cNvSpPr/>
          <p:nvPr/>
        </p:nvSpPr>
        <p:spPr>
          <a:xfrm>
            <a:off x="0" y="6437376"/>
            <a:ext cx="12192000" cy="268224"/>
          </a:xfrm>
          <a:prstGeom prst="rect">
            <a:avLst/>
          </a:prstGeom>
          <a:solidFill>
            <a:srgbClr val="F5C400"/>
          </a:solidFill>
          <a:ln w="12700">
            <a:solidFill>
              <a:srgbClr val="F5C400"/>
            </a:solidFill>
            <a:prstDash val="solid"/>
          </a:ln>
        </p:spPr>
        <p:txBody>
          <a:bodyPr/>
          <a:lstStyle/>
          <a:p>
            <a:endParaRPr lang="es-AR" sz="2400" noProof="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FCC328"/>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FCC328"/>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26268505AA7B46AC696DAA0B015EF8" ma:contentTypeVersion="13" ma:contentTypeDescription="Create a new document." ma:contentTypeScope="" ma:versionID="63437e95b73064eba376801dc74fcb37">
  <xsd:schema xmlns:xsd="http://www.w3.org/2001/XMLSchema" xmlns:xs="http://www.w3.org/2001/XMLSchema" xmlns:p="http://schemas.microsoft.com/office/2006/metadata/properties" xmlns:ns2="c396b508-dcf4-4c74-b0e1-db149501f911" xmlns:ns3="0beda96a-5706-4b7b-9ae1-c91ca6a36a97" targetNamespace="http://schemas.microsoft.com/office/2006/metadata/properties" ma:root="true" ma:fieldsID="9344e53e389daabbe946b9cd126d0143" ns2:_="" ns3:_="">
    <xsd:import namespace="c396b508-dcf4-4c74-b0e1-db149501f911"/>
    <xsd:import namespace="0beda96a-5706-4b7b-9ae1-c91ca6a36a9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BillingMetadata"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96b508-dcf4-4c74-b0e1-db149501f91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BillingMetadata" ma:index="11" nillable="true" ma:displayName="MediaServiceBillingMetadata" ma:hidden="true" ma:internalName="MediaServiceBilling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714471c-0ac9-450e-8a1a-674fec8f8684"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beda96a-5706-4b7b-9ae1-c91ca6a36a9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b170bd7c-e6d9-4b94-a2cd-b3cbdea8549b}" ma:internalName="TaxCatchAll" ma:showField="CatchAllData" ma:web="0beda96a-5706-4b7b-9ae1-c91ca6a36a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beda96a-5706-4b7b-9ae1-c91ca6a36a97" xsi:nil="true"/>
    <lcf76f155ced4ddcb4097134ff3c332f xmlns="c396b508-dcf4-4c74-b0e1-db149501f91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020BC2-465D-45A3-9F71-3378216E7F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96b508-dcf4-4c74-b0e1-db149501f911"/>
    <ds:schemaRef ds:uri="0beda96a-5706-4b7b-9ae1-c91ca6a36a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7CAF2A4-C6E7-49F0-9ACD-341D107FDFC9}">
  <ds:schemaRefs>
    <ds:schemaRef ds:uri="http://schemas.microsoft.com/office/2006/metadata/properties"/>
    <ds:schemaRef ds:uri="http://schemas.microsoft.com/office/infopath/2007/PartnerControls"/>
    <ds:schemaRef ds:uri="0beda96a-5706-4b7b-9ae1-c91ca6a36a97"/>
    <ds:schemaRef ds:uri="c396b508-dcf4-4c74-b0e1-db149501f911"/>
  </ds:schemaRefs>
</ds:datastoreItem>
</file>

<file path=customXml/itemProps3.xml><?xml version="1.0" encoding="utf-8"?>
<ds:datastoreItem xmlns:ds="http://schemas.openxmlformats.org/officeDocument/2006/customXml" ds:itemID="{14E313FE-97BE-4958-A7A7-7260A6BE7952}">
  <ds:schemaRefs>
    <ds:schemaRef ds:uri="http://schemas.microsoft.com/sharepoint/v3/contenttype/forms"/>
  </ds:schemaRefs>
</ds:datastoreItem>
</file>

<file path=docMetadata/LabelInfo.xml><?xml version="1.0" encoding="utf-8"?>
<clbl:labelList xmlns:clbl="http://schemas.microsoft.com/office/2020/mipLabelMetadata">
  <clbl:label id="{e0793d39-0939-496d-b129-198edd916feb}" enabled="0" method="" siteId="{e0793d39-0939-496d-b129-198edd916feb}" removed="1"/>
</clbl:labelList>
</file>

<file path=docProps/app.xml><?xml version="1.0" encoding="utf-8"?>
<Properties xmlns="http://schemas.openxmlformats.org/officeDocument/2006/extended-properties" xmlns:vt="http://schemas.openxmlformats.org/officeDocument/2006/docPropsVTypes">
  <TotalTime>474</TotalTime>
  <Words>4288</Words>
  <Application>Microsoft Office PowerPoint</Application>
  <PresentationFormat>Panorámica</PresentationFormat>
  <Paragraphs>769</Paragraphs>
  <Slides>25</Slides>
  <Notes>24</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25</vt:i4>
      </vt:variant>
    </vt:vector>
  </HeadingPairs>
  <TitlesOfParts>
    <vt:vector size="32" baseType="lpstr">
      <vt:lpstr>Aptos</vt:lpstr>
      <vt:lpstr>Arial</vt:lpstr>
      <vt:lpstr>Calibri</vt:lpstr>
      <vt:lpstr>Montserrat</vt:lpstr>
      <vt:lpstr>Wingdings</vt:lpstr>
      <vt:lpstr>Office Theme</vt:lpstr>
      <vt:lpstr>Worksheet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Palmett, Zulkys Esperanza (Cerrejon - CO)</cp:lastModifiedBy>
  <cp:revision>279</cp:revision>
  <dcterms:created xsi:type="dcterms:W3CDTF">2026-05-13T21:16:45Z</dcterms:created>
  <dcterms:modified xsi:type="dcterms:W3CDTF">2026-06-25T02:44:56Z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0x010100F926268505AA7B46AC696DAA0B015EF8</vt:lpwstr>
  </property>
  <property fmtid="{D5CDD505-2E9C-101B-9397-08002B2CF9AE}" pid="3" name="MediaServiceImageTags">
    <vt:lpwstr/>
  </property>
</Properties>
</file>