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omments/modernComment_7FFFCEB9_0.xml" ContentType="application/vnd.ms-powerpoint.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s/modernComment_7FFFCEB0_0.xml" ContentType="application/vnd.ms-powerpoint.comment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omments/modernComment_7FFFCEB2_0.xml" ContentType="application/vnd.ms-powerpoint.comment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0"/>
  </p:notesMasterIdLst>
  <p:sldIdLst>
    <p:sldId id="2147470985" r:id="rId5"/>
    <p:sldId id="2147471000" r:id="rId6"/>
    <p:sldId id="2147471004" r:id="rId7"/>
    <p:sldId id="2147471031" r:id="rId8"/>
    <p:sldId id="2147471032" r:id="rId9"/>
    <p:sldId id="2147471007" r:id="rId10"/>
    <p:sldId id="2147471014" r:id="rId11"/>
    <p:sldId id="2147471015" r:id="rId12"/>
    <p:sldId id="2147471009" r:id="rId13"/>
    <p:sldId id="2147471027" r:id="rId14"/>
    <p:sldId id="2147471018" r:id="rId15"/>
    <p:sldId id="2147471033" r:id="rId16"/>
    <p:sldId id="2147471035" r:id="rId17"/>
    <p:sldId id="2147471023" r:id="rId18"/>
    <p:sldId id="2147471024" r:id="rId19"/>
    <p:sldId id="2147471025" r:id="rId20"/>
    <p:sldId id="2147471037" r:id="rId21"/>
    <p:sldId id="2147471011" r:id="rId22"/>
    <p:sldId id="2147471028" r:id="rId23"/>
    <p:sldId id="2147471029" r:id="rId24"/>
    <p:sldId id="2147471036" r:id="rId25"/>
    <p:sldId id="2147471026" r:id="rId26"/>
    <p:sldId id="2147471034" r:id="rId27"/>
    <p:sldId id="256" r:id="rId28"/>
    <p:sldId id="257" r:id="rId2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7A364DC1-2D0E-426E-B078-6AEF6AA0D296}">
          <p14:sldIdLst>
            <p14:sldId id="2147470985"/>
            <p14:sldId id="2147471000"/>
            <p14:sldId id="2147471004"/>
            <p14:sldId id="2147471031"/>
            <p14:sldId id="2147471032"/>
            <p14:sldId id="2147471007"/>
            <p14:sldId id="2147471014"/>
            <p14:sldId id="2147471015"/>
            <p14:sldId id="2147471009"/>
            <p14:sldId id="2147471027"/>
            <p14:sldId id="2147471018"/>
            <p14:sldId id="2147471033"/>
            <p14:sldId id="2147471035"/>
            <p14:sldId id="2147471023"/>
            <p14:sldId id="2147471024"/>
            <p14:sldId id="2147471025"/>
            <p14:sldId id="2147471037"/>
            <p14:sldId id="2147471011"/>
            <p14:sldId id="2147471028"/>
            <p14:sldId id="2147471029"/>
            <p14:sldId id="2147471036"/>
            <p14:sldId id="2147471026"/>
            <p14:sldId id="2147471034"/>
            <p14:sldId id="256"/>
            <p14:sldId id="257"/>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EAEE80D-F1DF-1000-48FF-5163D8AB44E3}" name="Scotta, Jesica" initials="JS" userId="S::jesica.scotta@accenture.com::95a18f1e-6b0b-4e5a-87c8-5797e7e7d0c2" providerId="AD"/>
  <p188:author id="{C5AE758D-9AF8-6EA8-917E-B73998255A74}" name="Finol Gotera, Rebeca" initials="RF" userId="S::rebeca.finol.gotera@accenture.com::ec4f8858-6ade-47d9-96d3-902ae610cac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C93EFF6-8228-45AD-8F81-B1AE534EC1E0}" v="17" dt="2026-06-23T23:35:58.57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70" d="100"/>
          <a:sy n="70" d="100"/>
        </p:scale>
        <p:origin x="512"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microsoft.com/office/2015/10/relationships/revisionInfo" Target="revisionInfo.xml"/><Relationship Id="rId8" Type="http://schemas.openxmlformats.org/officeDocument/2006/relationships/slide" Target="slides/slide4.xml"/></Relationships>
</file>

<file path=ppt/comments/modernComment_7FFFCEB0_0.xml><?xml version="1.0" encoding="utf-8"?>
<p188:cmLst xmlns:a="http://schemas.openxmlformats.org/drawingml/2006/main" xmlns:r="http://schemas.openxmlformats.org/officeDocument/2006/relationships" xmlns:p188="http://schemas.microsoft.com/office/powerpoint/2018/8/main">
  <p188:cm id="{61032D14-20B0-454F-AE57-2C3DE123FFFA}" authorId="{CEAEE80D-F1DF-1000-48FF-5163D8AB44E3}" created="2026-06-19T15:50:31.806">
    <pc:sldMkLst xmlns:pc="http://schemas.microsoft.com/office/powerpoint/2013/main/command">
      <pc:docMk/>
      <pc:sldMk cId="0" sldId="2147471024"/>
    </pc:sldMkLst>
    <p188:txBody>
      <a:bodyPr/>
      <a:lstStyle/>
      <a:p>
        <a:r>
          <a:rPr lang="en-US"/>
          <a:t>Pendiente actualizacion plantilla- Zulkys</a:t>
        </a:r>
      </a:p>
    </p188:txBody>
  </p188:cm>
</p188:cmLst>
</file>

<file path=ppt/comments/modernComment_7FFFCEB2_0.xml><?xml version="1.0" encoding="utf-8"?>
<p188:cmLst xmlns:a="http://schemas.openxmlformats.org/drawingml/2006/main" xmlns:r="http://schemas.openxmlformats.org/officeDocument/2006/relationships" xmlns:p188="http://schemas.microsoft.com/office/powerpoint/2018/8/main">
  <p188:cm id="{77C0F436-6A8F-4E8A-8990-B93E1EFC1E13}" authorId="{CEAEE80D-F1DF-1000-48FF-5163D8AB44E3}" status="resolved" created="2026-06-19T15:59:37.217" complete="100000">
    <pc:sldMkLst xmlns:pc="http://schemas.microsoft.com/office/powerpoint/2013/main/command">
      <pc:docMk/>
      <pc:sldMk cId="0" sldId="2147471026"/>
    </pc:sldMkLst>
    <p188:txBody>
      <a:bodyPr/>
      <a:lstStyle/>
      <a:p>
        <a:r>
          <a:rPr lang="en-US"/>
          <a:t>En preparacion para go live.. Agregar
mantener al día la facturación de los servicios ejecutados y conciliados previamente con su Administrador designado de Cerrejón</a:t>
        </a:r>
      </a:p>
    </p188:txBody>
  </p188:cm>
</p188:cmLst>
</file>

<file path=ppt/comments/modernComment_7FFFCEB9_0.xml><?xml version="1.0" encoding="utf-8"?>
<p188:cmLst xmlns:a="http://schemas.openxmlformats.org/drawingml/2006/main" xmlns:r="http://schemas.openxmlformats.org/officeDocument/2006/relationships" xmlns:p188="http://schemas.microsoft.com/office/powerpoint/2018/8/main">
  <p188:cm id="{20A6ABAB-CB07-400C-9A21-3128CA217C0E}" authorId="{CEAEE80D-F1DF-1000-48FF-5163D8AB44E3}" created="2026-06-23T22:46:42.150">
    <pc:sldMkLst xmlns:pc="http://schemas.microsoft.com/office/powerpoint/2013/main/command">
      <pc:docMk/>
      <pc:sldMk cId="0" sldId="2147471033"/>
    </pc:sldMkLst>
    <p188:txBody>
      <a:bodyPr/>
      <a:lstStyle/>
      <a:p>
        <a:r>
          <a:rPr lang="en-US"/>
          <a:t>Falta acta de conciliacion en ingles!! </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47610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s-CO"/>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144173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4001730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Portada 2_acento amarill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D8B4888-DE25-FAFB-1C60-20952C4C50DB}"/>
              </a:ext>
            </a:extLst>
          </p:cNvPr>
          <p:cNvSpPr>
            <a:spLocks noGrp="1"/>
          </p:cNvSpPr>
          <p:nvPr>
            <p:ph type="pic" sz="quarter" idx="13" hasCustomPrompt="1"/>
          </p:nvPr>
        </p:nvSpPr>
        <p:spPr>
          <a:xfrm>
            <a:off x="1853942" y="1395306"/>
            <a:ext cx="3391159" cy="4419756"/>
          </a:xfrm>
        </p:spPr>
        <p:txBody>
          <a:bodyPr>
            <a:normAutofit/>
          </a:bodyPr>
          <a:lstStyle>
            <a:lvl1pPr marL="0" indent="0">
              <a:buNone/>
              <a:defRPr sz="2000">
                <a:solidFill>
                  <a:schemeClr val="tx1">
                    <a:lumMod val="60000"/>
                    <a:lumOff val="40000"/>
                  </a:schemeClr>
                </a:solidFill>
              </a:defRPr>
            </a:lvl1pPr>
          </a:lstStyle>
          <a:p>
            <a:r>
              <a:rPr lang="es-CO"/>
              <a:t>Insertar imagen</a:t>
            </a:r>
            <a:endParaRPr lang="en-US"/>
          </a:p>
        </p:txBody>
      </p:sp>
      <p:sp>
        <p:nvSpPr>
          <p:cNvPr id="2" name="Title 1">
            <a:extLst>
              <a:ext uri="{FF2B5EF4-FFF2-40B4-BE49-F238E27FC236}">
                <a16:creationId xmlns:a16="http://schemas.microsoft.com/office/drawing/2014/main" id="{4E87E843-4AF1-A2FE-1166-E042D5AA600E}"/>
              </a:ext>
            </a:extLst>
          </p:cNvPr>
          <p:cNvSpPr>
            <a:spLocks noGrp="1"/>
          </p:cNvSpPr>
          <p:nvPr>
            <p:ph type="title" hasCustomPrompt="1"/>
          </p:nvPr>
        </p:nvSpPr>
        <p:spPr>
          <a:xfrm>
            <a:off x="5561807" y="4121784"/>
            <a:ext cx="5183188" cy="655605"/>
          </a:xfrm>
        </p:spPr>
        <p:txBody>
          <a:bodyPr anchor="t">
            <a:noAutofit/>
          </a:bodyPr>
          <a:lstStyle>
            <a:lvl1pPr>
              <a:defRPr sz="4500" b="1">
                <a:solidFill>
                  <a:schemeClr val="tx1">
                    <a:lumMod val="50000"/>
                  </a:schemeClr>
                </a:solidFill>
                <a:latin typeface="Montserrat" panose="00000500000000000000" pitchFamily="50" charset="0"/>
              </a:defRPr>
            </a:lvl1pPr>
          </a:lstStyle>
          <a:p>
            <a:r>
              <a:rPr lang="en-US" err="1"/>
              <a:t>Título</a:t>
            </a:r>
            <a:endParaRPr lang="en-US"/>
          </a:p>
        </p:txBody>
      </p:sp>
      <p:sp>
        <p:nvSpPr>
          <p:cNvPr id="5" name="Text Placeholder 4">
            <a:extLst>
              <a:ext uri="{FF2B5EF4-FFF2-40B4-BE49-F238E27FC236}">
                <a16:creationId xmlns:a16="http://schemas.microsoft.com/office/drawing/2014/main" id="{077AF59E-48D0-3854-8BA0-2CD2A49A66B8}"/>
              </a:ext>
            </a:extLst>
          </p:cNvPr>
          <p:cNvSpPr>
            <a:spLocks noGrp="1"/>
          </p:cNvSpPr>
          <p:nvPr>
            <p:ph type="body" sz="quarter" idx="3" hasCustomPrompt="1"/>
          </p:nvPr>
        </p:nvSpPr>
        <p:spPr>
          <a:xfrm>
            <a:off x="5561807" y="4956083"/>
            <a:ext cx="5183188" cy="387272"/>
          </a:xfrm>
        </p:spPr>
        <p:txBody>
          <a:bodyPr anchor="ctr">
            <a:normAutofit/>
          </a:bodyPr>
          <a:lstStyle>
            <a:lvl1pPr marL="0" indent="0">
              <a:buNone/>
              <a:defRPr sz="2000" b="1">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err="1"/>
              <a:t>Subtítulo</a:t>
            </a:r>
            <a:endParaRPr lang="en-US"/>
          </a:p>
        </p:txBody>
      </p:sp>
      <p:sp>
        <p:nvSpPr>
          <p:cNvPr id="11" name="Slide Number Placeholder 11">
            <a:extLst>
              <a:ext uri="{FF2B5EF4-FFF2-40B4-BE49-F238E27FC236}">
                <a16:creationId xmlns:a16="http://schemas.microsoft.com/office/drawing/2014/main" id="{93DD5CEC-DC8F-4F50-BE59-8E80FC402A02}"/>
              </a:ext>
            </a:extLst>
          </p:cNvPr>
          <p:cNvSpPr>
            <a:spLocks noGrp="1"/>
          </p:cNvSpPr>
          <p:nvPr>
            <p:ph type="sldNum" sz="quarter" idx="12"/>
          </p:nvPr>
        </p:nvSpPr>
        <p:spPr>
          <a:xfrm>
            <a:off x="11291978" y="197000"/>
            <a:ext cx="581713" cy="365125"/>
          </a:xfrm>
        </p:spPr>
        <p:txBody>
          <a:bodyPr/>
          <a:lstStyle>
            <a:lvl1pPr>
              <a:defRPr sz="1000"/>
            </a:lvl1pPr>
          </a:lstStyle>
          <a:p>
            <a:fld id="{1019C7FD-91C0-462D-B931-6BCD41483960}" type="slidenum">
              <a:rPr lang="en-US" smtClean="0"/>
              <a:pPr/>
              <a:t>‹Nº›</a:t>
            </a:fld>
            <a:endParaRPr lang="en-US"/>
          </a:p>
        </p:txBody>
      </p:sp>
      <p:sp>
        <p:nvSpPr>
          <p:cNvPr id="12" name="Date Placeholder 4">
            <a:extLst>
              <a:ext uri="{FF2B5EF4-FFF2-40B4-BE49-F238E27FC236}">
                <a16:creationId xmlns:a16="http://schemas.microsoft.com/office/drawing/2014/main" id="{661A28B6-38A3-4AFF-B1AC-A828395FDE41}"/>
              </a:ext>
            </a:extLst>
          </p:cNvPr>
          <p:cNvSpPr>
            <a:spLocks noGrp="1"/>
          </p:cNvSpPr>
          <p:nvPr>
            <p:ph type="dt" sz="half" idx="17"/>
          </p:nvPr>
        </p:nvSpPr>
        <p:spPr>
          <a:xfrm>
            <a:off x="10962200" y="6295876"/>
            <a:ext cx="916553" cy="365125"/>
          </a:xfrm>
        </p:spPr>
        <p:txBody>
          <a:bodyPr/>
          <a:lstStyle>
            <a:lvl1pPr algn="r">
              <a:defRPr sz="1000"/>
            </a:lvl1pPr>
          </a:lstStyle>
          <a:p>
            <a:fld id="{D0A38B28-73A1-4B60-8DF3-68595FBFF532}" type="datetime1">
              <a:rPr lang="en-US" smtClean="0"/>
              <a:pPr/>
              <a:t>6/24/2026</a:t>
            </a:fld>
            <a:endParaRPr lang="en-US"/>
          </a:p>
        </p:txBody>
      </p:sp>
      <p:pic>
        <p:nvPicPr>
          <p:cNvPr id="3" name="Google Shape;99;p2">
            <a:extLst>
              <a:ext uri="{FF2B5EF4-FFF2-40B4-BE49-F238E27FC236}">
                <a16:creationId xmlns:a16="http://schemas.microsoft.com/office/drawing/2014/main" id="{363E17A9-7268-1F9C-0236-5C5D9DB25622}"/>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400431" y="263064"/>
            <a:ext cx="995004" cy="299061"/>
          </a:xfrm>
          <a:prstGeom prst="rect">
            <a:avLst/>
          </a:prstGeom>
          <a:noFill/>
          <a:ln>
            <a:noFill/>
          </a:ln>
        </p:spPr>
      </p:pic>
      <p:pic>
        <p:nvPicPr>
          <p:cNvPr id="4" name="Picture 3" descr="A black background with a yellow and green diamond&#10;&#10;Description automatically generated">
            <a:extLst>
              <a:ext uri="{FF2B5EF4-FFF2-40B4-BE49-F238E27FC236}">
                <a16:creationId xmlns:a16="http://schemas.microsoft.com/office/drawing/2014/main" id="{8FFE111C-955E-B91D-4169-3D89C39B7C3B}"/>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1596" y="6292"/>
            <a:ext cx="1207697" cy="827496"/>
          </a:xfrm>
          <a:prstGeom prst="rect">
            <a:avLst/>
          </a:prstGeom>
        </p:spPr>
      </p:pic>
    </p:spTree>
    <p:extLst>
      <p:ext uri="{BB962C8B-B14F-4D97-AF65-F5344CB8AC3E}">
        <p14:creationId xmlns:p14="http://schemas.microsoft.com/office/powerpoint/2010/main" val="729046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6A065-CC05-DEC2-80DE-9A434FDD8DB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29BEE4B-8F21-AC61-0F01-9A71E6870F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4865F00-33E1-B231-8DB8-2B7A2115D147}"/>
              </a:ext>
            </a:extLst>
          </p:cNvPr>
          <p:cNvSpPr>
            <a:spLocks noGrp="1"/>
          </p:cNvSpPr>
          <p:nvPr>
            <p:ph type="dt" sz="half" idx="10"/>
          </p:nvPr>
        </p:nvSpPr>
        <p:spPr/>
        <p:txBody>
          <a:bodyPr/>
          <a:lstStyle/>
          <a:p>
            <a:fld id="{C1A3EF27-1E60-4A7F-B989-8EF3F6CB7FD1}" type="datetimeFigureOut">
              <a:rPr lang="en-US" smtClean="0"/>
              <a:t>6/24/2026</a:t>
            </a:fld>
            <a:endParaRPr lang="en-US"/>
          </a:p>
        </p:txBody>
      </p:sp>
      <p:sp>
        <p:nvSpPr>
          <p:cNvPr id="5" name="Footer Placeholder 4">
            <a:extLst>
              <a:ext uri="{FF2B5EF4-FFF2-40B4-BE49-F238E27FC236}">
                <a16:creationId xmlns:a16="http://schemas.microsoft.com/office/drawing/2014/main" id="{5E064724-A49B-0E55-1FFC-9498407DFF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921866-F27A-4DB4-C3BD-5001A832819A}"/>
              </a:ext>
            </a:extLst>
          </p:cNvPr>
          <p:cNvSpPr>
            <a:spLocks noGrp="1"/>
          </p:cNvSpPr>
          <p:nvPr>
            <p:ph type="sldNum" sz="quarter" idx="12"/>
          </p:nvPr>
        </p:nvSpPr>
        <p:spPr/>
        <p:txBody>
          <a:bodyPr/>
          <a:lstStyle/>
          <a:p>
            <a:fld id="{3109916F-21B0-4B23-BA8F-17909406D8EF}" type="slidenum">
              <a:rPr lang="en-US" smtClean="0"/>
              <a:t>‹Nº›</a:t>
            </a:fld>
            <a:endParaRPr lang="en-US"/>
          </a:p>
        </p:txBody>
      </p:sp>
    </p:spTree>
    <p:extLst>
      <p:ext uri="{BB962C8B-B14F-4D97-AF65-F5344CB8AC3E}">
        <p14:creationId xmlns:p14="http://schemas.microsoft.com/office/powerpoint/2010/main" val="30184258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36.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microsoft.com/office/2018/10/relationships/comments" Target="../comments/modernComment_7FFFCEB9_0.xml"/><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44.emf"/><Relationship Id="rId4" Type="http://schemas.openxmlformats.org/officeDocument/2006/relationships/package" Target="../embeddings/Microsoft_Excel_Worksheet.xlsx"/></Relationships>
</file>

<file path=ppt/slides/_rels/slide1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microsoft.com/office/2018/10/relationships/comments" Target="../comments/modernComment_7FFFCEB0_0.xml"/><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46.emf"/><Relationship Id="rId4" Type="http://schemas.openxmlformats.org/officeDocument/2006/relationships/package" Target="../embeddings/Microsoft_Excel_Worksheet1.xlsx"/></Relationships>
</file>

<file path=ppt/slides/_rels/slide1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1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18.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34.png"/><Relationship Id="rId7"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8.png"/><Relationship Id="rId10" Type="http://schemas.openxmlformats.org/officeDocument/2006/relationships/image" Target="../media/image4.png"/><Relationship Id="rId4" Type="http://schemas.openxmlformats.org/officeDocument/2006/relationships/image" Target="../media/image27.png"/><Relationship Id="rId9"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55.png"/><Relationship Id="rId5" Type="http://schemas.openxmlformats.org/officeDocument/2006/relationships/image" Target="../media/image42.png"/><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4.png"/><Relationship Id="rId4" Type="http://schemas.openxmlformats.org/officeDocument/2006/relationships/image" Target="../media/image6.png"/><Relationship Id="rId9"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57.png"/><Relationship Id="rId4" Type="http://schemas.openxmlformats.org/officeDocument/2006/relationships/image" Target="../media/image56.png"/></Relationships>
</file>

<file path=ppt/slides/_rels/slide2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60.png"/><Relationship Id="rId4" Type="http://schemas.openxmlformats.org/officeDocument/2006/relationships/image" Target="../media/image59.png"/></Relationships>
</file>

<file path=ppt/slides/_rels/slide22.xml.rels><?xml version="1.0" encoding="UTF-8" standalone="yes"?>
<Relationships xmlns="http://schemas.openxmlformats.org/package/2006/relationships"><Relationship Id="rId8" Type="http://schemas.openxmlformats.org/officeDocument/2006/relationships/image" Target="../media/image65.png"/><Relationship Id="rId3" Type="http://schemas.microsoft.com/office/2018/10/relationships/comments" Target="../comments/modernComment_7FFFCEB2_0.xml"/><Relationship Id="rId7" Type="http://schemas.openxmlformats.org/officeDocument/2006/relationships/image" Target="../media/image64.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 Id="rId9" Type="http://schemas.openxmlformats.org/officeDocument/2006/relationships/hyperlink" Target="mailto:Yairinis.Deltoro@cerrejon.com"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png"/><Relationship Id="rId7" Type="http://schemas.openxmlformats.org/officeDocument/2006/relationships/image" Target="../media/image32.png"/><Relationship Id="rId12"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16.png"/><Relationship Id="rId11" Type="http://schemas.openxmlformats.org/officeDocument/2006/relationships/image" Target="../media/image7.png"/><Relationship Id="rId5" Type="http://schemas.openxmlformats.org/officeDocument/2006/relationships/image" Target="../media/image23.png"/><Relationship Id="rId10" Type="http://schemas.openxmlformats.org/officeDocument/2006/relationships/image" Target="../media/image26.png"/><Relationship Id="rId4" Type="http://schemas.openxmlformats.org/officeDocument/2006/relationships/image" Target="../media/image8.png"/><Relationship Id="rId9" Type="http://schemas.openxmlformats.org/officeDocument/2006/relationships/image" Target="../media/image14.png"/></Relationships>
</file>

<file path=ppt/slides/_rels/slide2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png"/><Relationship Id="rId7" Type="http://schemas.openxmlformats.org/officeDocument/2006/relationships/image" Target="../media/image15.png"/><Relationship Id="rId12" Type="http://schemas.openxmlformats.org/officeDocument/2006/relationships/image" Target="../media/image67.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20.png"/><Relationship Id="rId11" Type="http://schemas.openxmlformats.org/officeDocument/2006/relationships/image" Target="../media/image66.png"/><Relationship Id="rId5" Type="http://schemas.openxmlformats.org/officeDocument/2006/relationships/image" Target="../media/image26.png"/><Relationship Id="rId10" Type="http://schemas.openxmlformats.org/officeDocument/2006/relationships/image" Target="../media/image65.png"/><Relationship Id="rId4" Type="http://schemas.openxmlformats.org/officeDocument/2006/relationships/image" Target="../media/image34.png"/><Relationship Id="rId9" Type="http://schemas.openxmlformats.org/officeDocument/2006/relationships/image" Target="../media/image17.png"/></Relationships>
</file>

<file path=ppt/slides/_rels/slide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9.png"/><Relationship Id="rId11" Type="http://schemas.openxmlformats.org/officeDocument/2006/relationships/image" Target="../media/image4.png"/><Relationship Id="rId5" Type="http://schemas.openxmlformats.org/officeDocument/2006/relationships/image" Target="../media/image18.png"/><Relationship Id="rId10" Type="http://schemas.openxmlformats.org/officeDocument/2006/relationships/image" Target="../media/image22.png"/><Relationship Id="rId4" Type="http://schemas.openxmlformats.org/officeDocument/2006/relationships/image" Target="../media/image14.png"/><Relationship Id="rId9" Type="http://schemas.openxmlformats.org/officeDocument/2006/relationships/image" Target="../media/image21.png"/></Relationships>
</file>

<file path=ppt/slides/_rels/slide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3.png"/><Relationship Id="rId7"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22.png"/><Relationship Id="rId4" Type="http://schemas.openxmlformats.org/officeDocument/2006/relationships/image" Target="../media/image24.png"/><Relationship Id="rId9"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30.png"/><Relationship Id="rId11" Type="http://schemas.openxmlformats.org/officeDocument/2006/relationships/image" Target="../media/image34.png"/><Relationship Id="rId5" Type="http://schemas.openxmlformats.org/officeDocument/2006/relationships/image" Target="../media/image29.png"/><Relationship Id="rId10" Type="http://schemas.openxmlformats.org/officeDocument/2006/relationships/image" Target="../media/image4.png"/><Relationship Id="rId4" Type="http://schemas.openxmlformats.org/officeDocument/2006/relationships/image" Target="../media/image28.png"/><Relationship Id="rId9" Type="http://schemas.openxmlformats.org/officeDocument/2006/relationships/image" Target="../media/image33.png"/></Relationships>
</file>

<file path=ppt/slides/_rels/slide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9.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34.png"/><Relationship Id="rId7"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8.png"/><Relationship Id="rId10" Type="http://schemas.openxmlformats.org/officeDocument/2006/relationships/image" Target="../media/image4.png"/><Relationship Id="rId4" Type="http://schemas.openxmlformats.org/officeDocument/2006/relationships/image" Target="../media/image27.png"/><Relationship Id="rId9"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gPhoto"/>
          <p:cNvPicPr>
            <a:picLocks/>
          </p:cNvPicPr>
          <p:nvPr/>
        </p:nvPicPr>
        <p:blipFill>
          <a:blip r:embed="rId3"/>
          <a:srcRect l="1185" r="1185"/>
          <a:stretch>
            <a:fillRect/>
          </a:stretch>
        </p:blipFill>
        <p:spPr>
          <a:xfrm>
            <a:off x="-45155" y="-249766"/>
            <a:ext cx="12192000" cy="7024511"/>
          </a:xfrm>
          <a:prstGeom prst="rect">
            <a:avLst/>
          </a:prstGeom>
        </p:spPr>
      </p:pic>
      <p:pic>
        <p:nvPicPr>
          <p:cNvPr id="3" name="Logo"/>
          <p:cNvPicPr>
            <a:picLocks noChangeAspect="1"/>
          </p:cNvPicPr>
          <p:nvPr/>
        </p:nvPicPr>
        <p:blipFill>
          <a:blip r:embed="rId4"/>
          <a:stretch>
            <a:fillRect/>
          </a:stretch>
        </p:blipFill>
        <p:spPr>
          <a:xfrm>
            <a:off x="343925" y="2088"/>
            <a:ext cx="1628629" cy="755904"/>
          </a:xfrm>
          <a:prstGeom prst="rect">
            <a:avLst/>
          </a:prstGeom>
        </p:spPr>
      </p:pic>
      <p:sp>
        <p:nvSpPr>
          <p:cNvPr id="4" name="YellowBar"/>
          <p:cNvSpPr/>
          <p:nvPr/>
        </p:nvSpPr>
        <p:spPr>
          <a:xfrm>
            <a:off x="365760" y="2438400"/>
            <a:ext cx="76200" cy="2316480"/>
          </a:xfrm>
          <a:prstGeom prst="rect">
            <a:avLst/>
          </a:prstGeom>
          <a:solidFill>
            <a:srgbClr val="FCC328"/>
          </a:solidFill>
          <a:ln>
            <a:noFill/>
          </a:ln>
        </p:spPr>
        <p:txBody>
          <a:bodyPr/>
          <a:lstStyle/>
          <a:p>
            <a:endParaRPr lang="en-US" sz="2400" noProof="0" dirty="0"/>
          </a:p>
        </p:txBody>
      </p:sp>
      <p:sp>
        <p:nvSpPr>
          <p:cNvPr id="5" name="TitleText"/>
          <p:cNvSpPr/>
          <p:nvPr/>
        </p:nvSpPr>
        <p:spPr>
          <a:xfrm>
            <a:off x="481021" y="2429753"/>
            <a:ext cx="5926264" cy="2316480"/>
          </a:xfrm>
          <a:prstGeom prst="rect">
            <a:avLst/>
          </a:prstGeom>
          <a:noFill/>
          <a:ln>
            <a:noFill/>
          </a:ln>
        </p:spPr>
        <p:txBody>
          <a:bodyPr wrap="square" lIns="0" tIns="0" rIns="0" bIns="0" rtlCol="0" anchor="ctr"/>
          <a:lstStyle/>
          <a:p>
            <a:pPr>
              <a:lnSpc>
                <a:spcPct val="110000"/>
              </a:lnSpc>
            </a:pPr>
            <a:r>
              <a:rPr lang="en-US" sz="3600" b="1" noProof="0" dirty="0">
                <a:solidFill>
                  <a:srgbClr val="FCC328"/>
                </a:solidFill>
                <a:latin typeface="Aptos" pitchFamily="34" charset="0"/>
              </a:rPr>
              <a:t>SERVICES PROCUREMENT</a:t>
            </a:r>
          </a:p>
          <a:p>
            <a:pPr>
              <a:lnSpc>
                <a:spcPct val="110000"/>
              </a:lnSpc>
            </a:pPr>
            <a:r>
              <a:rPr lang="en-US" sz="2800" b="1" noProof="0" dirty="0">
                <a:latin typeface="Aptos" pitchFamily="34" charset="0"/>
              </a:rPr>
              <a:t>Coupa Supplier Portal (CSP)</a:t>
            </a:r>
          </a:p>
        </p:txBody>
      </p:sp>
      <p:cxnSp>
        <p:nvCxnSpPr>
          <p:cNvPr id="7" name="Straight Connector 6">
            <a:extLst>
              <a:ext uri="{FF2B5EF4-FFF2-40B4-BE49-F238E27FC236}">
                <a16:creationId xmlns:a16="http://schemas.microsoft.com/office/drawing/2014/main" id="{ABF5C996-0266-ED85-D726-99DE8468FB4B}"/>
              </a:ext>
            </a:extLst>
          </p:cNvPr>
          <p:cNvCxnSpPr>
            <a:cxnSpLocks/>
          </p:cNvCxnSpPr>
          <p:nvPr/>
        </p:nvCxnSpPr>
        <p:spPr>
          <a:xfrm>
            <a:off x="6181347" y="1"/>
            <a:ext cx="31540" cy="3262489"/>
          </a:xfrm>
          <a:prstGeom prst="line">
            <a:avLst/>
          </a:prstGeom>
          <a:ln w="57150"/>
        </p:spPr>
        <p:style>
          <a:lnRef idx="3">
            <a:schemeClr val="accent4"/>
          </a:lnRef>
          <a:fillRef idx="0">
            <a:schemeClr val="accent4"/>
          </a:fillRef>
          <a:effectRef idx="2">
            <a:schemeClr val="accent4"/>
          </a:effectRef>
          <a:fontRef idx="minor">
            <a:schemeClr val="tx1"/>
          </a:fontRef>
        </p:style>
      </p:cxnSp>
      <p:sp>
        <p:nvSpPr>
          <p:cNvPr id="6" name="TextBox 5">
            <a:extLst>
              <a:ext uri="{FF2B5EF4-FFF2-40B4-BE49-F238E27FC236}">
                <a16:creationId xmlns:a16="http://schemas.microsoft.com/office/drawing/2014/main" id="{BFFA70CA-2ACE-65E5-B1B2-7A3051F5B12E}"/>
              </a:ext>
            </a:extLst>
          </p:cNvPr>
          <p:cNvSpPr txBox="1"/>
          <p:nvPr/>
        </p:nvSpPr>
        <p:spPr>
          <a:xfrm>
            <a:off x="441960" y="4354770"/>
            <a:ext cx="3536553" cy="492443"/>
          </a:xfrm>
          <a:prstGeom prst="rect">
            <a:avLst/>
          </a:prstGeom>
          <a:noFill/>
        </p:spPr>
        <p:txBody>
          <a:bodyPr wrap="square" rtlCol="0">
            <a:spAutoFit/>
          </a:bodyPr>
          <a:lstStyle/>
          <a:p>
            <a:r>
              <a:rPr lang="en-US" sz="1600" b="1" noProof="0" dirty="0"/>
              <a:t>Supplier Training</a:t>
            </a:r>
            <a:endParaRPr lang="en-US" sz="1600" noProof="0" dirty="0"/>
          </a:p>
          <a:p>
            <a:endParaRPr lang="en-US" sz="1000" noProof="0" dirty="0">
              <a:latin typeface="Aptos" panose="020B00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91440"/>
            <a:ext cx="91440" cy="841248"/>
          </a:xfrm>
          <a:prstGeom prst="rect">
            <a:avLst/>
          </a:prstGeom>
          <a:solidFill>
            <a:srgbClr val="F5C400"/>
          </a:solidFill>
          <a:ln w="12700">
            <a:solidFill>
              <a:srgbClr val="F5C400"/>
            </a:solidFill>
            <a:prstDash val="solid"/>
          </a:ln>
        </p:spPr>
        <p:txBody>
          <a:bodyPr/>
          <a:lstStyle/>
          <a:p>
            <a:endParaRPr lang="en-US" noProof="0" dirty="0"/>
          </a:p>
        </p:txBody>
      </p:sp>
      <p:sp>
        <p:nvSpPr>
          <p:cNvPr id="3" name="Text 1"/>
          <p:cNvSpPr/>
          <p:nvPr/>
        </p:nvSpPr>
        <p:spPr>
          <a:xfrm>
            <a:off x="201168" y="91440"/>
            <a:ext cx="8686800" cy="475488"/>
          </a:xfrm>
          <a:prstGeom prst="rect">
            <a:avLst/>
          </a:prstGeom>
          <a:noFill/>
          <a:ln/>
        </p:spPr>
        <p:txBody>
          <a:bodyPr wrap="square" rtlCol="0" anchor="ctr"/>
          <a:lstStyle/>
          <a:p>
            <a:pPr marL="0" indent="0">
              <a:buNone/>
            </a:pPr>
            <a:r>
              <a:rPr lang="en-US" sz="2200" b="1" noProof="0" dirty="0">
                <a:solidFill>
                  <a:srgbClr val="1A1A1A"/>
                </a:solidFill>
                <a:latin typeface="Montserrat" pitchFamily="34" charset="0"/>
                <a:ea typeface="Montserrat" pitchFamily="34" charset="-122"/>
                <a:cs typeface="Montserrat" pitchFamily="34" charset="-120"/>
              </a:rPr>
              <a:t>Creating a Service Entry Sheet (SES)</a:t>
            </a:r>
            <a:endParaRPr lang="en-US" sz="2200" noProof="0" dirty="0"/>
          </a:p>
        </p:txBody>
      </p:sp>
      <p:sp>
        <p:nvSpPr>
          <p:cNvPr id="4" name="Text 2"/>
          <p:cNvSpPr/>
          <p:nvPr/>
        </p:nvSpPr>
        <p:spPr>
          <a:xfrm>
            <a:off x="171831" y="547967"/>
            <a:ext cx="8686800" cy="201168"/>
          </a:xfrm>
          <a:prstGeom prst="rect">
            <a:avLst/>
          </a:prstGeom>
          <a:noFill/>
          <a:ln/>
        </p:spPr>
        <p:txBody>
          <a:bodyPr wrap="square" rtlCol="0" anchor="ctr"/>
          <a:lstStyle/>
          <a:p>
            <a:pPr marL="0" indent="0">
              <a:buNone/>
            </a:pPr>
            <a:r>
              <a:rPr lang="en-US" sz="850" noProof="0" dirty="0">
                <a:solidFill>
                  <a:srgbClr val="666666"/>
                </a:solidFill>
                <a:latin typeface="Montserrat" pitchFamily="34" charset="0"/>
                <a:ea typeface="Montserrat" pitchFamily="34" charset="-122"/>
                <a:cs typeface="Montserrat" pitchFamily="34" charset="-120"/>
              </a:rPr>
              <a:t>Steps to create a new Service Entry Sheet (SES) from the Service Order.</a:t>
            </a:r>
            <a:endParaRPr lang="en-US" sz="850" noProof="0" dirty="0"/>
          </a:p>
        </p:txBody>
      </p:sp>
      <p:sp>
        <p:nvSpPr>
          <p:cNvPr id="5" name="Shape 3"/>
          <p:cNvSpPr/>
          <p:nvPr/>
        </p:nvSpPr>
        <p:spPr>
          <a:xfrm>
            <a:off x="201168" y="822960"/>
            <a:ext cx="256032" cy="256032"/>
          </a:xfrm>
          <a:prstGeom prst="ellipse">
            <a:avLst/>
          </a:prstGeom>
          <a:solidFill>
            <a:srgbClr val="F5C400"/>
          </a:solidFill>
          <a:ln w="12700">
            <a:solidFill>
              <a:srgbClr val="F5C400"/>
            </a:solidFill>
            <a:prstDash val="solid"/>
          </a:ln>
        </p:spPr>
        <p:txBody>
          <a:bodyPr/>
          <a:lstStyle/>
          <a:p>
            <a:endParaRPr lang="en-US" noProof="0" dirty="0"/>
          </a:p>
        </p:txBody>
      </p:sp>
      <p:sp>
        <p:nvSpPr>
          <p:cNvPr id="6" name="Text 4"/>
          <p:cNvSpPr/>
          <p:nvPr/>
        </p:nvSpPr>
        <p:spPr>
          <a:xfrm>
            <a:off x="201168" y="822960"/>
            <a:ext cx="256032" cy="256032"/>
          </a:xfrm>
          <a:prstGeom prst="rect">
            <a:avLst/>
          </a:prstGeom>
          <a:noFill/>
          <a:ln/>
        </p:spPr>
        <p:txBody>
          <a:bodyPr wrap="square" lIns="0" tIns="0" rIns="0" bIns="0" rtlCol="0" anchor="ctr"/>
          <a:lstStyle/>
          <a:p>
            <a:pPr marL="0" indent="0" algn="ctr">
              <a:buNone/>
            </a:pPr>
            <a:r>
              <a:rPr lang="en-US" sz="900" b="1" noProof="0" dirty="0">
                <a:solidFill>
                  <a:srgbClr val="1A2B4A"/>
                </a:solidFill>
                <a:latin typeface="Montserrat" pitchFamily="34" charset="0"/>
                <a:ea typeface="Montserrat" pitchFamily="34" charset="-122"/>
                <a:cs typeface="Montserrat" pitchFamily="34" charset="-120"/>
              </a:rPr>
              <a:t>1</a:t>
            </a:r>
            <a:endParaRPr lang="en-US" sz="900" noProof="0" dirty="0"/>
          </a:p>
        </p:txBody>
      </p:sp>
      <p:sp>
        <p:nvSpPr>
          <p:cNvPr id="7" name="Text 5"/>
          <p:cNvSpPr/>
          <p:nvPr/>
        </p:nvSpPr>
        <p:spPr>
          <a:xfrm>
            <a:off x="530352" y="822960"/>
            <a:ext cx="8229600" cy="256032"/>
          </a:xfrm>
          <a:prstGeom prst="rect">
            <a:avLst/>
          </a:prstGeom>
          <a:noFill/>
          <a:ln/>
        </p:spPr>
        <p:txBody>
          <a:bodyPr wrap="square" rtlCol="0" anchor="ctr"/>
          <a:lstStyle/>
          <a:p>
            <a:pPr marL="0" indent="0">
              <a:buNone/>
            </a:pPr>
            <a:r>
              <a:rPr lang="en-US" sz="1100" b="1" noProof="0" dirty="0">
                <a:solidFill>
                  <a:srgbClr val="1A1A1A"/>
                </a:solidFill>
                <a:latin typeface="Montserrat" pitchFamily="34" charset="0"/>
                <a:ea typeface="Montserrat" pitchFamily="34" charset="-122"/>
                <a:cs typeface="Montserrat" pitchFamily="34" charset="-120"/>
              </a:rPr>
              <a:t>Open the Service Order</a:t>
            </a:r>
            <a:endParaRPr lang="en-US" sz="1100" noProof="0" dirty="0"/>
          </a:p>
        </p:txBody>
      </p:sp>
      <p:sp>
        <p:nvSpPr>
          <p:cNvPr id="8" name="Text 6"/>
          <p:cNvSpPr/>
          <p:nvPr/>
        </p:nvSpPr>
        <p:spPr>
          <a:xfrm>
            <a:off x="530352" y="1078992"/>
            <a:ext cx="8229600" cy="201168"/>
          </a:xfrm>
          <a:prstGeom prst="rect">
            <a:avLst/>
          </a:prstGeom>
          <a:noFill/>
          <a:ln/>
        </p:spPr>
        <p:txBody>
          <a:bodyPr wrap="square" rtlCol="0" anchor="ctr"/>
          <a:lstStyle/>
          <a:p>
            <a:pPr marL="0" indent="0">
              <a:buNone/>
            </a:pPr>
            <a:r>
              <a:rPr lang="en-US" sz="850" noProof="0" dirty="0">
                <a:solidFill>
                  <a:srgbClr val="666666"/>
                </a:solidFill>
                <a:latin typeface="Montserrat" pitchFamily="34" charset="0"/>
                <a:ea typeface="Montserrat" pitchFamily="34" charset="-122"/>
                <a:cs typeface="Montserrat" pitchFamily="34" charset="-120"/>
              </a:rPr>
              <a:t>From the Coupa Supplier Portal, go to the Orders module and select the corresponding Service Order.</a:t>
            </a:r>
            <a:endParaRPr lang="en-US" sz="850" noProof="0" dirty="0"/>
          </a:p>
        </p:txBody>
      </p:sp>
      <p:sp>
        <p:nvSpPr>
          <p:cNvPr id="9" name="Shape 7"/>
          <p:cNvSpPr/>
          <p:nvPr/>
        </p:nvSpPr>
        <p:spPr>
          <a:xfrm>
            <a:off x="182880" y="1316736"/>
            <a:ext cx="8741664" cy="4261104"/>
          </a:xfrm>
          <a:prstGeom prst="roundRect">
            <a:avLst>
              <a:gd name="adj" fmla="val 1288"/>
            </a:avLst>
          </a:prstGeom>
          <a:solidFill>
            <a:srgbClr val="FFFFFF"/>
          </a:solidFill>
          <a:ln w="9525">
            <a:solidFill>
              <a:srgbClr val="DDDDDD"/>
            </a:solidFill>
            <a:prstDash val="solid"/>
          </a:ln>
        </p:spPr>
        <p:txBody>
          <a:bodyPr/>
          <a:lstStyle/>
          <a:p>
            <a:endParaRPr lang="en-US" noProof="0" dirty="0"/>
          </a:p>
        </p:txBody>
      </p:sp>
      <p:sp>
        <p:nvSpPr>
          <p:cNvPr id="13" name="Shape 10"/>
          <p:cNvSpPr/>
          <p:nvPr/>
        </p:nvSpPr>
        <p:spPr>
          <a:xfrm>
            <a:off x="7808976" y="2928495"/>
            <a:ext cx="438912" cy="0"/>
          </a:xfrm>
          <a:prstGeom prst="line">
            <a:avLst/>
          </a:prstGeom>
          <a:noFill/>
          <a:ln w="12700">
            <a:solidFill>
              <a:srgbClr val="1A2B4A"/>
            </a:solidFill>
            <a:prstDash val="solid"/>
          </a:ln>
        </p:spPr>
        <p:txBody>
          <a:bodyPr/>
          <a:lstStyle/>
          <a:p>
            <a:endParaRPr lang="en-US" noProof="0" dirty="0"/>
          </a:p>
        </p:txBody>
      </p:sp>
      <p:sp>
        <p:nvSpPr>
          <p:cNvPr id="14" name="Shape 11"/>
          <p:cNvSpPr/>
          <p:nvPr/>
        </p:nvSpPr>
        <p:spPr>
          <a:xfrm>
            <a:off x="9052560" y="1316736"/>
            <a:ext cx="2907792" cy="1591056"/>
          </a:xfrm>
          <a:prstGeom prst="roundRect">
            <a:avLst>
              <a:gd name="adj" fmla="val 4023"/>
            </a:avLst>
          </a:prstGeom>
          <a:solidFill>
            <a:srgbClr val="FFF8DC"/>
          </a:solidFill>
          <a:ln w="12700">
            <a:solidFill>
              <a:srgbClr val="F5C400"/>
            </a:solidFill>
            <a:prstDash val="solid"/>
          </a:ln>
        </p:spPr>
        <p:txBody>
          <a:bodyPr/>
          <a:lstStyle/>
          <a:p>
            <a:endParaRPr lang="en-US" noProof="0" dirty="0"/>
          </a:p>
        </p:txBody>
      </p:sp>
      <p:sp>
        <p:nvSpPr>
          <p:cNvPr id="15" name="Text 12"/>
          <p:cNvSpPr/>
          <p:nvPr/>
        </p:nvSpPr>
        <p:spPr>
          <a:xfrm>
            <a:off x="9180576" y="1408176"/>
            <a:ext cx="2688336" cy="256032"/>
          </a:xfrm>
          <a:prstGeom prst="rect">
            <a:avLst/>
          </a:prstGeom>
          <a:noFill/>
          <a:ln/>
        </p:spPr>
        <p:txBody>
          <a:bodyPr wrap="square" rtlCol="0" anchor="ctr"/>
          <a:lstStyle/>
          <a:p>
            <a:pPr marL="0" indent="0">
              <a:buNone/>
            </a:pPr>
            <a:r>
              <a:rPr lang="en-US" sz="1000" b="1" noProof="0" dirty="0">
                <a:solidFill>
                  <a:srgbClr val="1A1A1A"/>
                </a:solidFill>
                <a:latin typeface="Montserrat" pitchFamily="34" charset="0"/>
                <a:ea typeface="Montserrat" pitchFamily="34" charset="-122"/>
                <a:cs typeface="Montserrat" pitchFamily="34" charset="-120"/>
              </a:rPr>
              <a:t>What to do?</a:t>
            </a:r>
            <a:endParaRPr lang="en-US" sz="1000" noProof="0" dirty="0"/>
          </a:p>
        </p:txBody>
      </p:sp>
      <p:sp>
        <p:nvSpPr>
          <p:cNvPr id="16" name="Shape 13"/>
          <p:cNvSpPr/>
          <p:nvPr/>
        </p:nvSpPr>
        <p:spPr>
          <a:xfrm>
            <a:off x="9180576" y="1755648"/>
            <a:ext cx="219456" cy="219456"/>
          </a:xfrm>
          <a:prstGeom prst="ellipse">
            <a:avLst/>
          </a:prstGeom>
          <a:solidFill>
            <a:srgbClr val="F5C400"/>
          </a:solidFill>
          <a:ln w="12700">
            <a:solidFill>
              <a:srgbClr val="F5C400"/>
            </a:solidFill>
            <a:prstDash val="solid"/>
          </a:ln>
        </p:spPr>
        <p:txBody>
          <a:bodyPr/>
          <a:lstStyle/>
          <a:p>
            <a:endParaRPr lang="en-US" noProof="0" dirty="0"/>
          </a:p>
        </p:txBody>
      </p:sp>
      <p:sp>
        <p:nvSpPr>
          <p:cNvPr id="17" name="Text 14"/>
          <p:cNvSpPr/>
          <p:nvPr/>
        </p:nvSpPr>
        <p:spPr>
          <a:xfrm>
            <a:off x="9180576" y="1755648"/>
            <a:ext cx="219456" cy="219456"/>
          </a:xfrm>
          <a:prstGeom prst="rect">
            <a:avLst/>
          </a:prstGeom>
          <a:noFill/>
          <a:ln/>
        </p:spPr>
        <p:txBody>
          <a:bodyPr wrap="square" lIns="0" tIns="0" rIns="0" bIns="0" rtlCol="0" anchor="ctr"/>
          <a:lstStyle/>
          <a:p>
            <a:pPr marL="0" indent="0" algn="ctr">
              <a:buNone/>
            </a:pPr>
            <a:r>
              <a:rPr lang="en-US" sz="800" b="1" noProof="0" dirty="0">
                <a:solidFill>
                  <a:srgbClr val="1A2B4A"/>
                </a:solidFill>
                <a:latin typeface="Montserrat" pitchFamily="34" charset="0"/>
                <a:ea typeface="Montserrat" pitchFamily="34" charset="-122"/>
                <a:cs typeface="Montserrat" pitchFamily="34" charset="-120"/>
              </a:rPr>
              <a:t>1</a:t>
            </a:r>
            <a:endParaRPr lang="en-US" sz="800" noProof="0" dirty="0"/>
          </a:p>
        </p:txBody>
      </p:sp>
      <p:sp>
        <p:nvSpPr>
          <p:cNvPr id="18" name="Text 15"/>
          <p:cNvSpPr/>
          <p:nvPr/>
        </p:nvSpPr>
        <p:spPr>
          <a:xfrm>
            <a:off x="9473184" y="1700784"/>
            <a:ext cx="2395728" cy="640080"/>
          </a:xfrm>
          <a:prstGeom prst="rect">
            <a:avLst/>
          </a:prstGeom>
          <a:noFill/>
          <a:ln/>
        </p:spPr>
        <p:txBody>
          <a:bodyPr wrap="square" rtlCol="0" anchor="ctr"/>
          <a:lstStyle/>
          <a:p>
            <a:pPr marL="0" indent="0">
              <a:buNone/>
            </a:pPr>
            <a:r>
              <a:rPr lang="en-US" sz="800" noProof="0" dirty="0">
                <a:solidFill>
                  <a:srgbClr val="333333"/>
                </a:solidFill>
                <a:latin typeface="Montserrat" pitchFamily="34" charset="0"/>
                <a:ea typeface="Montserrat" pitchFamily="34" charset="-122"/>
                <a:cs typeface="Montserrat" pitchFamily="34" charset="-120"/>
              </a:rPr>
              <a:t>In the Actions column, select the
</a:t>
            </a:r>
            <a:r>
              <a:rPr lang="en-US" sz="800" b="1" noProof="0" dirty="0">
                <a:solidFill>
                  <a:srgbClr val="1A2B4A"/>
                </a:solidFill>
                <a:latin typeface="Montserrat" pitchFamily="34" charset="0"/>
                <a:ea typeface="Montserrat" pitchFamily="34" charset="-122"/>
                <a:cs typeface="Montserrat" pitchFamily="34" charset="-120"/>
              </a:rPr>
              <a:t>Create Service Entry Sheet (SES) icon.</a:t>
            </a:r>
            <a:endParaRPr lang="en-US" sz="800" noProof="0" dirty="0"/>
          </a:p>
        </p:txBody>
      </p:sp>
      <p:sp>
        <p:nvSpPr>
          <p:cNvPr id="19" name="Shape 16"/>
          <p:cNvSpPr/>
          <p:nvPr/>
        </p:nvSpPr>
        <p:spPr>
          <a:xfrm>
            <a:off x="9101328" y="4075981"/>
            <a:ext cx="2907792" cy="1591056"/>
          </a:xfrm>
          <a:prstGeom prst="roundRect">
            <a:avLst>
              <a:gd name="adj" fmla="val 3125"/>
            </a:avLst>
          </a:prstGeom>
          <a:solidFill>
            <a:schemeClr val="bg1"/>
          </a:solidFill>
          <a:ln w="9525">
            <a:solidFill>
              <a:srgbClr val="DDDDDD"/>
            </a:solidFill>
            <a:prstDash val="solid"/>
          </a:ln>
        </p:spPr>
        <p:txBody>
          <a:bodyPr/>
          <a:lstStyle/>
          <a:p>
            <a:endParaRPr lang="en-US" noProof="0" dirty="0"/>
          </a:p>
        </p:txBody>
      </p:sp>
      <p:sp>
        <p:nvSpPr>
          <p:cNvPr id="20" name="Text 17"/>
          <p:cNvSpPr/>
          <p:nvPr/>
        </p:nvSpPr>
        <p:spPr>
          <a:xfrm>
            <a:off x="9229344" y="4149133"/>
            <a:ext cx="2688336" cy="256032"/>
          </a:xfrm>
          <a:prstGeom prst="rect">
            <a:avLst/>
          </a:prstGeom>
          <a:noFill/>
          <a:ln/>
        </p:spPr>
        <p:txBody>
          <a:bodyPr wrap="square" rtlCol="0" anchor="ctr"/>
          <a:lstStyle/>
          <a:p>
            <a:pPr marL="0" indent="0">
              <a:buNone/>
            </a:pPr>
            <a:r>
              <a:rPr lang="en-US" sz="950" b="1" noProof="0" dirty="0">
                <a:solidFill>
                  <a:srgbClr val="1A1A1A"/>
                </a:solidFill>
                <a:latin typeface="Montserrat" pitchFamily="34" charset="0"/>
                <a:ea typeface="Montserrat" pitchFamily="34" charset="-122"/>
                <a:cs typeface="Montserrat" pitchFamily="34" charset="-120"/>
              </a:rPr>
              <a:t>Actions legend</a:t>
            </a:r>
            <a:endParaRPr lang="en-US" sz="950" noProof="0" dirty="0"/>
          </a:p>
        </p:txBody>
      </p:sp>
      <p:sp>
        <p:nvSpPr>
          <p:cNvPr id="21" name="Shape 18"/>
          <p:cNvSpPr/>
          <p:nvPr/>
        </p:nvSpPr>
        <p:spPr>
          <a:xfrm>
            <a:off x="9180576" y="3364992"/>
            <a:ext cx="2651760" cy="0"/>
          </a:xfrm>
          <a:prstGeom prst="line">
            <a:avLst/>
          </a:prstGeom>
          <a:noFill/>
          <a:ln w="6350">
            <a:solidFill>
              <a:srgbClr val="DDDDDD"/>
            </a:solidFill>
            <a:prstDash val="solid"/>
          </a:ln>
        </p:spPr>
        <p:txBody>
          <a:bodyPr/>
          <a:lstStyle/>
          <a:p>
            <a:endParaRPr lang="en-US" noProof="0" dirty="0"/>
          </a:p>
        </p:txBody>
      </p:sp>
      <p:sp>
        <p:nvSpPr>
          <p:cNvPr id="26" name="Text 23"/>
          <p:cNvSpPr/>
          <p:nvPr/>
        </p:nvSpPr>
        <p:spPr>
          <a:xfrm>
            <a:off x="9595104" y="4533181"/>
            <a:ext cx="2322576" cy="329184"/>
          </a:xfrm>
          <a:prstGeom prst="rect">
            <a:avLst/>
          </a:prstGeom>
          <a:noFill/>
          <a:ln/>
        </p:spPr>
        <p:txBody>
          <a:bodyPr wrap="square" rtlCol="0" anchor="ctr"/>
          <a:lstStyle/>
          <a:p>
            <a:pPr marL="0" indent="0">
              <a:buNone/>
            </a:pPr>
            <a:r>
              <a:rPr lang="en-US" sz="800" noProof="0" dirty="0">
                <a:solidFill>
                  <a:srgbClr val="333333"/>
                </a:solidFill>
                <a:latin typeface="Montserrat" pitchFamily="34" charset="0"/>
                <a:ea typeface="Montserrat" pitchFamily="34" charset="-122"/>
                <a:cs typeface="Montserrat" pitchFamily="34" charset="-120"/>
              </a:rPr>
              <a:t>Create invoice</a:t>
            </a:r>
            <a:endParaRPr lang="en-US" sz="800" noProof="0" dirty="0"/>
          </a:p>
        </p:txBody>
      </p:sp>
      <p:sp>
        <p:nvSpPr>
          <p:cNvPr id="36" name="Text 33"/>
          <p:cNvSpPr/>
          <p:nvPr/>
        </p:nvSpPr>
        <p:spPr>
          <a:xfrm>
            <a:off x="9668205" y="4935517"/>
            <a:ext cx="2322576" cy="329184"/>
          </a:xfrm>
          <a:prstGeom prst="rect">
            <a:avLst/>
          </a:prstGeom>
          <a:noFill/>
          <a:ln/>
        </p:spPr>
        <p:txBody>
          <a:bodyPr wrap="square" rtlCol="0" anchor="ctr"/>
          <a:lstStyle/>
          <a:p>
            <a:pPr marL="0" indent="0">
              <a:buNone/>
            </a:pPr>
            <a:r>
              <a:rPr lang="en-US" sz="800" noProof="0" dirty="0">
                <a:solidFill>
                  <a:srgbClr val="333333"/>
                </a:solidFill>
                <a:latin typeface="Montserrat" pitchFamily="34" charset="0"/>
                <a:ea typeface="Montserrat" pitchFamily="34" charset="-122"/>
                <a:cs typeface="Montserrat" pitchFamily="34" charset="-120"/>
              </a:rPr>
              <a:t>Create Service Entry</a:t>
            </a:r>
            <a:endParaRPr lang="en-US" sz="800" noProof="0" dirty="0"/>
          </a:p>
          <a:p>
            <a:pPr marL="0" indent="0">
              <a:buNone/>
            </a:pPr>
            <a:r>
              <a:rPr lang="en-US" sz="800" noProof="0" dirty="0">
                <a:solidFill>
                  <a:srgbClr val="333333"/>
                </a:solidFill>
                <a:latin typeface="Montserrat" pitchFamily="34" charset="0"/>
                <a:ea typeface="Montserrat" pitchFamily="34" charset="-122"/>
                <a:cs typeface="Montserrat" pitchFamily="34" charset="-120"/>
              </a:rPr>
              <a:t>Sheet (SES)</a:t>
            </a:r>
            <a:endParaRPr lang="en-US" sz="800" noProof="0" dirty="0"/>
          </a:p>
        </p:txBody>
      </p:sp>
      <p:sp>
        <p:nvSpPr>
          <p:cNvPr id="37" name="Shape 34"/>
          <p:cNvSpPr/>
          <p:nvPr/>
        </p:nvSpPr>
        <p:spPr>
          <a:xfrm>
            <a:off x="219456" y="5660136"/>
            <a:ext cx="8705088" cy="786384"/>
          </a:xfrm>
          <a:prstGeom prst="roundRect">
            <a:avLst>
              <a:gd name="adj" fmla="val 8140"/>
            </a:avLst>
          </a:prstGeom>
          <a:solidFill>
            <a:schemeClr val="bg1"/>
          </a:solidFill>
          <a:ln w="9525">
            <a:solidFill>
              <a:srgbClr val="DDDDDD"/>
            </a:solidFill>
            <a:prstDash val="solid"/>
          </a:ln>
        </p:spPr>
        <p:txBody>
          <a:bodyPr/>
          <a:lstStyle/>
          <a:p>
            <a:endParaRPr lang="en-US" noProof="0" dirty="0"/>
          </a:p>
        </p:txBody>
      </p:sp>
      <p:sp>
        <p:nvSpPr>
          <p:cNvPr id="43" name="Text 40"/>
          <p:cNvSpPr/>
          <p:nvPr/>
        </p:nvSpPr>
        <p:spPr>
          <a:xfrm>
            <a:off x="859536" y="5833872"/>
            <a:ext cx="1298448" cy="402336"/>
          </a:xfrm>
          <a:prstGeom prst="rect">
            <a:avLst/>
          </a:prstGeom>
          <a:noFill/>
          <a:ln/>
        </p:spPr>
        <p:txBody>
          <a:bodyPr wrap="square" rtlCol="0" anchor="ctr"/>
          <a:lstStyle/>
          <a:p>
            <a:pPr marL="0" indent="0">
              <a:buNone/>
            </a:pPr>
            <a:r>
              <a:rPr lang="en-US" sz="750" noProof="0" dirty="0">
                <a:solidFill>
                  <a:srgbClr val="333333"/>
                </a:solidFill>
                <a:latin typeface="Montserrat" pitchFamily="34" charset="0"/>
                <a:ea typeface="Montserrat" pitchFamily="34" charset="-122"/>
                <a:cs typeface="Montserrat" pitchFamily="34" charset="-120"/>
              </a:rPr>
              <a:t>Viewing</a:t>
            </a:r>
            <a:endParaRPr lang="en-US" sz="750" noProof="0" dirty="0"/>
          </a:p>
          <a:p>
            <a:pPr marL="0" indent="0">
              <a:buNone/>
            </a:pPr>
            <a:r>
              <a:rPr lang="en-US" sz="750" noProof="0" dirty="0">
                <a:solidFill>
                  <a:srgbClr val="333333"/>
                </a:solidFill>
                <a:latin typeface="Montserrat" pitchFamily="34" charset="0"/>
                <a:ea typeface="Montserrat" pitchFamily="34" charset="-122"/>
                <a:cs typeface="Montserrat" pitchFamily="34" charset="-120"/>
              </a:rPr>
              <a:t>Service Orders</a:t>
            </a:r>
            <a:endParaRPr lang="en-US" sz="750" noProof="0" dirty="0"/>
          </a:p>
        </p:txBody>
      </p:sp>
      <p:sp>
        <p:nvSpPr>
          <p:cNvPr id="44" name="Shape 41"/>
          <p:cNvSpPr/>
          <p:nvPr/>
        </p:nvSpPr>
        <p:spPr>
          <a:xfrm>
            <a:off x="2231136" y="6044184"/>
            <a:ext cx="292608" cy="0"/>
          </a:xfrm>
          <a:prstGeom prst="line">
            <a:avLst/>
          </a:prstGeom>
          <a:noFill/>
          <a:ln w="19050">
            <a:solidFill>
              <a:srgbClr val="1A1A1A"/>
            </a:solidFill>
            <a:prstDash val="solid"/>
          </a:ln>
        </p:spPr>
        <p:txBody>
          <a:bodyPr/>
          <a:lstStyle/>
          <a:p>
            <a:endParaRPr lang="en-US" noProof="0" dirty="0"/>
          </a:p>
        </p:txBody>
      </p:sp>
      <p:sp>
        <p:nvSpPr>
          <p:cNvPr id="47" name="Shape 44"/>
          <p:cNvSpPr/>
          <p:nvPr/>
        </p:nvSpPr>
        <p:spPr>
          <a:xfrm>
            <a:off x="2633472" y="5724144"/>
            <a:ext cx="1993392" cy="640080"/>
          </a:xfrm>
          <a:prstGeom prst="roundRect">
            <a:avLst>
              <a:gd name="adj" fmla="val 10000"/>
            </a:avLst>
          </a:prstGeom>
          <a:solidFill>
            <a:schemeClr val="bg1"/>
          </a:solidFill>
          <a:ln w="28575">
            <a:solidFill>
              <a:srgbClr val="F5C400"/>
            </a:solidFill>
            <a:prstDash val="solid"/>
          </a:ln>
        </p:spPr>
        <p:txBody>
          <a:bodyPr/>
          <a:lstStyle/>
          <a:p>
            <a:endParaRPr lang="en-US" noProof="0" dirty="0"/>
          </a:p>
        </p:txBody>
      </p:sp>
      <p:sp>
        <p:nvSpPr>
          <p:cNvPr id="53" name="Text 50"/>
          <p:cNvSpPr/>
          <p:nvPr/>
        </p:nvSpPr>
        <p:spPr>
          <a:xfrm>
            <a:off x="3072384" y="5980176"/>
            <a:ext cx="146304" cy="146304"/>
          </a:xfrm>
          <a:prstGeom prst="rect">
            <a:avLst/>
          </a:prstGeom>
          <a:noFill/>
          <a:ln/>
        </p:spPr>
        <p:txBody>
          <a:bodyPr wrap="square" lIns="0" tIns="0" rIns="0" bIns="0" rtlCol="0" anchor="ctr"/>
          <a:lstStyle/>
          <a:p>
            <a:pPr marL="0" indent="0" algn="ctr">
              <a:buNone/>
            </a:pPr>
            <a:r>
              <a:rPr lang="en-US" sz="800" b="1" noProof="0" dirty="0">
                <a:solidFill>
                  <a:srgbClr val="FFFFFF"/>
                </a:solidFill>
                <a:latin typeface="Montserrat" pitchFamily="34" charset="0"/>
                <a:ea typeface="Montserrat" pitchFamily="34" charset="-122"/>
                <a:cs typeface="Montserrat" pitchFamily="34" charset="-120"/>
              </a:rPr>
              <a:t>+</a:t>
            </a:r>
            <a:endParaRPr lang="en-US" sz="800" noProof="0" dirty="0"/>
          </a:p>
        </p:txBody>
      </p:sp>
      <p:sp>
        <p:nvSpPr>
          <p:cNvPr id="54" name="Text 51"/>
          <p:cNvSpPr/>
          <p:nvPr/>
        </p:nvSpPr>
        <p:spPr>
          <a:xfrm>
            <a:off x="3255264" y="5779008"/>
            <a:ext cx="1316736" cy="475488"/>
          </a:xfrm>
          <a:prstGeom prst="rect">
            <a:avLst/>
          </a:prstGeom>
          <a:noFill/>
          <a:ln/>
        </p:spPr>
        <p:txBody>
          <a:bodyPr wrap="square" rtlCol="0" anchor="ctr"/>
          <a:lstStyle/>
          <a:p>
            <a:pPr marL="0" indent="0">
              <a:buNone/>
            </a:pPr>
            <a:r>
              <a:rPr lang="en-US" sz="850" b="1" noProof="0" dirty="0">
                <a:solidFill>
                  <a:srgbClr val="1A2B4A"/>
                </a:solidFill>
                <a:latin typeface="Montserrat" pitchFamily="34" charset="0"/>
                <a:ea typeface="Montserrat" pitchFamily="34" charset="-122"/>
                <a:cs typeface="Montserrat" pitchFamily="34" charset="-120"/>
              </a:rPr>
              <a:t>Create Service Entry</a:t>
            </a:r>
            <a:endParaRPr lang="en-US" sz="850" noProof="0" dirty="0"/>
          </a:p>
          <a:p>
            <a:pPr marL="0" indent="0">
              <a:buNone/>
            </a:pPr>
            <a:r>
              <a:rPr lang="en-US" sz="850" b="1" noProof="0" dirty="0">
                <a:solidFill>
                  <a:srgbClr val="1A2B4A"/>
                </a:solidFill>
                <a:latin typeface="Montserrat" pitchFamily="34" charset="0"/>
                <a:ea typeface="Montserrat" pitchFamily="34" charset="-122"/>
                <a:cs typeface="Montserrat" pitchFamily="34" charset="-120"/>
              </a:rPr>
              <a:t>Sheet (SES)</a:t>
            </a:r>
            <a:endParaRPr lang="en-US" sz="850" noProof="0" dirty="0"/>
          </a:p>
        </p:txBody>
      </p:sp>
      <p:sp>
        <p:nvSpPr>
          <p:cNvPr id="55" name="Shape 52"/>
          <p:cNvSpPr/>
          <p:nvPr/>
        </p:nvSpPr>
        <p:spPr>
          <a:xfrm>
            <a:off x="4700016" y="6044184"/>
            <a:ext cx="292608" cy="0"/>
          </a:xfrm>
          <a:prstGeom prst="line">
            <a:avLst/>
          </a:prstGeom>
          <a:noFill/>
          <a:ln w="19050">
            <a:solidFill>
              <a:srgbClr val="1A1A1A"/>
            </a:solidFill>
            <a:prstDash val="solid"/>
          </a:ln>
        </p:spPr>
        <p:txBody>
          <a:bodyPr/>
          <a:lstStyle/>
          <a:p>
            <a:endParaRPr lang="en-US" noProof="0" dirty="0"/>
          </a:p>
        </p:txBody>
      </p:sp>
      <p:sp>
        <p:nvSpPr>
          <p:cNvPr id="65" name="Text 62"/>
          <p:cNvSpPr/>
          <p:nvPr/>
        </p:nvSpPr>
        <p:spPr>
          <a:xfrm>
            <a:off x="5577840" y="5833872"/>
            <a:ext cx="1554480" cy="402336"/>
          </a:xfrm>
          <a:prstGeom prst="rect">
            <a:avLst/>
          </a:prstGeom>
          <a:noFill/>
          <a:ln/>
        </p:spPr>
        <p:txBody>
          <a:bodyPr wrap="square" rtlCol="0" anchor="ctr"/>
          <a:lstStyle/>
          <a:p>
            <a:pPr marL="0" indent="0">
              <a:buNone/>
            </a:pPr>
            <a:r>
              <a:rPr lang="en-US" sz="750" noProof="0" dirty="0">
                <a:solidFill>
                  <a:srgbClr val="333333"/>
                </a:solidFill>
                <a:latin typeface="Montserrat" pitchFamily="34" charset="0"/>
                <a:ea typeface="Montserrat" pitchFamily="34" charset="-122"/>
                <a:cs typeface="Montserrat" pitchFamily="34" charset="-120"/>
              </a:rPr>
              <a:t>Complete the Service</a:t>
            </a:r>
            <a:endParaRPr lang="en-US" sz="750" noProof="0" dirty="0"/>
          </a:p>
          <a:p>
            <a:pPr marL="0" indent="0">
              <a:buNone/>
            </a:pPr>
            <a:r>
              <a:rPr lang="en-US" sz="750" noProof="0" dirty="0">
                <a:solidFill>
                  <a:srgbClr val="333333"/>
                </a:solidFill>
                <a:latin typeface="Montserrat" pitchFamily="34" charset="0"/>
                <a:ea typeface="Montserrat" pitchFamily="34" charset="-122"/>
                <a:cs typeface="Montserrat" pitchFamily="34" charset="-120"/>
              </a:rPr>
              <a:t>Sheet information</a:t>
            </a:r>
            <a:endParaRPr lang="en-US" sz="750" noProof="0" dirty="0"/>
          </a:p>
        </p:txBody>
      </p:sp>
      <p:sp>
        <p:nvSpPr>
          <p:cNvPr id="66" name="Shape 63"/>
          <p:cNvSpPr/>
          <p:nvPr/>
        </p:nvSpPr>
        <p:spPr>
          <a:xfrm>
            <a:off x="201168" y="6492240"/>
            <a:ext cx="8705088" cy="292608"/>
          </a:xfrm>
          <a:prstGeom prst="roundRect">
            <a:avLst>
              <a:gd name="adj" fmla="val 18750"/>
            </a:avLst>
          </a:prstGeom>
          <a:solidFill>
            <a:srgbClr val="EBF4FF"/>
          </a:solidFill>
          <a:ln w="9525">
            <a:solidFill>
              <a:srgbClr val="90CDF4"/>
            </a:solidFill>
            <a:prstDash val="solid"/>
          </a:ln>
        </p:spPr>
        <p:txBody>
          <a:bodyPr/>
          <a:lstStyle/>
          <a:p>
            <a:endParaRPr lang="en-US" noProof="0" dirty="0"/>
          </a:p>
        </p:txBody>
      </p:sp>
      <p:sp>
        <p:nvSpPr>
          <p:cNvPr id="67" name="Shape 64"/>
          <p:cNvSpPr/>
          <p:nvPr/>
        </p:nvSpPr>
        <p:spPr>
          <a:xfrm>
            <a:off x="310896" y="6547104"/>
            <a:ext cx="182880" cy="182880"/>
          </a:xfrm>
          <a:prstGeom prst="ellipse">
            <a:avLst/>
          </a:prstGeom>
          <a:solidFill>
            <a:srgbClr val="3182CE"/>
          </a:solidFill>
          <a:ln w="12700">
            <a:solidFill>
              <a:srgbClr val="3182CE"/>
            </a:solidFill>
            <a:prstDash val="solid"/>
          </a:ln>
        </p:spPr>
        <p:txBody>
          <a:bodyPr/>
          <a:lstStyle/>
          <a:p>
            <a:endParaRPr lang="en-US" noProof="0" dirty="0"/>
          </a:p>
        </p:txBody>
      </p:sp>
      <p:sp>
        <p:nvSpPr>
          <p:cNvPr id="68" name="Text 65"/>
          <p:cNvSpPr/>
          <p:nvPr/>
        </p:nvSpPr>
        <p:spPr>
          <a:xfrm>
            <a:off x="310896" y="6547104"/>
            <a:ext cx="182880" cy="182880"/>
          </a:xfrm>
          <a:prstGeom prst="rect">
            <a:avLst/>
          </a:prstGeom>
          <a:noFill/>
          <a:ln/>
        </p:spPr>
        <p:txBody>
          <a:bodyPr wrap="square" lIns="0" tIns="0" rIns="0" bIns="0" rtlCol="0" anchor="ctr"/>
          <a:lstStyle/>
          <a:p>
            <a:pPr marL="0" indent="0" algn="ctr">
              <a:buNone/>
            </a:pPr>
            <a:r>
              <a:rPr lang="en-US" sz="800" b="1" noProof="0" dirty="0" err="1">
                <a:solidFill>
                  <a:srgbClr val="FFFFFF"/>
                </a:solidFill>
                <a:latin typeface="Montserrat" pitchFamily="34" charset="0"/>
                <a:ea typeface="Montserrat" pitchFamily="34" charset="-122"/>
                <a:cs typeface="Montserrat" pitchFamily="34" charset="-120"/>
              </a:rPr>
              <a:t>i</a:t>
            </a:r>
            <a:endParaRPr lang="en-US" sz="800" noProof="0" dirty="0"/>
          </a:p>
        </p:txBody>
      </p:sp>
      <p:sp>
        <p:nvSpPr>
          <p:cNvPr id="69" name="Text 66"/>
          <p:cNvSpPr/>
          <p:nvPr/>
        </p:nvSpPr>
        <p:spPr>
          <a:xfrm>
            <a:off x="566928" y="6492240"/>
            <a:ext cx="8229600" cy="292608"/>
          </a:xfrm>
          <a:prstGeom prst="rect">
            <a:avLst/>
          </a:prstGeom>
          <a:noFill/>
          <a:ln/>
        </p:spPr>
        <p:txBody>
          <a:bodyPr wrap="square" rtlCol="0" anchor="ctr"/>
          <a:lstStyle/>
          <a:p>
            <a:pPr marL="0" indent="0">
              <a:buNone/>
            </a:pPr>
            <a:r>
              <a:rPr lang="en-US" sz="850" noProof="0" dirty="0">
                <a:solidFill>
                  <a:srgbClr val="2B6CB0"/>
                </a:solidFill>
                <a:latin typeface="Montserrat" pitchFamily="34" charset="0"/>
                <a:ea typeface="Montserrat" pitchFamily="34" charset="-122"/>
                <a:cs typeface="Montserrat" pitchFamily="34" charset="-120"/>
              </a:rPr>
              <a:t>You will then be taken to the form to complete the general information and the service detail.</a:t>
            </a:r>
            <a:endParaRPr lang="en-US" sz="850" noProof="0" dirty="0"/>
          </a:p>
        </p:txBody>
      </p:sp>
      <p:pic>
        <p:nvPicPr>
          <p:cNvPr id="77" name="Picture 76">
            <a:extLst>
              <a:ext uri="{FF2B5EF4-FFF2-40B4-BE49-F238E27FC236}">
                <a16:creationId xmlns:a16="http://schemas.microsoft.com/office/drawing/2014/main" id="{288CE159-B4AD-DE46-44C5-6068B3165DFB}"/>
              </a:ext>
            </a:extLst>
          </p:cNvPr>
          <p:cNvPicPr>
            <a:picLocks noChangeAspect="1"/>
          </p:cNvPicPr>
          <p:nvPr/>
        </p:nvPicPr>
        <p:blipFill>
          <a:blip r:embed="rId3"/>
          <a:stretch>
            <a:fillRect/>
          </a:stretch>
        </p:blipFill>
        <p:spPr>
          <a:xfrm>
            <a:off x="9268125" y="4903252"/>
            <a:ext cx="381741" cy="296910"/>
          </a:xfrm>
          <a:prstGeom prst="rect">
            <a:avLst/>
          </a:prstGeom>
        </p:spPr>
      </p:pic>
      <p:pic>
        <p:nvPicPr>
          <p:cNvPr id="79" name="Picture 78">
            <a:extLst>
              <a:ext uri="{FF2B5EF4-FFF2-40B4-BE49-F238E27FC236}">
                <a16:creationId xmlns:a16="http://schemas.microsoft.com/office/drawing/2014/main" id="{A602FEE1-DB1B-FBF1-68A8-0F7825ABA278}"/>
              </a:ext>
            </a:extLst>
          </p:cNvPr>
          <p:cNvPicPr>
            <a:picLocks noChangeAspect="1"/>
          </p:cNvPicPr>
          <p:nvPr/>
        </p:nvPicPr>
        <p:blipFill>
          <a:blip r:embed="rId4"/>
          <a:stretch>
            <a:fillRect/>
          </a:stretch>
        </p:blipFill>
        <p:spPr>
          <a:xfrm>
            <a:off x="344346" y="5657964"/>
            <a:ext cx="554892" cy="651396"/>
          </a:xfrm>
          <a:prstGeom prst="rect">
            <a:avLst/>
          </a:prstGeom>
        </p:spPr>
      </p:pic>
      <p:pic>
        <p:nvPicPr>
          <p:cNvPr id="80" name="Picture 79">
            <a:extLst>
              <a:ext uri="{FF2B5EF4-FFF2-40B4-BE49-F238E27FC236}">
                <a16:creationId xmlns:a16="http://schemas.microsoft.com/office/drawing/2014/main" id="{FA99D1EE-63F8-A552-606D-02D34969A502}"/>
              </a:ext>
            </a:extLst>
          </p:cNvPr>
          <p:cNvPicPr>
            <a:picLocks noChangeAspect="1"/>
          </p:cNvPicPr>
          <p:nvPr/>
        </p:nvPicPr>
        <p:blipFill>
          <a:blip r:embed="rId3"/>
          <a:stretch>
            <a:fillRect/>
          </a:stretch>
        </p:blipFill>
        <p:spPr>
          <a:xfrm>
            <a:off x="2857014" y="5789725"/>
            <a:ext cx="489731" cy="380902"/>
          </a:xfrm>
          <a:prstGeom prst="rect">
            <a:avLst/>
          </a:prstGeom>
        </p:spPr>
      </p:pic>
      <p:pic>
        <p:nvPicPr>
          <p:cNvPr id="82" name="Picture 81">
            <a:extLst>
              <a:ext uri="{FF2B5EF4-FFF2-40B4-BE49-F238E27FC236}">
                <a16:creationId xmlns:a16="http://schemas.microsoft.com/office/drawing/2014/main" id="{71B11386-5758-00BE-229F-E0221994F810}"/>
              </a:ext>
            </a:extLst>
          </p:cNvPr>
          <p:cNvPicPr>
            <a:picLocks noChangeAspect="1"/>
          </p:cNvPicPr>
          <p:nvPr/>
        </p:nvPicPr>
        <p:blipFill>
          <a:blip r:embed="rId5"/>
          <a:stretch>
            <a:fillRect/>
          </a:stretch>
        </p:blipFill>
        <p:spPr>
          <a:xfrm>
            <a:off x="5102352" y="5739605"/>
            <a:ext cx="552743" cy="528176"/>
          </a:xfrm>
          <a:prstGeom prst="rect">
            <a:avLst/>
          </a:prstGeom>
        </p:spPr>
      </p:pic>
      <p:pic>
        <p:nvPicPr>
          <p:cNvPr id="23" name="Picture 22">
            <a:extLst>
              <a:ext uri="{FF2B5EF4-FFF2-40B4-BE49-F238E27FC236}">
                <a16:creationId xmlns:a16="http://schemas.microsoft.com/office/drawing/2014/main" id="{BA08E344-C92D-4855-BAC6-8395D06FC5AF}"/>
              </a:ext>
            </a:extLst>
          </p:cNvPr>
          <p:cNvPicPr>
            <a:picLocks noChangeAspect="1"/>
          </p:cNvPicPr>
          <p:nvPr/>
        </p:nvPicPr>
        <p:blipFill>
          <a:blip r:embed="rId6"/>
          <a:stretch>
            <a:fillRect/>
          </a:stretch>
        </p:blipFill>
        <p:spPr>
          <a:xfrm>
            <a:off x="9255898" y="4518125"/>
            <a:ext cx="324843" cy="272166"/>
          </a:xfrm>
          <a:prstGeom prst="rect">
            <a:avLst/>
          </a:prstGeom>
        </p:spPr>
      </p:pic>
      <p:pic>
        <p:nvPicPr>
          <p:cNvPr id="22" name="Picture 21">
            <a:extLst>
              <a:ext uri="{FF2B5EF4-FFF2-40B4-BE49-F238E27FC236}">
                <a16:creationId xmlns:a16="http://schemas.microsoft.com/office/drawing/2014/main" id="{83B459AE-33F7-0E71-3D05-608E860CE27F}"/>
              </a:ext>
            </a:extLst>
          </p:cNvPr>
          <p:cNvPicPr>
            <a:picLocks noChangeAspect="1"/>
          </p:cNvPicPr>
          <p:nvPr/>
        </p:nvPicPr>
        <p:blipFill>
          <a:blip r:embed="rId7"/>
          <a:stretch>
            <a:fillRect/>
          </a:stretch>
        </p:blipFill>
        <p:spPr>
          <a:xfrm>
            <a:off x="231648" y="1359629"/>
            <a:ext cx="8037957" cy="4150748"/>
          </a:xfrm>
          <a:prstGeom prst="rect">
            <a:avLst/>
          </a:prstGeom>
        </p:spPr>
      </p:pic>
      <p:sp>
        <p:nvSpPr>
          <p:cNvPr id="11" name="Shape 8"/>
          <p:cNvSpPr/>
          <p:nvPr/>
        </p:nvSpPr>
        <p:spPr>
          <a:xfrm>
            <a:off x="7011723" y="4519443"/>
            <a:ext cx="256032" cy="256032"/>
          </a:xfrm>
          <a:prstGeom prst="ellipse">
            <a:avLst/>
          </a:prstGeom>
          <a:solidFill>
            <a:srgbClr val="F5C400"/>
          </a:solidFill>
          <a:ln w="12700">
            <a:solidFill>
              <a:srgbClr val="F5C400"/>
            </a:solidFill>
            <a:prstDash val="solid"/>
          </a:ln>
        </p:spPr>
        <p:txBody>
          <a:bodyPr/>
          <a:lstStyle/>
          <a:p>
            <a:endParaRPr lang="en-US" noProof="0" dirty="0"/>
          </a:p>
        </p:txBody>
      </p:sp>
      <p:sp>
        <p:nvSpPr>
          <p:cNvPr id="12" name="Text 9"/>
          <p:cNvSpPr/>
          <p:nvPr/>
        </p:nvSpPr>
        <p:spPr>
          <a:xfrm>
            <a:off x="7004304" y="4516855"/>
            <a:ext cx="256032" cy="256032"/>
          </a:xfrm>
          <a:prstGeom prst="rect">
            <a:avLst/>
          </a:prstGeom>
          <a:noFill/>
          <a:ln/>
        </p:spPr>
        <p:txBody>
          <a:bodyPr wrap="square" lIns="0" tIns="0" rIns="0" bIns="0" rtlCol="0" anchor="ctr"/>
          <a:lstStyle/>
          <a:p>
            <a:pPr marL="0" indent="0" algn="ctr">
              <a:buNone/>
            </a:pPr>
            <a:r>
              <a:rPr lang="en-US" sz="900" b="1" noProof="0" dirty="0">
                <a:solidFill>
                  <a:srgbClr val="1A2B4A"/>
                </a:solidFill>
                <a:latin typeface="Montserrat" pitchFamily="34" charset="0"/>
                <a:ea typeface="Montserrat" pitchFamily="34" charset="-122"/>
                <a:cs typeface="Montserrat" pitchFamily="34" charset="-120"/>
              </a:rPr>
              <a:t>1</a:t>
            </a:r>
            <a:endParaRPr lang="en-US" sz="900" noProof="0" dirty="0"/>
          </a:p>
        </p:txBody>
      </p:sp>
      <p:cxnSp>
        <p:nvCxnSpPr>
          <p:cNvPr id="71" name="Straight Arrow Connector 70">
            <a:extLst>
              <a:ext uri="{FF2B5EF4-FFF2-40B4-BE49-F238E27FC236}">
                <a16:creationId xmlns:a16="http://schemas.microsoft.com/office/drawing/2014/main" id="{67D35C22-5B05-E02D-09D5-4764F3538719}"/>
              </a:ext>
            </a:extLst>
          </p:cNvPr>
          <p:cNvCxnSpPr/>
          <p:nvPr/>
        </p:nvCxnSpPr>
        <p:spPr>
          <a:xfrm flipV="1">
            <a:off x="7247396" y="4325348"/>
            <a:ext cx="95236" cy="229118"/>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0"/>
            <a:ext cx="12161520" cy="594360"/>
          </a:xfrm>
          <a:prstGeom prst="rect">
            <a:avLst/>
          </a:prstGeom>
          <a:solidFill>
            <a:schemeClr val="tx1"/>
          </a:solidFill>
          <a:ln w="12700">
            <a:solidFill>
              <a:srgbClr val="1A2B4A"/>
            </a:solidFill>
            <a:prstDash val="solid"/>
          </a:ln>
        </p:spPr>
        <p:txBody>
          <a:bodyPr/>
          <a:lstStyle/>
          <a:p>
            <a:endParaRPr lang="en-US" noProof="0" dirty="0"/>
          </a:p>
        </p:txBody>
      </p:sp>
      <p:sp>
        <p:nvSpPr>
          <p:cNvPr id="3" name="Text 1"/>
          <p:cNvSpPr/>
          <p:nvPr/>
        </p:nvSpPr>
        <p:spPr>
          <a:xfrm>
            <a:off x="274320" y="0"/>
            <a:ext cx="11612880" cy="594360"/>
          </a:xfrm>
          <a:prstGeom prst="rect">
            <a:avLst/>
          </a:prstGeom>
          <a:noFill/>
          <a:ln/>
        </p:spPr>
        <p:txBody>
          <a:bodyPr wrap="square" rtlCol="0" anchor="ctr"/>
          <a:lstStyle/>
          <a:p>
            <a:r>
              <a:rPr lang="en-US" sz="1500" b="1" noProof="0" dirty="0">
                <a:solidFill>
                  <a:srgbClr val="FFFFFF"/>
                </a:solidFill>
                <a:latin typeface="Montserrat" pitchFamily="34" charset="0"/>
                <a:ea typeface="Montserrat" pitchFamily="34" charset="-122"/>
                <a:cs typeface="Montserrat" pitchFamily="34" charset="-120"/>
              </a:rPr>
              <a:t>Create Service Entry Sheet (SES) – </a:t>
            </a:r>
            <a:r>
              <a:rPr lang="en-US" sz="1600" b="1" noProof="0" dirty="0">
                <a:solidFill>
                  <a:srgbClr val="FFFFFF"/>
                </a:solidFill>
                <a:latin typeface="Montserrat" pitchFamily="34" charset="0"/>
                <a:ea typeface="Montserrat" pitchFamily="34" charset="-122"/>
                <a:cs typeface="Montserrat" pitchFamily="34" charset="-120"/>
              </a:rPr>
              <a:t>Step 1:</a:t>
            </a:r>
            <a:r>
              <a:rPr lang="en-US" sz="1500" b="1" noProof="0" dirty="0">
                <a:solidFill>
                  <a:srgbClr val="FFFFFF"/>
                </a:solidFill>
                <a:latin typeface="Montserrat" pitchFamily="34" charset="0"/>
                <a:ea typeface="Montserrat" pitchFamily="34" charset="-122"/>
                <a:cs typeface="Montserrat" pitchFamily="34" charset="-120"/>
              </a:rPr>
              <a:t> General information and service detail</a:t>
            </a:r>
            <a:endParaRPr lang="en-US" sz="1500" noProof="0" dirty="0"/>
          </a:p>
        </p:txBody>
      </p:sp>
      <p:sp>
        <p:nvSpPr>
          <p:cNvPr id="4" name="Shape 2"/>
          <p:cNvSpPr/>
          <p:nvPr/>
        </p:nvSpPr>
        <p:spPr>
          <a:xfrm>
            <a:off x="274320" y="713232"/>
            <a:ext cx="1325880" cy="246888"/>
          </a:xfrm>
          <a:prstGeom prst="roundRect">
            <a:avLst>
              <a:gd name="adj" fmla="val 18519"/>
            </a:avLst>
          </a:prstGeom>
          <a:solidFill>
            <a:srgbClr val="F4F6FA"/>
          </a:solidFill>
          <a:ln w="12700">
            <a:solidFill>
              <a:srgbClr val="CBD5E0"/>
            </a:solidFill>
            <a:prstDash val="solid"/>
          </a:ln>
        </p:spPr>
        <p:txBody>
          <a:bodyPr/>
          <a:lstStyle/>
          <a:p>
            <a:endParaRPr lang="en-US" noProof="0" dirty="0"/>
          </a:p>
        </p:txBody>
      </p:sp>
      <p:sp>
        <p:nvSpPr>
          <p:cNvPr id="5" name="Text 3"/>
          <p:cNvSpPr/>
          <p:nvPr/>
        </p:nvSpPr>
        <p:spPr>
          <a:xfrm>
            <a:off x="274320" y="713232"/>
            <a:ext cx="1325880" cy="246888"/>
          </a:xfrm>
          <a:prstGeom prst="rect">
            <a:avLst/>
          </a:prstGeom>
          <a:noFill/>
          <a:ln/>
        </p:spPr>
        <p:txBody>
          <a:bodyPr wrap="square" rtlCol="0" anchor="ctr"/>
          <a:lstStyle/>
          <a:p>
            <a:pPr marL="0" indent="0" algn="ctr">
              <a:buNone/>
            </a:pPr>
            <a:r>
              <a:rPr lang="en-US" sz="750" noProof="0" dirty="0">
                <a:solidFill>
                  <a:srgbClr val="1A2B4A"/>
                </a:solidFill>
                <a:latin typeface="Montserrat" pitchFamily="34" charset="0"/>
                <a:ea typeface="Montserrat" pitchFamily="34" charset="-122"/>
                <a:cs typeface="Montserrat" pitchFamily="34" charset="-120"/>
              </a:rPr>
              <a:t>⇄  Status   Draft</a:t>
            </a:r>
            <a:endParaRPr lang="en-US" sz="750" noProof="0" dirty="0"/>
          </a:p>
        </p:txBody>
      </p:sp>
      <p:sp>
        <p:nvSpPr>
          <p:cNvPr id="6" name="Text 4"/>
          <p:cNvSpPr/>
          <p:nvPr/>
        </p:nvSpPr>
        <p:spPr>
          <a:xfrm>
            <a:off x="274320" y="1042416"/>
            <a:ext cx="5029200" cy="274320"/>
          </a:xfrm>
          <a:prstGeom prst="rect">
            <a:avLst/>
          </a:prstGeom>
          <a:noFill/>
          <a:ln/>
        </p:spPr>
        <p:txBody>
          <a:bodyPr wrap="square" rtlCol="0" anchor="ctr"/>
          <a:lstStyle/>
          <a:p>
            <a:pPr marL="0" indent="0">
              <a:buNone/>
            </a:pPr>
            <a:r>
              <a:rPr lang="en-US" sz="1500" b="1" noProof="0" dirty="0">
                <a:solidFill>
                  <a:srgbClr val="1A2B4A"/>
                </a:solidFill>
                <a:latin typeface="Montserrat" pitchFamily="34" charset="0"/>
                <a:ea typeface="Montserrat" pitchFamily="34" charset="-122"/>
                <a:cs typeface="Montserrat" pitchFamily="34" charset="-120"/>
              </a:rPr>
              <a:t>Service Sheet no. 189</a:t>
            </a:r>
            <a:endParaRPr lang="en-US" sz="1500" noProof="0" dirty="0"/>
          </a:p>
        </p:txBody>
      </p:sp>
      <p:sp>
        <p:nvSpPr>
          <p:cNvPr id="7" name="Text 5"/>
          <p:cNvSpPr/>
          <p:nvPr/>
        </p:nvSpPr>
        <p:spPr>
          <a:xfrm>
            <a:off x="274320" y="1307592"/>
            <a:ext cx="2743200" cy="228600"/>
          </a:xfrm>
          <a:prstGeom prst="rect">
            <a:avLst/>
          </a:prstGeom>
          <a:noFill/>
          <a:ln/>
        </p:spPr>
        <p:txBody>
          <a:bodyPr wrap="square" rtlCol="0" anchor="ctr"/>
          <a:lstStyle/>
          <a:p>
            <a:pPr marL="0" indent="0">
              <a:buNone/>
            </a:pPr>
            <a:r>
              <a:rPr lang="en-US" sz="1100" b="1" noProof="0" dirty="0">
                <a:solidFill>
                  <a:srgbClr val="1A2B4A"/>
                </a:solidFill>
                <a:latin typeface="Montserrat" pitchFamily="34" charset="0"/>
                <a:ea typeface="Montserrat" pitchFamily="34" charset="-122"/>
                <a:cs typeface="Montserrat" pitchFamily="34" charset="-120"/>
              </a:rPr>
              <a:t>0,00 COP</a:t>
            </a:r>
            <a:endParaRPr lang="en-US" sz="1100" noProof="0" dirty="0"/>
          </a:p>
        </p:txBody>
      </p:sp>
      <p:sp>
        <p:nvSpPr>
          <p:cNvPr id="8" name="Text 6"/>
          <p:cNvSpPr/>
          <p:nvPr/>
        </p:nvSpPr>
        <p:spPr>
          <a:xfrm>
            <a:off x="5303520" y="1042416"/>
            <a:ext cx="1371600" cy="164592"/>
          </a:xfrm>
          <a:prstGeom prst="rect">
            <a:avLst/>
          </a:prstGeom>
          <a:noFill/>
          <a:ln/>
        </p:spPr>
        <p:txBody>
          <a:bodyPr wrap="square" rtlCol="0" anchor="ctr"/>
          <a:lstStyle/>
          <a:p>
            <a:pPr marL="0" indent="0">
              <a:buNone/>
            </a:pPr>
            <a:r>
              <a:rPr lang="en-US" sz="750" noProof="0" dirty="0">
                <a:solidFill>
                  <a:srgbClr val="718096"/>
                </a:solidFill>
                <a:latin typeface="Montserrat" pitchFamily="34" charset="0"/>
                <a:ea typeface="Montserrat" pitchFamily="34" charset="-122"/>
                <a:cs typeface="Montserrat" pitchFamily="34" charset="-120"/>
              </a:rPr>
              <a:t>Submitted by</a:t>
            </a:r>
            <a:endParaRPr lang="en-US" sz="750" noProof="0" dirty="0"/>
          </a:p>
        </p:txBody>
      </p:sp>
      <p:sp>
        <p:nvSpPr>
          <p:cNvPr id="9" name="Text 7"/>
          <p:cNvSpPr/>
          <p:nvPr/>
        </p:nvSpPr>
        <p:spPr>
          <a:xfrm>
            <a:off x="5303520" y="1197864"/>
            <a:ext cx="1828800" cy="201168"/>
          </a:xfrm>
          <a:prstGeom prst="rect">
            <a:avLst/>
          </a:prstGeom>
          <a:noFill/>
          <a:ln/>
        </p:spPr>
        <p:txBody>
          <a:bodyPr wrap="square" rtlCol="0" anchor="ctr"/>
          <a:lstStyle/>
          <a:p>
            <a:pPr marL="0" indent="0">
              <a:buNone/>
            </a:pPr>
            <a:r>
              <a:rPr lang="en-US" sz="850" b="1" noProof="0" dirty="0">
                <a:solidFill>
                  <a:srgbClr val="1A2B4A"/>
                </a:solidFill>
                <a:latin typeface="Montserrat" pitchFamily="34" charset="0"/>
                <a:ea typeface="Montserrat" pitchFamily="34" charset="-122"/>
                <a:cs typeface="Montserrat" pitchFamily="34" charset="-120"/>
              </a:rPr>
              <a:t>Carmen </a:t>
            </a:r>
            <a:r>
              <a:rPr lang="en-US" sz="850" b="1" noProof="0" dirty="0" err="1">
                <a:solidFill>
                  <a:srgbClr val="1A2B4A"/>
                </a:solidFill>
                <a:latin typeface="Montserrat" pitchFamily="34" charset="0"/>
                <a:ea typeface="Montserrat" pitchFamily="34" charset="-122"/>
                <a:cs typeface="Montserrat" pitchFamily="34" charset="-120"/>
              </a:rPr>
              <a:t>Terpel</a:t>
            </a:r>
            <a:r>
              <a:rPr lang="en-US" sz="850" b="1" noProof="0" dirty="0">
                <a:solidFill>
                  <a:srgbClr val="1A2B4A"/>
                </a:solidFill>
                <a:latin typeface="Montserrat" pitchFamily="34" charset="0"/>
                <a:ea typeface="Montserrat" pitchFamily="34" charset="-122"/>
                <a:cs typeface="Montserrat" pitchFamily="34" charset="-120"/>
              </a:rPr>
              <a:t> (Supplier)</a:t>
            </a:r>
            <a:endParaRPr lang="en-US" sz="850" noProof="0" dirty="0"/>
          </a:p>
        </p:txBody>
      </p:sp>
      <p:sp>
        <p:nvSpPr>
          <p:cNvPr id="10" name="Text 8"/>
          <p:cNvSpPr/>
          <p:nvPr/>
        </p:nvSpPr>
        <p:spPr>
          <a:xfrm>
            <a:off x="7223760" y="1042416"/>
            <a:ext cx="1371600" cy="164592"/>
          </a:xfrm>
          <a:prstGeom prst="rect">
            <a:avLst/>
          </a:prstGeom>
          <a:noFill/>
          <a:ln/>
        </p:spPr>
        <p:txBody>
          <a:bodyPr wrap="square" rtlCol="0" anchor="ctr"/>
          <a:lstStyle/>
          <a:p>
            <a:pPr marL="0" indent="0">
              <a:buNone/>
            </a:pPr>
            <a:r>
              <a:rPr lang="en-US" sz="750" noProof="0" dirty="0">
                <a:solidFill>
                  <a:srgbClr val="718096"/>
                </a:solidFill>
                <a:latin typeface="Montserrat" pitchFamily="34" charset="0"/>
                <a:ea typeface="Montserrat" pitchFamily="34" charset="-122"/>
                <a:cs typeface="Montserrat" pitchFamily="34" charset="-120"/>
              </a:rPr>
              <a:t>Submission date</a:t>
            </a:r>
            <a:endParaRPr lang="en-US" sz="750" noProof="0" dirty="0"/>
          </a:p>
        </p:txBody>
      </p:sp>
      <p:sp>
        <p:nvSpPr>
          <p:cNvPr id="11" name="Text 9"/>
          <p:cNvSpPr/>
          <p:nvPr/>
        </p:nvSpPr>
        <p:spPr>
          <a:xfrm>
            <a:off x="7223760" y="1197864"/>
            <a:ext cx="1371600" cy="201168"/>
          </a:xfrm>
          <a:prstGeom prst="rect">
            <a:avLst/>
          </a:prstGeom>
          <a:noFill/>
          <a:ln/>
        </p:spPr>
        <p:txBody>
          <a:bodyPr wrap="square" rtlCol="0" anchor="ctr"/>
          <a:lstStyle/>
          <a:p>
            <a:pPr marL="0" indent="0">
              <a:buNone/>
            </a:pPr>
            <a:r>
              <a:rPr lang="en-US" sz="900" noProof="0" dirty="0">
                <a:solidFill>
                  <a:srgbClr val="1A2B4A"/>
                </a:solidFill>
                <a:latin typeface="Montserrat" pitchFamily="34" charset="0"/>
                <a:ea typeface="Montserrat" pitchFamily="34" charset="-122"/>
                <a:cs typeface="Montserrat" pitchFamily="34" charset="-120"/>
              </a:rPr>
              <a:t>—</a:t>
            </a:r>
            <a:endParaRPr lang="en-US" sz="900" noProof="0" dirty="0"/>
          </a:p>
        </p:txBody>
      </p:sp>
      <p:sp>
        <p:nvSpPr>
          <p:cNvPr id="12" name="Text 10"/>
          <p:cNvSpPr/>
          <p:nvPr/>
        </p:nvSpPr>
        <p:spPr>
          <a:xfrm>
            <a:off x="274320" y="1609344"/>
            <a:ext cx="2560320" cy="155448"/>
          </a:xfrm>
          <a:prstGeom prst="rect">
            <a:avLst/>
          </a:prstGeom>
          <a:noFill/>
          <a:ln/>
        </p:spPr>
        <p:txBody>
          <a:bodyPr wrap="square" rtlCol="0" anchor="ctr"/>
          <a:lstStyle/>
          <a:p>
            <a:pPr marL="0" indent="0">
              <a:buNone/>
            </a:pPr>
            <a:r>
              <a:rPr lang="en-US" sz="700" noProof="0" dirty="0">
                <a:solidFill>
                  <a:srgbClr val="718096"/>
                </a:solidFill>
                <a:latin typeface="Montserrat" pitchFamily="34" charset="0"/>
                <a:ea typeface="Montserrat" pitchFamily="34" charset="-122"/>
                <a:cs typeface="Montserrat" pitchFamily="34" charset="-120"/>
              </a:rPr>
              <a:t>PO No.</a:t>
            </a:r>
            <a:endParaRPr lang="en-US" sz="700" noProof="0" dirty="0"/>
          </a:p>
        </p:txBody>
      </p:sp>
      <p:sp>
        <p:nvSpPr>
          <p:cNvPr id="13" name="Text 11"/>
          <p:cNvSpPr/>
          <p:nvPr/>
        </p:nvSpPr>
        <p:spPr>
          <a:xfrm>
            <a:off x="274320" y="1755648"/>
            <a:ext cx="2560320" cy="201168"/>
          </a:xfrm>
          <a:prstGeom prst="rect">
            <a:avLst/>
          </a:prstGeom>
          <a:noFill/>
          <a:ln/>
        </p:spPr>
        <p:txBody>
          <a:bodyPr wrap="square" rtlCol="0" anchor="ctr"/>
          <a:lstStyle/>
          <a:p>
            <a:pPr marL="0" indent="0">
              <a:buNone/>
            </a:pPr>
            <a:r>
              <a:rPr lang="en-US" sz="900" b="1" noProof="0" dirty="0">
                <a:solidFill>
                  <a:srgbClr val="0563C1"/>
                </a:solidFill>
                <a:latin typeface="Montserrat" pitchFamily="34" charset="0"/>
                <a:ea typeface="Montserrat" pitchFamily="34" charset="-122"/>
                <a:cs typeface="Montserrat" pitchFamily="34" charset="-120"/>
              </a:rPr>
              <a:t>C003342881</a:t>
            </a:r>
            <a:endParaRPr lang="en-US" sz="900" noProof="0" dirty="0"/>
          </a:p>
        </p:txBody>
      </p:sp>
      <p:sp>
        <p:nvSpPr>
          <p:cNvPr id="14" name="Text 12"/>
          <p:cNvSpPr/>
          <p:nvPr/>
        </p:nvSpPr>
        <p:spPr>
          <a:xfrm>
            <a:off x="2286000" y="1609344"/>
            <a:ext cx="2560320" cy="155448"/>
          </a:xfrm>
          <a:prstGeom prst="rect">
            <a:avLst/>
          </a:prstGeom>
          <a:noFill/>
          <a:ln/>
        </p:spPr>
        <p:txBody>
          <a:bodyPr wrap="square" rtlCol="0" anchor="ctr"/>
          <a:lstStyle/>
          <a:p>
            <a:pPr marL="0" indent="0">
              <a:buNone/>
            </a:pPr>
            <a:r>
              <a:rPr lang="en-US" sz="700" noProof="0" dirty="0">
                <a:solidFill>
                  <a:srgbClr val="718096"/>
                </a:solidFill>
                <a:latin typeface="Montserrat" pitchFamily="34" charset="0"/>
                <a:ea typeface="Montserrat" pitchFamily="34" charset="-122"/>
                <a:cs typeface="Montserrat" pitchFamily="34" charset="-120"/>
              </a:rPr>
              <a:t>No. of Service Sheets per order</a:t>
            </a:r>
            <a:endParaRPr lang="en-US" sz="700" noProof="0" dirty="0"/>
          </a:p>
        </p:txBody>
      </p:sp>
      <p:sp>
        <p:nvSpPr>
          <p:cNvPr id="15" name="Text 13"/>
          <p:cNvSpPr/>
          <p:nvPr/>
        </p:nvSpPr>
        <p:spPr>
          <a:xfrm>
            <a:off x="2286000" y="1755648"/>
            <a:ext cx="2560320" cy="201168"/>
          </a:xfrm>
          <a:prstGeom prst="rect">
            <a:avLst/>
          </a:prstGeom>
          <a:noFill/>
          <a:ln/>
        </p:spPr>
        <p:txBody>
          <a:bodyPr wrap="square" rtlCol="0" anchor="ctr"/>
          <a:lstStyle/>
          <a:p>
            <a:pPr marL="0" indent="0">
              <a:buNone/>
            </a:pPr>
            <a:r>
              <a:rPr lang="en-US" sz="900" b="1" noProof="0" dirty="0">
                <a:solidFill>
                  <a:srgbClr val="0563C1"/>
                </a:solidFill>
                <a:latin typeface="Montserrat" pitchFamily="34" charset="0"/>
                <a:ea typeface="Montserrat" pitchFamily="34" charset="-122"/>
                <a:cs typeface="Montserrat" pitchFamily="34" charset="-120"/>
              </a:rPr>
              <a:t>9</a:t>
            </a:r>
            <a:endParaRPr lang="en-US" sz="900" noProof="0" dirty="0"/>
          </a:p>
        </p:txBody>
      </p:sp>
      <p:sp>
        <p:nvSpPr>
          <p:cNvPr id="16" name="Text 14"/>
          <p:cNvSpPr/>
          <p:nvPr/>
        </p:nvSpPr>
        <p:spPr>
          <a:xfrm>
            <a:off x="5120640" y="1609344"/>
            <a:ext cx="2560320" cy="155448"/>
          </a:xfrm>
          <a:prstGeom prst="rect">
            <a:avLst/>
          </a:prstGeom>
          <a:noFill/>
          <a:ln/>
        </p:spPr>
        <p:txBody>
          <a:bodyPr wrap="square" rtlCol="0" anchor="ctr"/>
          <a:lstStyle/>
          <a:p>
            <a:pPr marL="0" indent="0">
              <a:buNone/>
            </a:pPr>
            <a:r>
              <a:rPr lang="en-US" sz="700" noProof="0" dirty="0">
                <a:solidFill>
                  <a:srgbClr val="718096"/>
                </a:solidFill>
                <a:latin typeface="Montserrat" pitchFamily="34" charset="0"/>
                <a:ea typeface="Montserrat" pitchFamily="34" charset="-122"/>
                <a:cs typeface="Montserrat" pitchFamily="34" charset="-120"/>
              </a:rPr>
              <a:t>Order date</a:t>
            </a:r>
            <a:endParaRPr lang="en-US" sz="700" noProof="0" dirty="0"/>
          </a:p>
        </p:txBody>
      </p:sp>
      <p:sp>
        <p:nvSpPr>
          <p:cNvPr id="17" name="Text 15"/>
          <p:cNvSpPr/>
          <p:nvPr/>
        </p:nvSpPr>
        <p:spPr>
          <a:xfrm>
            <a:off x="5120640" y="1755648"/>
            <a:ext cx="2560320" cy="201168"/>
          </a:xfrm>
          <a:prstGeom prst="rect">
            <a:avLst/>
          </a:prstGeom>
          <a:noFill/>
          <a:ln/>
        </p:spPr>
        <p:txBody>
          <a:bodyPr wrap="square" rtlCol="0" anchor="ctr"/>
          <a:lstStyle/>
          <a:p>
            <a:pPr marL="0" indent="0">
              <a:buNone/>
            </a:pPr>
            <a:r>
              <a:rPr lang="en-US" sz="900" b="1" noProof="0" dirty="0">
                <a:solidFill>
                  <a:srgbClr val="0563C1"/>
                </a:solidFill>
                <a:latin typeface="Montserrat" pitchFamily="34" charset="0"/>
                <a:ea typeface="Montserrat" pitchFamily="34" charset="-122"/>
                <a:cs typeface="Montserrat" pitchFamily="34" charset="-120"/>
              </a:rPr>
              <a:t>17/06/2026</a:t>
            </a:r>
            <a:endParaRPr lang="en-US" sz="900" noProof="0" dirty="0"/>
          </a:p>
        </p:txBody>
      </p:sp>
      <p:sp>
        <p:nvSpPr>
          <p:cNvPr id="18" name="Shape 16"/>
          <p:cNvSpPr/>
          <p:nvPr/>
        </p:nvSpPr>
        <p:spPr>
          <a:xfrm>
            <a:off x="274320" y="2039112"/>
            <a:ext cx="7818120" cy="0"/>
          </a:xfrm>
          <a:prstGeom prst="line">
            <a:avLst/>
          </a:prstGeom>
          <a:noFill/>
          <a:ln w="9525">
            <a:solidFill>
              <a:srgbClr val="CBD5E0"/>
            </a:solidFill>
            <a:prstDash val="solid"/>
          </a:ln>
        </p:spPr>
        <p:txBody>
          <a:bodyPr/>
          <a:lstStyle/>
          <a:p>
            <a:endParaRPr lang="en-US" noProof="0" dirty="0"/>
          </a:p>
        </p:txBody>
      </p:sp>
      <p:sp>
        <p:nvSpPr>
          <p:cNvPr id="19" name="Text 17"/>
          <p:cNvSpPr/>
          <p:nvPr/>
        </p:nvSpPr>
        <p:spPr>
          <a:xfrm>
            <a:off x="60787" y="2157855"/>
            <a:ext cx="3657600" cy="237744"/>
          </a:xfrm>
          <a:prstGeom prst="rect">
            <a:avLst/>
          </a:prstGeom>
          <a:noFill/>
          <a:ln/>
        </p:spPr>
        <p:txBody>
          <a:bodyPr wrap="square" rtlCol="0" anchor="ctr"/>
          <a:lstStyle/>
          <a:p>
            <a:pPr marL="0" indent="0">
              <a:buNone/>
            </a:pPr>
            <a:r>
              <a:rPr lang="en-US" sz="1000" b="1" noProof="0" dirty="0">
                <a:solidFill>
                  <a:srgbClr val="1A2B4A"/>
                </a:solidFill>
                <a:latin typeface="Montserrat" pitchFamily="34" charset="0"/>
                <a:ea typeface="Montserrat" pitchFamily="34" charset="-122"/>
                <a:cs typeface="Montserrat" pitchFamily="34" charset="-120"/>
              </a:rPr>
              <a:t>Line details</a:t>
            </a:r>
            <a:endParaRPr lang="en-US" sz="1000" noProof="0" dirty="0"/>
          </a:p>
        </p:txBody>
      </p:sp>
      <p:sp>
        <p:nvSpPr>
          <p:cNvPr id="20" name="Shape 18"/>
          <p:cNvSpPr/>
          <p:nvPr/>
        </p:nvSpPr>
        <p:spPr>
          <a:xfrm>
            <a:off x="60786" y="2450462"/>
            <a:ext cx="8461421" cy="4407535"/>
          </a:xfrm>
          <a:prstGeom prst="roundRect">
            <a:avLst>
              <a:gd name="adj" fmla="val 1839"/>
            </a:avLst>
          </a:prstGeom>
          <a:solidFill>
            <a:srgbClr val="FFFFFF"/>
          </a:solidFill>
          <a:ln w="9525">
            <a:solidFill>
              <a:srgbClr val="CBD5E0"/>
            </a:solidFill>
            <a:prstDash val="solid"/>
          </a:ln>
          <a:effectLst>
            <a:outerShdw blurRad="50800" dist="12700" dir="2700000" algn="bl" rotWithShape="0">
              <a:srgbClr val="000000">
                <a:alpha val="9000"/>
              </a:srgbClr>
            </a:outerShdw>
          </a:effectLst>
        </p:spPr>
        <p:txBody>
          <a:bodyPr/>
          <a:lstStyle/>
          <a:p>
            <a:endParaRPr lang="en-US" noProof="0" dirty="0"/>
          </a:p>
        </p:txBody>
      </p:sp>
      <p:sp>
        <p:nvSpPr>
          <p:cNvPr id="21" name="Text 19"/>
          <p:cNvSpPr/>
          <p:nvPr/>
        </p:nvSpPr>
        <p:spPr>
          <a:xfrm>
            <a:off x="197947" y="2523615"/>
            <a:ext cx="201168" cy="201168"/>
          </a:xfrm>
          <a:prstGeom prst="rect">
            <a:avLst/>
          </a:prstGeom>
          <a:noFill/>
          <a:ln/>
        </p:spPr>
        <p:txBody>
          <a:bodyPr wrap="square" rtlCol="0" anchor="ctr"/>
          <a:lstStyle/>
          <a:p>
            <a:pPr marL="0" indent="0">
              <a:buNone/>
            </a:pPr>
            <a:r>
              <a:rPr lang="en-US" sz="800" b="1" noProof="0" dirty="0">
                <a:solidFill>
                  <a:srgbClr val="1A2B4A"/>
                </a:solidFill>
                <a:latin typeface="Montserrat" pitchFamily="34" charset="0"/>
                <a:ea typeface="Montserrat" pitchFamily="34" charset="-122"/>
                <a:cs typeface="Montserrat" pitchFamily="34" charset="-120"/>
              </a:rPr>
              <a:t>1</a:t>
            </a:r>
            <a:endParaRPr lang="en-US" sz="800" noProof="0" dirty="0"/>
          </a:p>
        </p:txBody>
      </p:sp>
      <p:sp>
        <p:nvSpPr>
          <p:cNvPr id="22" name="Text 20"/>
          <p:cNvSpPr/>
          <p:nvPr/>
        </p:nvSpPr>
        <p:spPr>
          <a:xfrm>
            <a:off x="408259" y="2523615"/>
            <a:ext cx="5029200" cy="201168"/>
          </a:xfrm>
          <a:prstGeom prst="rect">
            <a:avLst/>
          </a:prstGeom>
          <a:noFill/>
          <a:ln/>
        </p:spPr>
        <p:txBody>
          <a:bodyPr wrap="square" rtlCol="0" anchor="ctr"/>
          <a:lstStyle/>
          <a:p>
            <a:pPr marL="0" indent="0">
              <a:buNone/>
            </a:pPr>
            <a:r>
              <a:rPr lang="en-US" sz="950" b="1" noProof="0" dirty="0">
                <a:solidFill>
                  <a:srgbClr val="1A2B4A"/>
                </a:solidFill>
                <a:latin typeface="Montserrat" pitchFamily="34" charset="0"/>
                <a:ea typeface="Montserrat" pitchFamily="34" charset="-122"/>
                <a:cs typeface="Montserrat" pitchFamily="34" charset="-120"/>
              </a:rPr>
              <a:t>Consulting second half 2026</a:t>
            </a:r>
            <a:endParaRPr lang="en-US" sz="950" noProof="0" dirty="0"/>
          </a:p>
        </p:txBody>
      </p:sp>
      <p:sp>
        <p:nvSpPr>
          <p:cNvPr id="23" name="Text 21"/>
          <p:cNvSpPr/>
          <p:nvPr/>
        </p:nvSpPr>
        <p:spPr>
          <a:xfrm>
            <a:off x="6461587" y="2523615"/>
            <a:ext cx="1280160" cy="201168"/>
          </a:xfrm>
          <a:prstGeom prst="rect">
            <a:avLst/>
          </a:prstGeom>
          <a:noFill/>
          <a:ln/>
        </p:spPr>
        <p:txBody>
          <a:bodyPr wrap="square" rtlCol="0" anchor="ctr"/>
          <a:lstStyle/>
          <a:p>
            <a:pPr marL="0" indent="0" algn="r">
              <a:buNone/>
            </a:pPr>
            <a:r>
              <a:rPr lang="en-US" sz="900" b="1" noProof="0" dirty="0">
                <a:solidFill>
                  <a:srgbClr val="1A2B4A"/>
                </a:solidFill>
                <a:latin typeface="Montserrat" pitchFamily="34" charset="0"/>
                <a:ea typeface="Montserrat" pitchFamily="34" charset="-122"/>
                <a:cs typeface="Montserrat" pitchFamily="34" charset="-120"/>
              </a:rPr>
              <a:t>0,00 COP</a:t>
            </a:r>
            <a:endParaRPr lang="en-US" sz="900" noProof="0" dirty="0"/>
          </a:p>
        </p:txBody>
      </p:sp>
      <p:sp>
        <p:nvSpPr>
          <p:cNvPr id="24" name="Text 22"/>
          <p:cNvSpPr/>
          <p:nvPr/>
        </p:nvSpPr>
        <p:spPr>
          <a:xfrm>
            <a:off x="197947" y="2779647"/>
            <a:ext cx="1280160" cy="155448"/>
          </a:xfrm>
          <a:prstGeom prst="rect">
            <a:avLst/>
          </a:prstGeom>
          <a:noFill/>
          <a:ln/>
        </p:spPr>
        <p:txBody>
          <a:bodyPr wrap="square" rtlCol="0" anchor="ctr"/>
          <a:lstStyle/>
          <a:p>
            <a:pPr marL="0" indent="0">
              <a:buNone/>
            </a:pPr>
            <a:r>
              <a:rPr lang="en-US" sz="700" noProof="0" dirty="0">
                <a:solidFill>
                  <a:srgbClr val="718096"/>
                </a:solidFill>
                <a:latin typeface="Montserrat" pitchFamily="34" charset="0"/>
                <a:ea typeface="Montserrat" pitchFamily="34" charset="-122"/>
                <a:cs typeface="Montserrat" pitchFamily="34" charset="-120"/>
              </a:rPr>
              <a:t>PO line</a:t>
            </a:r>
            <a:endParaRPr lang="en-US" sz="700" noProof="0" dirty="0"/>
          </a:p>
        </p:txBody>
      </p:sp>
      <p:sp>
        <p:nvSpPr>
          <p:cNvPr id="25" name="Text 23"/>
          <p:cNvSpPr/>
          <p:nvPr/>
        </p:nvSpPr>
        <p:spPr>
          <a:xfrm>
            <a:off x="197947" y="2925951"/>
            <a:ext cx="1280160" cy="182880"/>
          </a:xfrm>
          <a:prstGeom prst="rect">
            <a:avLst/>
          </a:prstGeom>
          <a:noFill/>
          <a:ln/>
        </p:spPr>
        <p:txBody>
          <a:bodyPr wrap="square" rtlCol="0" anchor="ctr"/>
          <a:lstStyle/>
          <a:p>
            <a:pPr marL="0" indent="0">
              <a:buNone/>
            </a:pPr>
            <a:r>
              <a:rPr lang="en-US" sz="900" noProof="0" dirty="0">
                <a:solidFill>
                  <a:srgbClr val="0563C1"/>
                </a:solidFill>
                <a:latin typeface="Montserrat" pitchFamily="34" charset="0"/>
                <a:ea typeface="Montserrat" pitchFamily="34" charset="-122"/>
                <a:cs typeface="Montserrat" pitchFamily="34" charset="-120"/>
              </a:rPr>
              <a:t>1</a:t>
            </a:r>
            <a:endParaRPr lang="en-US" sz="900" noProof="0" dirty="0"/>
          </a:p>
        </p:txBody>
      </p:sp>
      <p:sp>
        <p:nvSpPr>
          <p:cNvPr id="26" name="Text 24"/>
          <p:cNvSpPr/>
          <p:nvPr/>
        </p:nvSpPr>
        <p:spPr>
          <a:xfrm>
            <a:off x="1615267" y="2779647"/>
            <a:ext cx="1645920" cy="155448"/>
          </a:xfrm>
          <a:prstGeom prst="rect">
            <a:avLst/>
          </a:prstGeom>
          <a:noFill/>
          <a:ln/>
        </p:spPr>
        <p:txBody>
          <a:bodyPr wrap="square" rtlCol="0" anchor="ctr"/>
          <a:lstStyle/>
          <a:p>
            <a:pPr marL="0" indent="0">
              <a:buNone/>
            </a:pPr>
            <a:r>
              <a:rPr lang="en-US" sz="700" noProof="0" dirty="0">
                <a:solidFill>
                  <a:srgbClr val="718096"/>
                </a:solidFill>
                <a:latin typeface="Montserrat" pitchFamily="34" charset="0"/>
                <a:ea typeface="Montserrat" pitchFamily="34" charset="-122"/>
                <a:cs typeface="Montserrat" pitchFamily="34" charset="-120"/>
              </a:rPr>
              <a:t>Due date</a:t>
            </a:r>
            <a:endParaRPr lang="en-US" sz="700" noProof="0" dirty="0"/>
          </a:p>
        </p:txBody>
      </p:sp>
      <p:sp>
        <p:nvSpPr>
          <p:cNvPr id="27" name="Text 25"/>
          <p:cNvSpPr/>
          <p:nvPr/>
        </p:nvSpPr>
        <p:spPr>
          <a:xfrm>
            <a:off x="1615267" y="2925951"/>
            <a:ext cx="1645920" cy="182880"/>
          </a:xfrm>
          <a:prstGeom prst="rect">
            <a:avLst/>
          </a:prstGeom>
          <a:noFill/>
          <a:ln/>
        </p:spPr>
        <p:txBody>
          <a:bodyPr wrap="square" rtlCol="0" anchor="ctr"/>
          <a:lstStyle/>
          <a:p>
            <a:pPr marL="0" indent="0">
              <a:buNone/>
            </a:pPr>
            <a:r>
              <a:rPr lang="en-US" sz="900" noProof="0" dirty="0">
                <a:solidFill>
                  <a:srgbClr val="1A2B4A"/>
                </a:solidFill>
                <a:latin typeface="Montserrat" pitchFamily="34" charset="0"/>
                <a:ea typeface="Montserrat" pitchFamily="34" charset="-122"/>
                <a:cs typeface="Montserrat" pitchFamily="34" charset="-120"/>
              </a:rPr>
              <a:t>31/12/2026</a:t>
            </a:r>
            <a:endParaRPr lang="en-US" sz="900" noProof="0" dirty="0"/>
          </a:p>
        </p:txBody>
      </p:sp>
      <p:sp>
        <p:nvSpPr>
          <p:cNvPr id="28" name="Text 26"/>
          <p:cNvSpPr/>
          <p:nvPr/>
        </p:nvSpPr>
        <p:spPr>
          <a:xfrm>
            <a:off x="197947" y="3163695"/>
            <a:ext cx="1371600" cy="292608"/>
          </a:xfrm>
          <a:prstGeom prst="rect">
            <a:avLst/>
          </a:prstGeom>
          <a:noFill/>
          <a:ln/>
        </p:spPr>
        <p:txBody>
          <a:bodyPr wrap="square" rtlCol="0" anchor="ctr"/>
          <a:lstStyle/>
          <a:p>
            <a:pPr marL="0" indent="0">
              <a:buNone/>
            </a:pPr>
            <a:r>
              <a:rPr lang="en-US" sz="700" noProof="0" dirty="0">
                <a:solidFill>
                  <a:srgbClr val="718096"/>
                </a:solidFill>
                <a:latin typeface="Montserrat" pitchFamily="34" charset="0"/>
                <a:ea typeface="Montserrat" pitchFamily="34" charset="-122"/>
                <a:cs typeface="Montserrat" pitchFamily="34" charset="-120"/>
              </a:rPr>
              <a:t>Supplier contact email</a:t>
            </a:r>
            <a:endParaRPr lang="en-US" sz="700" noProof="0" dirty="0"/>
          </a:p>
        </p:txBody>
      </p:sp>
      <p:sp>
        <p:nvSpPr>
          <p:cNvPr id="29" name="Text 27"/>
          <p:cNvSpPr/>
          <p:nvPr/>
        </p:nvSpPr>
        <p:spPr>
          <a:xfrm>
            <a:off x="197947" y="3438015"/>
            <a:ext cx="1371600" cy="182880"/>
          </a:xfrm>
          <a:prstGeom prst="rect">
            <a:avLst/>
          </a:prstGeom>
          <a:noFill/>
          <a:ln/>
        </p:spPr>
        <p:txBody>
          <a:bodyPr wrap="square" rtlCol="0" anchor="ctr"/>
          <a:lstStyle/>
          <a:p>
            <a:pPr marL="0" indent="0">
              <a:buNone/>
            </a:pPr>
            <a:r>
              <a:rPr lang="en-US" sz="900" noProof="0" dirty="0">
                <a:solidFill>
                  <a:srgbClr val="1A2B4A"/>
                </a:solidFill>
                <a:latin typeface="Montserrat" pitchFamily="34" charset="0"/>
                <a:ea typeface="Montserrat" pitchFamily="34" charset="-122"/>
                <a:cs typeface="Montserrat" pitchFamily="34" charset="-120"/>
              </a:rPr>
              <a:t>None</a:t>
            </a:r>
            <a:endParaRPr lang="en-US" sz="900" noProof="0" dirty="0"/>
          </a:p>
        </p:txBody>
      </p:sp>
      <p:sp>
        <p:nvSpPr>
          <p:cNvPr id="30" name="Text 28"/>
          <p:cNvSpPr/>
          <p:nvPr/>
        </p:nvSpPr>
        <p:spPr>
          <a:xfrm>
            <a:off x="1615267" y="3163695"/>
            <a:ext cx="1828800" cy="155448"/>
          </a:xfrm>
          <a:prstGeom prst="rect">
            <a:avLst/>
          </a:prstGeom>
          <a:noFill/>
          <a:ln/>
        </p:spPr>
        <p:txBody>
          <a:bodyPr wrap="square" rtlCol="0" anchor="ctr"/>
          <a:lstStyle/>
          <a:p>
            <a:pPr marL="0" indent="0">
              <a:buNone/>
            </a:pPr>
            <a:r>
              <a:rPr lang="en-US" sz="700" noProof="0" dirty="0">
                <a:solidFill>
                  <a:srgbClr val="718096"/>
                </a:solidFill>
                <a:latin typeface="Montserrat" pitchFamily="34" charset="0"/>
                <a:ea typeface="Montserrat" pitchFamily="34" charset="-122"/>
                <a:cs typeface="Montserrat" pitchFamily="34" charset="-120"/>
              </a:rPr>
              <a:t>PO line total</a:t>
            </a:r>
            <a:endParaRPr lang="en-US" sz="700" noProof="0" dirty="0"/>
          </a:p>
        </p:txBody>
      </p:sp>
      <p:sp>
        <p:nvSpPr>
          <p:cNvPr id="31" name="Text 29"/>
          <p:cNvSpPr/>
          <p:nvPr/>
        </p:nvSpPr>
        <p:spPr>
          <a:xfrm>
            <a:off x="1615267" y="3309999"/>
            <a:ext cx="2011680" cy="201168"/>
          </a:xfrm>
          <a:prstGeom prst="rect">
            <a:avLst/>
          </a:prstGeom>
          <a:noFill/>
          <a:ln/>
        </p:spPr>
        <p:txBody>
          <a:bodyPr wrap="square" rtlCol="0" anchor="ctr"/>
          <a:lstStyle/>
          <a:p>
            <a:pPr marL="0" indent="0">
              <a:buNone/>
            </a:pPr>
            <a:r>
              <a:rPr lang="en-US" sz="900" b="1" noProof="0" dirty="0">
                <a:solidFill>
                  <a:srgbClr val="1A2B4A"/>
                </a:solidFill>
                <a:latin typeface="Montserrat" pitchFamily="34" charset="0"/>
                <a:ea typeface="Montserrat" pitchFamily="34" charset="-122"/>
                <a:cs typeface="Montserrat" pitchFamily="34" charset="-120"/>
              </a:rPr>
              <a:t>5.000.000.000,00 COP</a:t>
            </a:r>
            <a:endParaRPr lang="en-US" sz="900" noProof="0" dirty="0"/>
          </a:p>
        </p:txBody>
      </p:sp>
      <p:sp>
        <p:nvSpPr>
          <p:cNvPr id="32" name="Shape 30"/>
          <p:cNvSpPr/>
          <p:nvPr/>
        </p:nvSpPr>
        <p:spPr>
          <a:xfrm>
            <a:off x="3124027" y="2706495"/>
            <a:ext cx="182880" cy="182880"/>
          </a:xfrm>
          <a:prstGeom prst="ellipse">
            <a:avLst/>
          </a:prstGeom>
          <a:solidFill>
            <a:srgbClr val="FFC107"/>
          </a:solidFill>
          <a:ln w="12700">
            <a:solidFill>
              <a:srgbClr val="FFC107"/>
            </a:solidFill>
            <a:prstDash val="solid"/>
          </a:ln>
        </p:spPr>
        <p:txBody>
          <a:bodyPr/>
          <a:lstStyle/>
          <a:p>
            <a:endParaRPr lang="en-US" noProof="0" dirty="0"/>
          </a:p>
        </p:txBody>
      </p:sp>
      <p:sp>
        <p:nvSpPr>
          <p:cNvPr id="33" name="Text 31"/>
          <p:cNvSpPr/>
          <p:nvPr/>
        </p:nvSpPr>
        <p:spPr>
          <a:xfrm>
            <a:off x="3124027" y="2706495"/>
            <a:ext cx="182880" cy="182880"/>
          </a:xfrm>
          <a:prstGeom prst="rect">
            <a:avLst/>
          </a:prstGeom>
          <a:noFill/>
          <a:ln/>
        </p:spPr>
        <p:txBody>
          <a:bodyPr wrap="square" lIns="0" tIns="0" rIns="0" bIns="0" rtlCol="0" anchor="ctr"/>
          <a:lstStyle/>
          <a:p>
            <a:pPr marL="0" indent="0" algn="ctr">
              <a:buNone/>
            </a:pPr>
            <a:r>
              <a:rPr lang="en-US" sz="700" b="1" noProof="0" dirty="0">
                <a:solidFill>
                  <a:srgbClr val="1A2B4A"/>
                </a:solidFill>
                <a:latin typeface="Montserrat" pitchFamily="34" charset="0"/>
                <a:ea typeface="Montserrat" pitchFamily="34" charset="-122"/>
                <a:cs typeface="Montserrat" pitchFamily="34" charset="-120"/>
              </a:rPr>
              <a:t>1</a:t>
            </a:r>
            <a:endParaRPr lang="en-US" sz="700" noProof="0" dirty="0"/>
          </a:p>
        </p:txBody>
      </p:sp>
      <p:sp>
        <p:nvSpPr>
          <p:cNvPr id="34" name="Shape 32"/>
          <p:cNvSpPr/>
          <p:nvPr/>
        </p:nvSpPr>
        <p:spPr>
          <a:xfrm>
            <a:off x="3124027" y="2889375"/>
            <a:ext cx="1463040" cy="566928"/>
          </a:xfrm>
          <a:prstGeom prst="roundRect">
            <a:avLst>
              <a:gd name="adj" fmla="val 8065"/>
            </a:avLst>
          </a:prstGeom>
          <a:solidFill>
            <a:srgbClr val="FFFFFF"/>
          </a:solidFill>
          <a:ln w="13970">
            <a:solidFill>
              <a:srgbClr val="F5C400"/>
            </a:solidFill>
            <a:prstDash val="solid"/>
          </a:ln>
        </p:spPr>
        <p:txBody>
          <a:bodyPr/>
          <a:lstStyle/>
          <a:p>
            <a:endParaRPr lang="en-US" noProof="0" dirty="0"/>
          </a:p>
        </p:txBody>
      </p:sp>
      <p:sp>
        <p:nvSpPr>
          <p:cNvPr id="35" name="Text 33"/>
          <p:cNvSpPr/>
          <p:nvPr/>
        </p:nvSpPr>
        <p:spPr>
          <a:xfrm>
            <a:off x="3178891" y="2907663"/>
            <a:ext cx="1371600" cy="164592"/>
          </a:xfrm>
          <a:prstGeom prst="rect">
            <a:avLst/>
          </a:prstGeom>
          <a:noFill/>
          <a:ln/>
        </p:spPr>
        <p:txBody>
          <a:bodyPr wrap="square" rtlCol="0" anchor="ctr"/>
          <a:lstStyle/>
          <a:p>
            <a:pPr marL="0" indent="0">
              <a:buNone/>
            </a:pPr>
            <a:r>
              <a:rPr lang="en-US" sz="700" noProof="0" dirty="0">
                <a:solidFill>
                  <a:srgbClr val="718096"/>
                </a:solidFill>
                <a:latin typeface="Montserrat" pitchFamily="34" charset="0"/>
                <a:ea typeface="Montserrat" pitchFamily="34" charset="-122"/>
                <a:cs typeface="Montserrat" pitchFamily="34" charset="-120"/>
              </a:rPr>
              <a:t>* Service start date</a:t>
            </a:r>
            <a:endParaRPr lang="en-US" sz="700" noProof="0" dirty="0"/>
          </a:p>
        </p:txBody>
      </p:sp>
      <p:sp>
        <p:nvSpPr>
          <p:cNvPr id="36" name="Text 34"/>
          <p:cNvSpPr/>
          <p:nvPr/>
        </p:nvSpPr>
        <p:spPr>
          <a:xfrm>
            <a:off x="3178891" y="3072255"/>
            <a:ext cx="1371600" cy="256032"/>
          </a:xfrm>
          <a:prstGeom prst="rect">
            <a:avLst/>
          </a:prstGeom>
          <a:noFill/>
          <a:ln/>
        </p:spPr>
        <p:txBody>
          <a:bodyPr wrap="square" rtlCol="0" anchor="ctr"/>
          <a:lstStyle/>
          <a:p>
            <a:pPr marL="0" indent="0">
              <a:buNone/>
            </a:pPr>
            <a:r>
              <a:rPr lang="en-US" sz="850" noProof="0" dirty="0">
                <a:solidFill>
                  <a:srgbClr val="4A5568"/>
                </a:solidFill>
                <a:latin typeface="Montserrat" pitchFamily="34" charset="0"/>
                <a:ea typeface="Montserrat" pitchFamily="34" charset="-122"/>
                <a:cs typeface="Montserrat" pitchFamily="34" charset="-120"/>
              </a:rPr>
              <a:t>dd/mm/</a:t>
            </a:r>
            <a:r>
              <a:rPr lang="en-US" sz="850" noProof="0" dirty="0" err="1">
                <a:solidFill>
                  <a:srgbClr val="4A5568"/>
                </a:solidFill>
                <a:latin typeface="Montserrat" pitchFamily="34" charset="0"/>
                <a:ea typeface="Montserrat" pitchFamily="34" charset="-122"/>
                <a:cs typeface="Montserrat" pitchFamily="34" charset="-120"/>
              </a:rPr>
              <a:t>yyyy</a:t>
            </a:r>
            <a:endParaRPr lang="en-US" sz="850" noProof="0" dirty="0"/>
          </a:p>
        </p:txBody>
      </p:sp>
      <p:sp>
        <p:nvSpPr>
          <p:cNvPr id="37" name="Shape 35"/>
          <p:cNvSpPr/>
          <p:nvPr/>
        </p:nvSpPr>
        <p:spPr>
          <a:xfrm>
            <a:off x="4724227" y="2706495"/>
            <a:ext cx="182880" cy="182880"/>
          </a:xfrm>
          <a:prstGeom prst="ellipse">
            <a:avLst/>
          </a:prstGeom>
          <a:solidFill>
            <a:srgbClr val="FFC107"/>
          </a:solidFill>
          <a:ln w="12700">
            <a:solidFill>
              <a:srgbClr val="FFC107"/>
            </a:solidFill>
            <a:prstDash val="solid"/>
          </a:ln>
        </p:spPr>
        <p:txBody>
          <a:bodyPr/>
          <a:lstStyle/>
          <a:p>
            <a:endParaRPr lang="en-US" noProof="0" dirty="0"/>
          </a:p>
        </p:txBody>
      </p:sp>
      <p:sp>
        <p:nvSpPr>
          <p:cNvPr id="38" name="Text 36"/>
          <p:cNvSpPr/>
          <p:nvPr/>
        </p:nvSpPr>
        <p:spPr>
          <a:xfrm>
            <a:off x="4724227" y="2706495"/>
            <a:ext cx="182880" cy="182880"/>
          </a:xfrm>
          <a:prstGeom prst="rect">
            <a:avLst/>
          </a:prstGeom>
          <a:noFill/>
          <a:ln/>
        </p:spPr>
        <p:txBody>
          <a:bodyPr wrap="square" lIns="0" tIns="0" rIns="0" bIns="0" rtlCol="0" anchor="ctr"/>
          <a:lstStyle/>
          <a:p>
            <a:pPr marL="0" indent="0" algn="ctr">
              <a:buNone/>
            </a:pPr>
            <a:r>
              <a:rPr lang="en-US" sz="700" b="1" noProof="0" dirty="0">
                <a:solidFill>
                  <a:srgbClr val="1A2B4A"/>
                </a:solidFill>
                <a:latin typeface="Montserrat" pitchFamily="34" charset="0"/>
                <a:ea typeface="Montserrat" pitchFamily="34" charset="-122"/>
                <a:cs typeface="Montserrat" pitchFamily="34" charset="-120"/>
              </a:rPr>
              <a:t>2</a:t>
            </a:r>
            <a:endParaRPr lang="en-US" sz="700" noProof="0" dirty="0"/>
          </a:p>
        </p:txBody>
      </p:sp>
      <p:sp>
        <p:nvSpPr>
          <p:cNvPr id="39" name="Shape 37"/>
          <p:cNvSpPr/>
          <p:nvPr/>
        </p:nvSpPr>
        <p:spPr>
          <a:xfrm>
            <a:off x="4724227" y="2889375"/>
            <a:ext cx="1325880" cy="566928"/>
          </a:xfrm>
          <a:prstGeom prst="roundRect">
            <a:avLst>
              <a:gd name="adj" fmla="val 8065"/>
            </a:avLst>
          </a:prstGeom>
          <a:solidFill>
            <a:srgbClr val="FFFFFF"/>
          </a:solidFill>
          <a:ln w="13970">
            <a:solidFill>
              <a:srgbClr val="F5C400"/>
            </a:solidFill>
            <a:prstDash val="solid"/>
          </a:ln>
        </p:spPr>
        <p:txBody>
          <a:bodyPr/>
          <a:lstStyle/>
          <a:p>
            <a:endParaRPr lang="en-US" noProof="0" dirty="0"/>
          </a:p>
        </p:txBody>
      </p:sp>
      <p:sp>
        <p:nvSpPr>
          <p:cNvPr id="40" name="Text 38"/>
          <p:cNvSpPr/>
          <p:nvPr/>
        </p:nvSpPr>
        <p:spPr>
          <a:xfrm>
            <a:off x="4779091" y="2907663"/>
            <a:ext cx="1234440" cy="164592"/>
          </a:xfrm>
          <a:prstGeom prst="rect">
            <a:avLst/>
          </a:prstGeom>
          <a:noFill/>
          <a:ln/>
        </p:spPr>
        <p:txBody>
          <a:bodyPr wrap="square" rtlCol="0" anchor="ctr"/>
          <a:lstStyle/>
          <a:p>
            <a:pPr marL="0" indent="0">
              <a:buNone/>
            </a:pPr>
            <a:r>
              <a:rPr lang="en-US" sz="700" noProof="0" dirty="0">
                <a:solidFill>
                  <a:srgbClr val="718096"/>
                </a:solidFill>
                <a:latin typeface="Montserrat" pitchFamily="34" charset="0"/>
                <a:ea typeface="Montserrat" pitchFamily="34" charset="-122"/>
                <a:cs typeface="Montserrat" pitchFamily="34" charset="-120"/>
              </a:rPr>
              <a:t>* End date</a:t>
            </a:r>
            <a:endParaRPr lang="en-US" sz="700" noProof="0" dirty="0"/>
          </a:p>
        </p:txBody>
      </p:sp>
      <p:sp>
        <p:nvSpPr>
          <p:cNvPr id="41" name="Text 39"/>
          <p:cNvSpPr/>
          <p:nvPr/>
        </p:nvSpPr>
        <p:spPr>
          <a:xfrm>
            <a:off x="4779091" y="3072255"/>
            <a:ext cx="1234440" cy="256032"/>
          </a:xfrm>
          <a:prstGeom prst="rect">
            <a:avLst/>
          </a:prstGeom>
          <a:noFill/>
          <a:ln/>
        </p:spPr>
        <p:txBody>
          <a:bodyPr wrap="square" rtlCol="0" anchor="ctr"/>
          <a:lstStyle/>
          <a:p>
            <a:pPr marL="0" indent="0">
              <a:buNone/>
            </a:pPr>
            <a:r>
              <a:rPr lang="en-US" sz="850" noProof="0" dirty="0">
                <a:solidFill>
                  <a:srgbClr val="4A5568"/>
                </a:solidFill>
                <a:latin typeface="Montserrat" pitchFamily="34" charset="0"/>
                <a:ea typeface="Montserrat" pitchFamily="34" charset="-122"/>
                <a:cs typeface="Montserrat" pitchFamily="34" charset="-120"/>
              </a:rPr>
              <a:t>dd/mm/</a:t>
            </a:r>
            <a:r>
              <a:rPr lang="en-US" sz="850" noProof="0" dirty="0" err="1">
                <a:solidFill>
                  <a:srgbClr val="4A5568"/>
                </a:solidFill>
                <a:latin typeface="Montserrat" pitchFamily="34" charset="0"/>
                <a:ea typeface="Montserrat" pitchFamily="34" charset="-122"/>
                <a:cs typeface="Montserrat" pitchFamily="34" charset="-120"/>
              </a:rPr>
              <a:t>yyyy</a:t>
            </a:r>
            <a:endParaRPr lang="en-US" sz="850" noProof="0" dirty="0"/>
          </a:p>
        </p:txBody>
      </p:sp>
      <p:sp>
        <p:nvSpPr>
          <p:cNvPr id="43" name="Text 41"/>
          <p:cNvSpPr/>
          <p:nvPr/>
        </p:nvSpPr>
        <p:spPr>
          <a:xfrm>
            <a:off x="6141547" y="2706495"/>
            <a:ext cx="182880" cy="182880"/>
          </a:xfrm>
          <a:prstGeom prst="rect">
            <a:avLst/>
          </a:prstGeom>
          <a:noFill/>
          <a:ln/>
        </p:spPr>
        <p:txBody>
          <a:bodyPr wrap="square" lIns="0" tIns="0" rIns="0" bIns="0" rtlCol="0" anchor="ctr"/>
          <a:lstStyle/>
          <a:p>
            <a:pPr marL="0" indent="0" algn="ctr">
              <a:buNone/>
            </a:pPr>
            <a:endParaRPr lang="en-US" sz="700" noProof="0" dirty="0"/>
          </a:p>
        </p:txBody>
      </p:sp>
      <p:sp>
        <p:nvSpPr>
          <p:cNvPr id="45" name="Text 43"/>
          <p:cNvSpPr/>
          <p:nvPr/>
        </p:nvSpPr>
        <p:spPr>
          <a:xfrm>
            <a:off x="6196411" y="2907663"/>
            <a:ext cx="1554480" cy="164592"/>
          </a:xfrm>
          <a:prstGeom prst="rect">
            <a:avLst/>
          </a:prstGeom>
          <a:noFill/>
          <a:ln/>
        </p:spPr>
        <p:txBody>
          <a:bodyPr wrap="square" rtlCol="0" anchor="ctr"/>
          <a:lstStyle/>
          <a:p>
            <a:pPr marL="0" indent="0">
              <a:buNone/>
            </a:pPr>
            <a:r>
              <a:rPr lang="en-US" sz="700" noProof="0" dirty="0">
                <a:solidFill>
                  <a:srgbClr val="718096"/>
                </a:solidFill>
                <a:latin typeface="Montserrat" pitchFamily="34" charset="0"/>
                <a:ea typeface="Montserrat" pitchFamily="34" charset="-122"/>
                <a:cs typeface="Montserrat" pitchFamily="34" charset="-120"/>
              </a:rPr>
              <a:t>Attachments</a:t>
            </a:r>
            <a:endParaRPr lang="en-US" sz="700" noProof="0" dirty="0"/>
          </a:p>
        </p:txBody>
      </p:sp>
      <p:sp>
        <p:nvSpPr>
          <p:cNvPr id="46" name="Text 44"/>
          <p:cNvSpPr/>
          <p:nvPr/>
        </p:nvSpPr>
        <p:spPr>
          <a:xfrm>
            <a:off x="6196411" y="3072255"/>
            <a:ext cx="1554480" cy="256032"/>
          </a:xfrm>
          <a:prstGeom prst="rect">
            <a:avLst/>
          </a:prstGeom>
          <a:noFill/>
          <a:ln/>
        </p:spPr>
        <p:txBody>
          <a:bodyPr wrap="square" rtlCol="0" anchor="ctr"/>
          <a:lstStyle/>
          <a:p>
            <a:pPr marL="0" indent="0">
              <a:buNone/>
            </a:pPr>
            <a:r>
              <a:rPr lang="en-US" sz="750" b="1" noProof="0" dirty="0">
                <a:solidFill>
                  <a:srgbClr val="0563C1"/>
                </a:solidFill>
                <a:latin typeface="Montserrat" pitchFamily="34" charset="0"/>
                <a:ea typeface="Montserrat" pitchFamily="34" charset="-122"/>
                <a:cs typeface="Montserrat" pitchFamily="34" charset="-120"/>
              </a:rPr>
              <a:t>Add: File | URL | Text</a:t>
            </a:r>
            <a:endParaRPr lang="en-US" sz="750" noProof="0" dirty="0"/>
          </a:p>
        </p:txBody>
      </p:sp>
      <p:sp>
        <p:nvSpPr>
          <p:cNvPr id="47" name="Text 45"/>
          <p:cNvSpPr/>
          <p:nvPr/>
        </p:nvSpPr>
        <p:spPr>
          <a:xfrm>
            <a:off x="197947" y="3584319"/>
            <a:ext cx="914400" cy="155448"/>
          </a:xfrm>
          <a:prstGeom prst="rect">
            <a:avLst/>
          </a:prstGeom>
          <a:noFill/>
          <a:ln/>
        </p:spPr>
        <p:txBody>
          <a:bodyPr wrap="square" rtlCol="0" anchor="ctr"/>
          <a:lstStyle/>
          <a:p>
            <a:pPr marL="0" indent="0">
              <a:buNone/>
            </a:pPr>
            <a:r>
              <a:rPr lang="en-US" sz="700" noProof="0" dirty="0">
                <a:solidFill>
                  <a:srgbClr val="718096"/>
                </a:solidFill>
                <a:latin typeface="Montserrat" pitchFamily="34" charset="0"/>
                <a:ea typeface="Montserrat" pitchFamily="34" charset="-122"/>
                <a:cs typeface="Montserrat" pitchFamily="34" charset="-120"/>
              </a:rPr>
              <a:t>Penalties</a:t>
            </a:r>
            <a:endParaRPr lang="en-US" sz="700" noProof="0" dirty="0"/>
          </a:p>
        </p:txBody>
      </p:sp>
      <p:sp>
        <p:nvSpPr>
          <p:cNvPr id="48" name="Text 46"/>
          <p:cNvSpPr/>
          <p:nvPr/>
        </p:nvSpPr>
        <p:spPr>
          <a:xfrm>
            <a:off x="1176355" y="3584319"/>
            <a:ext cx="640080" cy="155448"/>
          </a:xfrm>
          <a:prstGeom prst="rect">
            <a:avLst/>
          </a:prstGeom>
          <a:noFill/>
          <a:ln/>
        </p:spPr>
        <p:txBody>
          <a:bodyPr wrap="square" rtlCol="0" anchor="ctr"/>
          <a:lstStyle/>
          <a:p>
            <a:pPr marL="0" indent="0">
              <a:buNone/>
            </a:pPr>
            <a:r>
              <a:rPr lang="en-US" sz="700" noProof="0" dirty="0">
                <a:solidFill>
                  <a:srgbClr val="718096"/>
                </a:solidFill>
                <a:latin typeface="Montserrat" pitchFamily="34" charset="0"/>
                <a:ea typeface="Montserrat" pitchFamily="34" charset="-122"/>
                <a:cs typeface="Montserrat" pitchFamily="34" charset="-120"/>
              </a:rPr>
              <a:t>Currency</a:t>
            </a:r>
            <a:endParaRPr lang="en-US" sz="700" noProof="0" dirty="0"/>
          </a:p>
        </p:txBody>
      </p:sp>
      <p:sp>
        <p:nvSpPr>
          <p:cNvPr id="49" name="Shape 47"/>
          <p:cNvSpPr/>
          <p:nvPr/>
        </p:nvSpPr>
        <p:spPr>
          <a:xfrm>
            <a:off x="197947" y="3730623"/>
            <a:ext cx="896112" cy="237744"/>
          </a:xfrm>
          <a:prstGeom prst="roundRect">
            <a:avLst>
              <a:gd name="adj" fmla="val 15385"/>
            </a:avLst>
          </a:prstGeom>
          <a:solidFill>
            <a:srgbClr val="F4F6FA"/>
          </a:solidFill>
          <a:ln w="12700">
            <a:solidFill>
              <a:srgbClr val="CBD5E0"/>
            </a:solidFill>
            <a:prstDash val="solid"/>
          </a:ln>
        </p:spPr>
        <p:txBody>
          <a:bodyPr/>
          <a:lstStyle/>
          <a:p>
            <a:endParaRPr lang="en-US" noProof="0" dirty="0"/>
          </a:p>
        </p:txBody>
      </p:sp>
      <p:sp>
        <p:nvSpPr>
          <p:cNvPr id="50" name="Shape 48"/>
          <p:cNvSpPr/>
          <p:nvPr/>
        </p:nvSpPr>
        <p:spPr>
          <a:xfrm>
            <a:off x="1176355" y="3730623"/>
            <a:ext cx="594360" cy="237744"/>
          </a:xfrm>
          <a:prstGeom prst="roundRect">
            <a:avLst>
              <a:gd name="adj" fmla="val 15385"/>
            </a:avLst>
          </a:prstGeom>
          <a:solidFill>
            <a:srgbClr val="F4F6FA"/>
          </a:solidFill>
          <a:ln w="12700">
            <a:solidFill>
              <a:srgbClr val="CBD5E0"/>
            </a:solidFill>
            <a:prstDash val="solid"/>
          </a:ln>
        </p:spPr>
        <p:txBody>
          <a:bodyPr/>
          <a:lstStyle/>
          <a:p>
            <a:endParaRPr lang="en-US" noProof="0" dirty="0"/>
          </a:p>
        </p:txBody>
      </p:sp>
      <p:sp>
        <p:nvSpPr>
          <p:cNvPr id="51" name="Text 49"/>
          <p:cNvSpPr/>
          <p:nvPr/>
        </p:nvSpPr>
        <p:spPr>
          <a:xfrm>
            <a:off x="1596979" y="3730623"/>
            <a:ext cx="164592" cy="237744"/>
          </a:xfrm>
          <a:prstGeom prst="rect">
            <a:avLst/>
          </a:prstGeom>
          <a:noFill/>
          <a:ln/>
        </p:spPr>
        <p:txBody>
          <a:bodyPr wrap="square" rtlCol="0" anchor="ctr"/>
          <a:lstStyle/>
          <a:p>
            <a:pPr marL="0" indent="0">
              <a:buNone/>
            </a:pPr>
            <a:r>
              <a:rPr lang="en-US" sz="700" noProof="0" dirty="0">
                <a:solidFill>
                  <a:srgbClr val="4A5568"/>
                </a:solidFill>
                <a:latin typeface="Montserrat" pitchFamily="34" charset="0"/>
                <a:ea typeface="Montserrat" pitchFamily="34" charset="-122"/>
                <a:cs typeface="Montserrat" pitchFamily="34" charset="-120"/>
              </a:rPr>
              <a:t>∨</a:t>
            </a:r>
            <a:endParaRPr lang="en-US" sz="700" noProof="0" dirty="0"/>
          </a:p>
        </p:txBody>
      </p:sp>
      <p:sp>
        <p:nvSpPr>
          <p:cNvPr id="52" name="Text 50"/>
          <p:cNvSpPr/>
          <p:nvPr/>
        </p:nvSpPr>
        <p:spPr>
          <a:xfrm>
            <a:off x="1907875" y="3584319"/>
            <a:ext cx="1188720" cy="155448"/>
          </a:xfrm>
          <a:prstGeom prst="rect">
            <a:avLst/>
          </a:prstGeom>
          <a:noFill/>
          <a:ln/>
        </p:spPr>
        <p:txBody>
          <a:bodyPr wrap="square" rtlCol="0" anchor="ctr"/>
          <a:lstStyle/>
          <a:p>
            <a:pPr marL="0" indent="0">
              <a:buNone/>
            </a:pPr>
            <a:r>
              <a:rPr lang="en-US" sz="700" noProof="0" dirty="0">
                <a:solidFill>
                  <a:srgbClr val="718096"/>
                </a:solidFill>
                <a:latin typeface="Montserrat" pitchFamily="34" charset="0"/>
                <a:ea typeface="Montserrat" pitchFamily="34" charset="-122"/>
                <a:cs typeface="Montserrat" pitchFamily="34" charset="-120"/>
              </a:rPr>
              <a:t>Guarantee Deposit</a:t>
            </a:r>
            <a:endParaRPr lang="en-US" sz="700" noProof="0" dirty="0"/>
          </a:p>
        </p:txBody>
      </p:sp>
      <p:sp>
        <p:nvSpPr>
          <p:cNvPr id="53" name="Text 51"/>
          <p:cNvSpPr/>
          <p:nvPr/>
        </p:nvSpPr>
        <p:spPr>
          <a:xfrm>
            <a:off x="3169747" y="3584319"/>
            <a:ext cx="640080" cy="155448"/>
          </a:xfrm>
          <a:prstGeom prst="rect">
            <a:avLst/>
          </a:prstGeom>
          <a:noFill/>
          <a:ln/>
        </p:spPr>
        <p:txBody>
          <a:bodyPr wrap="square" rtlCol="0" anchor="ctr"/>
          <a:lstStyle/>
          <a:p>
            <a:pPr marL="0" indent="0">
              <a:buNone/>
            </a:pPr>
            <a:r>
              <a:rPr lang="en-US" sz="700" noProof="0" dirty="0">
                <a:solidFill>
                  <a:srgbClr val="718096"/>
                </a:solidFill>
                <a:latin typeface="Montserrat" pitchFamily="34" charset="0"/>
                <a:ea typeface="Montserrat" pitchFamily="34" charset="-122"/>
                <a:cs typeface="Montserrat" pitchFamily="34" charset="-120"/>
              </a:rPr>
              <a:t>Currency</a:t>
            </a:r>
            <a:endParaRPr lang="en-US" sz="700" noProof="0" dirty="0"/>
          </a:p>
        </p:txBody>
      </p:sp>
      <p:sp>
        <p:nvSpPr>
          <p:cNvPr id="54" name="Shape 52"/>
          <p:cNvSpPr/>
          <p:nvPr/>
        </p:nvSpPr>
        <p:spPr>
          <a:xfrm>
            <a:off x="1907875" y="3730623"/>
            <a:ext cx="1170432" cy="237744"/>
          </a:xfrm>
          <a:prstGeom prst="roundRect">
            <a:avLst>
              <a:gd name="adj" fmla="val 15385"/>
            </a:avLst>
          </a:prstGeom>
          <a:solidFill>
            <a:srgbClr val="F4F6FA"/>
          </a:solidFill>
          <a:ln w="12700">
            <a:solidFill>
              <a:srgbClr val="CBD5E0"/>
            </a:solidFill>
            <a:prstDash val="solid"/>
          </a:ln>
        </p:spPr>
        <p:txBody>
          <a:bodyPr/>
          <a:lstStyle/>
          <a:p>
            <a:endParaRPr lang="en-US" noProof="0" dirty="0"/>
          </a:p>
        </p:txBody>
      </p:sp>
      <p:sp>
        <p:nvSpPr>
          <p:cNvPr id="55" name="Shape 53"/>
          <p:cNvSpPr/>
          <p:nvPr/>
        </p:nvSpPr>
        <p:spPr>
          <a:xfrm>
            <a:off x="3169747" y="3730623"/>
            <a:ext cx="594360" cy="237744"/>
          </a:xfrm>
          <a:prstGeom prst="roundRect">
            <a:avLst>
              <a:gd name="adj" fmla="val 15385"/>
            </a:avLst>
          </a:prstGeom>
          <a:solidFill>
            <a:srgbClr val="F4F6FA"/>
          </a:solidFill>
          <a:ln w="12700">
            <a:solidFill>
              <a:srgbClr val="CBD5E0"/>
            </a:solidFill>
            <a:prstDash val="solid"/>
          </a:ln>
        </p:spPr>
        <p:txBody>
          <a:bodyPr/>
          <a:lstStyle/>
          <a:p>
            <a:endParaRPr lang="en-US" noProof="0" dirty="0"/>
          </a:p>
        </p:txBody>
      </p:sp>
      <p:sp>
        <p:nvSpPr>
          <p:cNvPr id="56" name="Text 54"/>
          <p:cNvSpPr/>
          <p:nvPr/>
        </p:nvSpPr>
        <p:spPr>
          <a:xfrm>
            <a:off x="3599515" y="3730623"/>
            <a:ext cx="164592" cy="237744"/>
          </a:xfrm>
          <a:prstGeom prst="rect">
            <a:avLst/>
          </a:prstGeom>
          <a:noFill/>
          <a:ln/>
        </p:spPr>
        <p:txBody>
          <a:bodyPr wrap="square" rtlCol="0" anchor="ctr"/>
          <a:lstStyle/>
          <a:p>
            <a:pPr marL="0" indent="0">
              <a:buNone/>
            </a:pPr>
            <a:r>
              <a:rPr lang="en-US" sz="700" noProof="0" dirty="0">
                <a:solidFill>
                  <a:srgbClr val="4A5568"/>
                </a:solidFill>
                <a:latin typeface="Montserrat" pitchFamily="34" charset="0"/>
                <a:ea typeface="Montserrat" pitchFamily="34" charset="-122"/>
                <a:cs typeface="Montserrat" pitchFamily="34" charset="-120"/>
              </a:rPr>
              <a:t>∨</a:t>
            </a:r>
            <a:endParaRPr lang="en-US" sz="700" noProof="0" dirty="0"/>
          </a:p>
        </p:txBody>
      </p:sp>
      <p:sp>
        <p:nvSpPr>
          <p:cNvPr id="57" name="Text 55"/>
          <p:cNvSpPr/>
          <p:nvPr/>
        </p:nvSpPr>
        <p:spPr>
          <a:xfrm>
            <a:off x="3946987" y="3584319"/>
            <a:ext cx="1097280" cy="155448"/>
          </a:xfrm>
          <a:prstGeom prst="rect">
            <a:avLst/>
          </a:prstGeom>
          <a:noFill/>
          <a:ln/>
        </p:spPr>
        <p:txBody>
          <a:bodyPr wrap="square" rtlCol="0" anchor="ctr"/>
          <a:lstStyle/>
          <a:p>
            <a:pPr marL="0" indent="0">
              <a:buNone/>
            </a:pPr>
            <a:r>
              <a:rPr lang="en-US" sz="700" noProof="0" dirty="0">
                <a:solidFill>
                  <a:srgbClr val="718096"/>
                </a:solidFill>
                <a:latin typeface="Montserrat" pitchFamily="34" charset="0"/>
                <a:ea typeface="Montserrat" pitchFamily="34" charset="-122"/>
                <a:cs typeface="Montserrat" pitchFamily="34" charset="-120"/>
              </a:rPr>
              <a:t>Other Deductions</a:t>
            </a:r>
            <a:endParaRPr lang="en-US" sz="700" noProof="0" dirty="0"/>
          </a:p>
        </p:txBody>
      </p:sp>
      <p:sp>
        <p:nvSpPr>
          <p:cNvPr id="58" name="Text 56"/>
          <p:cNvSpPr/>
          <p:nvPr/>
        </p:nvSpPr>
        <p:spPr>
          <a:xfrm>
            <a:off x="5135707" y="3584319"/>
            <a:ext cx="640080" cy="155448"/>
          </a:xfrm>
          <a:prstGeom prst="rect">
            <a:avLst/>
          </a:prstGeom>
          <a:noFill/>
          <a:ln/>
        </p:spPr>
        <p:txBody>
          <a:bodyPr wrap="square" rtlCol="0" anchor="ctr"/>
          <a:lstStyle/>
          <a:p>
            <a:pPr marL="0" indent="0">
              <a:buNone/>
            </a:pPr>
            <a:r>
              <a:rPr lang="en-US" sz="700" noProof="0" dirty="0">
                <a:solidFill>
                  <a:srgbClr val="718096"/>
                </a:solidFill>
                <a:latin typeface="Montserrat" pitchFamily="34" charset="0"/>
                <a:ea typeface="Montserrat" pitchFamily="34" charset="-122"/>
                <a:cs typeface="Montserrat" pitchFamily="34" charset="-120"/>
              </a:rPr>
              <a:t>Currency</a:t>
            </a:r>
            <a:endParaRPr lang="en-US" sz="700" noProof="0" dirty="0"/>
          </a:p>
        </p:txBody>
      </p:sp>
      <p:sp>
        <p:nvSpPr>
          <p:cNvPr id="59" name="Shape 57"/>
          <p:cNvSpPr/>
          <p:nvPr/>
        </p:nvSpPr>
        <p:spPr>
          <a:xfrm>
            <a:off x="3946987" y="3730623"/>
            <a:ext cx="1097280" cy="237744"/>
          </a:xfrm>
          <a:prstGeom prst="roundRect">
            <a:avLst>
              <a:gd name="adj" fmla="val 15385"/>
            </a:avLst>
          </a:prstGeom>
          <a:solidFill>
            <a:srgbClr val="F4F6FA"/>
          </a:solidFill>
          <a:ln w="12700">
            <a:solidFill>
              <a:srgbClr val="CBD5E0"/>
            </a:solidFill>
            <a:prstDash val="solid"/>
          </a:ln>
        </p:spPr>
        <p:txBody>
          <a:bodyPr/>
          <a:lstStyle/>
          <a:p>
            <a:endParaRPr lang="en-US" noProof="0" dirty="0"/>
          </a:p>
        </p:txBody>
      </p:sp>
      <p:sp>
        <p:nvSpPr>
          <p:cNvPr id="60" name="Shape 58"/>
          <p:cNvSpPr/>
          <p:nvPr/>
        </p:nvSpPr>
        <p:spPr>
          <a:xfrm>
            <a:off x="5135707" y="3730623"/>
            <a:ext cx="594360" cy="237744"/>
          </a:xfrm>
          <a:prstGeom prst="roundRect">
            <a:avLst>
              <a:gd name="adj" fmla="val 15385"/>
            </a:avLst>
          </a:prstGeom>
          <a:solidFill>
            <a:srgbClr val="F4F6FA"/>
          </a:solidFill>
          <a:ln w="12700">
            <a:solidFill>
              <a:srgbClr val="CBD5E0"/>
            </a:solidFill>
            <a:prstDash val="solid"/>
          </a:ln>
        </p:spPr>
        <p:txBody>
          <a:bodyPr/>
          <a:lstStyle/>
          <a:p>
            <a:endParaRPr lang="en-US" noProof="0" dirty="0"/>
          </a:p>
        </p:txBody>
      </p:sp>
      <p:sp>
        <p:nvSpPr>
          <p:cNvPr id="61" name="Text 59"/>
          <p:cNvSpPr/>
          <p:nvPr/>
        </p:nvSpPr>
        <p:spPr>
          <a:xfrm>
            <a:off x="5574619" y="3730623"/>
            <a:ext cx="164592" cy="237744"/>
          </a:xfrm>
          <a:prstGeom prst="rect">
            <a:avLst/>
          </a:prstGeom>
          <a:noFill/>
          <a:ln/>
        </p:spPr>
        <p:txBody>
          <a:bodyPr wrap="square" rtlCol="0" anchor="ctr"/>
          <a:lstStyle/>
          <a:p>
            <a:pPr marL="0" indent="0">
              <a:buNone/>
            </a:pPr>
            <a:r>
              <a:rPr lang="en-US" sz="700" noProof="0" dirty="0">
                <a:solidFill>
                  <a:srgbClr val="4A5568"/>
                </a:solidFill>
                <a:latin typeface="Montserrat" pitchFamily="34" charset="0"/>
                <a:ea typeface="Montserrat" pitchFamily="34" charset="-122"/>
                <a:cs typeface="Montserrat" pitchFamily="34" charset="-120"/>
              </a:rPr>
              <a:t>∨</a:t>
            </a:r>
            <a:endParaRPr lang="en-US" sz="700" noProof="0" dirty="0"/>
          </a:p>
        </p:txBody>
      </p:sp>
      <p:sp>
        <p:nvSpPr>
          <p:cNvPr id="62" name="Shape 60"/>
          <p:cNvSpPr/>
          <p:nvPr/>
        </p:nvSpPr>
        <p:spPr>
          <a:xfrm>
            <a:off x="197947" y="4078095"/>
            <a:ext cx="7498080" cy="0"/>
          </a:xfrm>
          <a:prstGeom prst="line">
            <a:avLst/>
          </a:prstGeom>
          <a:noFill/>
          <a:ln w="6350">
            <a:solidFill>
              <a:srgbClr val="CBD5E0"/>
            </a:solidFill>
            <a:prstDash val="solid"/>
          </a:ln>
        </p:spPr>
        <p:txBody>
          <a:bodyPr/>
          <a:lstStyle/>
          <a:p>
            <a:endParaRPr lang="en-US" noProof="0" dirty="0"/>
          </a:p>
        </p:txBody>
      </p:sp>
      <p:sp>
        <p:nvSpPr>
          <p:cNvPr id="63" name="Shape 61"/>
          <p:cNvSpPr/>
          <p:nvPr/>
        </p:nvSpPr>
        <p:spPr>
          <a:xfrm>
            <a:off x="225379" y="4766181"/>
            <a:ext cx="182880" cy="182880"/>
          </a:xfrm>
          <a:prstGeom prst="ellipse">
            <a:avLst/>
          </a:prstGeom>
          <a:solidFill>
            <a:srgbClr val="FFC107"/>
          </a:solidFill>
          <a:ln w="12700">
            <a:solidFill>
              <a:srgbClr val="FFC107"/>
            </a:solidFill>
            <a:prstDash val="solid"/>
          </a:ln>
        </p:spPr>
        <p:txBody>
          <a:bodyPr/>
          <a:lstStyle/>
          <a:p>
            <a:endParaRPr lang="en-US" noProof="0" dirty="0"/>
          </a:p>
        </p:txBody>
      </p:sp>
      <p:sp>
        <p:nvSpPr>
          <p:cNvPr id="64" name="Text 62"/>
          <p:cNvSpPr/>
          <p:nvPr/>
        </p:nvSpPr>
        <p:spPr>
          <a:xfrm>
            <a:off x="225379" y="4782183"/>
            <a:ext cx="182880" cy="182880"/>
          </a:xfrm>
          <a:prstGeom prst="rect">
            <a:avLst/>
          </a:prstGeom>
          <a:noFill/>
          <a:ln/>
        </p:spPr>
        <p:txBody>
          <a:bodyPr wrap="square" lIns="0" tIns="0" rIns="0" bIns="0" rtlCol="0" anchor="ctr"/>
          <a:lstStyle/>
          <a:p>
            <a:pPr marL="0" indent="0" algn="ctr">
              <a:buNone/>
            </a:pPr>
            <a:r>
              <a:rPr lang="en-US" sz="700" b="1" noProof="0" dirty="0">
                <a:solidFill>
                  <a:srgbClr val="1A2B4A"/>
                </a:solidFill>
                <a:latin typeface="Montserrat" pitchFamily="34" charset="0"/>
              </a:rPr>
              <a:t>3</a:t>
            </a:r>
            <a:endParaRPr lang="en-US" sz="700" noProof="0" dirty="0"/>
          </a:p>
        </p:txBody>
      </p:sp>
      <p:sp>
        <p:nvSpPr>
          <p:cNvPr id="65" name="Text 63"/>
          <p:cNvSpPr/>
          <p:nvPr/>
        </p:nvSpPr>
        <p:spPr>
          <a:xfrm>
            <a:off x="426547" y="4169535"/>
            <a:ext cx="1280160" cy="164592"/>
          </a:xfrm>
          <a:prstGeom prst="rect">
            <a:avLst/>
          </a:prstGeom>
          <a:noFill/>
          <a:ln/>
        </p:spPr>
        <p:txBody>
          <a:bodyPr wrap="square" rtlCol="0" anchor="ctr"/>
          <a:lstStyle/>
          <a:p>
            <a:pPr marL="0" indent="0">
              <a:buNone/>
            </a:pPr>
            <a:r>
              <a:rPr lang="en-US" sz="700" noProof="0" dirty="0">
                <a:solidFill>
                  <a:srgbClr val="718096"/>
                </a:solidFill>
                <a:latin typeface="Montserrat" pitchFamily="34" charset="0"/>
                <a:ea typeface="Montserrat" pitchFamily="34" charset="-122"/>
                <a:cs typeface="Montserrat" pitchFamily="34" charset="-120"/>
              </a:rPr>
              <a:t>* Description</a:t>
            </a:r>
            <a:endParaRPr lang="en-US" sz="700" noProof="0" dirty="0"/>
          </a:p>
        </p:txBody>
      </p:sp>
      <p:sp>
        <p:nvSpPr>
          <p:cNvPr id="66" name="Shape 64"/>
          <p:cNvSpPr/>
          <p:nvPr/>
        </p:nvSpPr>
        <p:spPr>
          <a:xfrm>
            <a:off x="426547" y="4324983"/>
            <a:ext cx="1417320" cy="640080"/>
          </a:xfrm>
          <a:prstGeom prst="roundRect">
            <a:avLst>
              <a:gd name="adj" fmla="val 7143"/>
            </a:avLst>
          </a:prstGeom>
          <a:solidFill>
            <a:srgbClr val="FFFFFF"/>
          </a:solidFill>
          <a:ln w="13970">
            <a:solidFill>
              <a:srgbClr val="F5C400"/>
            </a:solidFill>
            <a:prstDash val="solid"/>
          </a:ln>
        </p:spPr>
        <p:txBody>
          <a:bodyPr/>
          <a:lstStyle/>
          <a:p>
            <a:endParaRPr lang="en-US" noProof="0" dirty="0"/>
          </a:p>
        </p:txBody>
      </p:sp>
      <p:sp>
        <p:nvSpPr>
          <p:cNvPr id="67" name="Text 65"/>
          <p:cNvSpPr/>
          <p:nvPr/>
        </p:nvSpPr>
        <p:spPr>
          <a:xfrm>
            <a:off x="1935307" y="4169535"/>
            <a:ext cx="1371600" cy="256032"/>
          </a:xfrm>
          <a:prstGeom prst="rect">
            <a:avLst/>
          </a:prstGeom>
          <a:noFill/>
          <a:ln/>
        </p:spPr>
        <p:txBody>
          <a:bodyPr wrap="square" rtlCol="0" anchor="ctr"/>
          <a:lstStyle/>
          <a:p>
            <a:pPr marL="0" indent="0">
              <a:buNone/>
            </a:pPr>
            <a:r>
              <a:rPr lang="en-US" sz="700" noProof="0" dirty="0">
                <a:solidFill>
                  <a:srgbClr val="718096"/>
                </a:solidFill>
                <a:latin typeface="Montserrat" pitchFamily="34" charset="0"/>
                <a:ea typeface="Montserrat" pitchFamily="34" charset="-122"/>
                <a:cs typeface="Montserrat" pitchFamily="34" charset="-120"/>
              </a:rPr>
              <a:t>Worker assignments</a:t>
            </a:r>
            <a:endParaRPr lang="en-US" sz="700" noProof="0" dirty="0"/>
          </a:p>
        </p:txBody>
      </p:sp>
      <p:sp>
        <p:nvSpPr>
          <p:cNvPr id="68" name="Shape 66"/>
          <p:cNvSpPr/>
          <p:nvPr/>
        </p:nvSpPr>
        <p:spPr>
          <a:xfrm>
            <a:off x="1935307" y="4416423"/>
            <a:ext cx="1417320" cy="292608"/>
          </a:xfrm>
          <a:prstGeom prst="roundRect">
            <a:avLst>
              <a:gd name="adj" fmla="val 12500"/>
            </a:avLst>
          </a:prstGeom>
          <a:solidFill>
            <a:srgbClr val="F4F6FA"/>
          </a:solidFill>
          <a:ln w="12700">
            <a:solidFill>
              <a:srgbClr val="CBD5E0"/>
            </a:solidFill>
            <a:prstDash val="solid"/>
          </a:ln>
        </p:spPr>
        <p:txBody>
          <a:bodyPr/>
          <a:lstStyle/>
          <a:p>
            <a:endParaRPr lang="en-US" noProof="0" dirty="0"/>
          </a:p>
        </p:txBody>
      </p:sp>
      <p:sp>
        <p:nvSpPr>
          <p:cNvPr id="69" name="Text 67"/>
          <p:cNvSpPr/>
          <p:nvPr/>
        </p:nvSpPr>
        <p:spPr>
          <a:xfrm>
            <a:off x="1999315" y="4416423"/>
            <a:ext cx="1325880" cy="292608"/>
          </a:xfrm>
          <a:prstGeom prst="rect">
            <a:avLst/>
          </a:prstGeom>
          <a:noFill/>
          <a:ln/>
        </p:spPr>
        <p:txBody>
          <a:bodyPr wrap="square" rtlCol="0" anchor="ctr"/>
          <a:lstStyle/>
          <a:p>
            <a:pPr marL="0" indent="0">
              <a:buNone/>
            </a:pPr>
            <a:r>
              <a:rPr lang="en-US" sz="700" noProof="0" dirty="0">
                <a:solidFill>
                  <a:srgbClr val="4A5568"/>
                </a:solidFill>
                <a:latin typeface="Montserrat" pitchFamily="34" charset="0"/>
                <a:ea typeface="Montserrat" pitchFamily="34" charset="-122"/>
                <a:cs typeface="Montserrat" pitchFamily="34" charset="-120"/>
              </a:rPr>
              <a:t>No workers available</a:t>
            </a:r>
            <a:endParaRPr lang="en-US" sz="700" noProof="0" dirty="0"/>
          </a:p>
        </p:txBody>
      </p:sp>
      <p:sp>
        <p:nvSpPr>
          <p:cNvPr id="70" name="Shape 68"/>
          <p:cNvSpPr/>
          <p:nvPr/>
        </p:nvSpPr>
        <p:spPr>
          <a:xfrm>
            <a:off x="3334339" y="4443855"/>
            <a:ext cx="201168" cy="201168"/>
          </a:xfrm>
          <a:prstGeom prst="ellipse">
            <a:avLst/>
          </a:prstGeom>
          <a:solidFill>
            <a:srgbClr val="F4F6FA"/>
          </a:solidFill>
          <a:ln w="12700">
            <a:solidFill>
              <a:srgbClr val="CBD5E0"/>
            </a:solidFill>
            <a:prstDash val="solid"/>
          </a:ln>
        </p:spPr>
        <p:txBody>
          <a:bodyPr/>
          <a:lstStyle/>
          <a:p>
            <a:endParaRPr lang="en-US" noProof="0" dirty="0"/>
          </a:p>
        </p:txBody>
      </p:sp>
      <p:sp>
        <p:nvSpPr>
          <p:cNvPr id="71" name="Text 69"/>
          <p:cNvSpPr/>
          <p:nvPr/>
        </p:nvSpPr>
        <p:spPr>
          <a:xfrm>
            <a:off x="3334339" y="4443855"/>
            <a:ext cx="201168" cy="201168"/>
          </a:xfrm>
          <a:prstGeom prst="rect">
            <a:avLst/>
          </a:prstGeom>
          <a:noFill/>
          <a:ln/>
        </p:spPr>
        <p:txBody>
          <a:bodyPr wrap="square" rtlCol="0" anchor="ctr"/>
          <a:lstStyle/>
          <a:p>
            <a:pPr marL="0" indent="0" algn="ctr">
              <a:buNone/>
            </a:pPr>
            <a:r>
              <a:rPr lang="en-US" sz="700" noProof="0" dirty="0">
                <a:solidFill>
                  <a:srgbClr val="4A5568"/>
                </a:solidFill>
                <a:latin typeface="Montserrat" pitchFamily="34" charset="0"/>
                <a:ea typeface="Montserrat" pitchFamily="34" charset="-122"/>
                <a:cs typeface="Montserrat" pitchFamily="34" charset="-120"/>
              </a:rPr>
              <a:t>🔍</a:t>
            </a:r>
            <a:endParaRPr lang="en-US" sz="700" noProof="0" dirty="0"/>
          </a:p>
        </p:txBody>
      </p:sp>
      <p:sp>
        <p:nvSpPr>
          <p:cNvPr id="72" name="Shape 70"/>
          <p:cNvSpPr/>
          <p:nvPr/>
        </p:nvSpPr>
        <p:spPr>
          <a:xfrm>
            <a:off x="3626947" y="4169535"/>
            <a:ext cx="182880" cy="182880"/>
          </a:xfrm>
          <a:prstGeom prst="ellipse">
            <a:avLst/>
          </a:prstGeom>
          <a:solidFill>
            <a:srgbClr val="FFC107"/>
          </a:solidFill>
          <a:ln w="12700">
            <a:solidFill>
              <a:srgbClr val="FFC107"/>
            </a:solidFill>
            <a:prstDash val="solid"/>
          </a:ln>
        </p:spPr>
        <p:txBody>
          <a:bodyPr/>
          <a:lstStyle/>
          <a:p>
            <a:endParaRPr lang="en-US" noProof="0" dirty="0"/>
          </a:p>
        </p:txBody>
      </p:sp>
      <p:sp>
        <p:nvSpPr>
          <p:cNvPr id="73" name="Text 71"/>
          <p:cNvSpPr/>
          <p:nvPr/>
        </p:nvSpPr>
        <p:spPr>
          <a:xfrm>
            <a:off x="3626947" y="4169535"/>
            <a:ext cx="182880" cy="182880"/>
          </a:xfrm>
          <a:prstGeom prst="rect">
            <a:avLst/>
          </a:prstGeom>
          <a:noFill/>
          <a:ln/>
        </p:spPr>
        <p:txBody>
          <a:bodyPr wrap="square" lIns="0" tIns="0" rIns="0" bIns="0" rtlCol="0" anchor="ctr"/>
          <a:lstStyle/>
          <a:p>
            <a:pPr marL="0" indent="0" algn="ctr">
              <a:buNone/>
            </a:pPr>
            <a:r>
              <a:rPr lang="en-US" sz="700" b="1" noProof="0" dirty="0">
                <a:latin typeface="Montserrat" panose="00000500000000000000" pitchFamily="2" charset="0"/>
              </a:rPr>
              <a:t>4</a:t>
            </a:r>
          </a:p>
        </p:txBody>
      </p:sp>
      <p:sp>
        <p:nvSpPr>
          <p:cNvPr id="74" name="Text 72"/>
          <p:cNvSpPr/>
          <p:nvPr/>
        </p:nvSpPr>
        <p:spPr>
          <a:xfrm>
            <a:off x="3855547" y="4169535"/>
            <a:ext cx="1280160" cy="164592"/>
          </a:xfrm>
          <a:prstGeom prst="rect">
            <a:avLst/>
          </a:prstGeom>
          <a:noFill/>
          <a:ln/>
        </p:spPr>
        <p:txBody>
          <a:bodyPr wrap="square" rtlCol="0" anchor="ctr"/>
          <a:lstStyle/>
          <a:p>
            <a:pPr marL="0" indent="0">
              <a:buNone/>
            </a:pPr>
            <a:r>
              <a:rPr lang="en-US" sz="700" noProof="0" dirty="0">
                <a:solidFill>
                  <a:srgbClr val="718096"/>
                </a:solidFill>
                <a:latin typeface="Montserrat" pitchFamily="34" charset="0"/>
                <a:ea typeface="Montserrat" pitchFamily="34" charset="-122"/>
                <a:cs typeface="Montserrat" pitchFamily="34" charset="-120"/>
              </a:rPr>
              <a:t>Rate</a:t>
            </a:r>
            <a:endParaRPr lang="en-US" sz="700" noProof="0" dirty="0"/>
          </a:p>
        </p:txBody>
      </p:sp>
      <p:sp>
        <p:nvSpPr>
          <p:cNvPr id="75" name="Shape 73"/>
          <p:cNvSpPr/>
          <p:nvPr/>
        </p:nvSpPr>
        <p:spPr>
          <a:xfrm>
            <a:off x="3855547" y="4324983"/>
            <a:ext cx="1463040" cy="292608"/>
          </a:xfrm>
          <a:prstGeom prst="roundRect">
            <a:avLst>
              <a:gd name="adj" fmla="val 15625"/>
            </a:avLst>
          </a:prstGeom>
          <a:solidFill>
            <a:srgbClr val="FFFBE6"/>
          </a:solidFill>
          <a:ln w="13970">
            <a:solidFill>
              <a:srgbClr val="F5C400"/>
            </a:solidFill>
            <a:prstDash val="solid"/>
          </a:ln>
        </p:spPr>
        <p:txBody>
          <a:bodyPr/>
          <a:lstStyle/>
          <a:p>
            <a:endParaRPr lang="en-US" noProof="0" dirty="0"/>
          </a:p>
        </p:txBody>
      </p:sp>
      <p:sp>
        <p:nvSpPr>
          <p:cNvPr id="76" name="Text 74"/>
          <p:cNvSpPr/>
          <p:nvPr/>
        </p:nvSpPr>
        <p:spPr>
          <a:xfrm>
            <a:off x="3919555" y="4324983"/>
            <a:ext cx="1325880" cy="292608"/>
          </a:xfrm>
          <a:prstGeom prst="rect">
            <a:avLst/>
          </a:prstGeom>
          <a:noFill/>
          <a:ln/>
        </p:spPr>
        <p:txBody>
          <a:bodyPr wrap="square" rtlCol="0" anchor="ctr"/>
          <a:lstStyle/>
          <a:p>
            <a:pPr marL="0" indent="0">
              <a:buNone/>
            </a:pPr>
            <a:r>
              <a:rPr lang="en-US" sz="750" noProof="0" dirty="0">
                <a:solidFill>
                  <a:srgbClr val="4A5568"/>
                </a:solidFill>
                <a:latin typeface="Montserrat" pitchFamily="34" charset="0"/>
                <a:ea typeface="Montserrat" pitchFamily="34" charset="-122"/>
                <a:cs typeface="Montserrat" pitchFamily="34" charset="-120"/>
              </a:rPr>
              <a:t>Select option  ∨</a:t>
            </a:r>
            <a:endParaRPr lang="en-US" sz="750" noProof="0" dirty="0"/>
          </a:p>
        </p:txBody>
      </p:sp>
      <p:sp>
        <p:nvSpPr>
          <p:cNvPr id="77" name="Shape 75"/>
          <p:cNvSpPr/>
          <p:nvPr/>
        </p:nvSpPr>
        <p:spPr>
          <a:xfrm>
            <a:off x="5346019" y="4352415"/>
            <a:ext cx="201168" cy="201168"/>
          </a:xfrm>
          <a:prstGeom prst="ellipse">
            <a:avLst/>
          </a:prstGeom>
          <a:solidFill>
            <a:srgbClr val="F4F6FA"/>
          </a:solidFill>
          <a:ln w="12700">
            <a:solidFill>
              <a:srgbClr val="CBD5E0"/>
            </a:solidFill>
            <a:prstDash val="solid"/>
          </a:ln>
        </p:spPr>
        <p:txBody>
          <a:bodyPr/>
          <a:lstStyle/>
          <a:p>
            <a:endParaRPr lang="en-US" noProof="0" dirty="0"/>
          </a:p>
        </p:txBody>
      </p:sp>
      <p:sp>
        <p:nvSpPr>
          <p:cNvPr id="78" name="Text 76"/>
          <p:cNvSpPr/>
          <p:nvPr/>
        </p:nvSpPr>
        <p:spPr>
          <a:xfrm>
            <a:off x="5346019" y="4352415"/>
            <a:ext cx="201168" cy="201168"/>
          </a:xfrm>
          <a:prstGeom prst="rect">
            <a:avLst/>
          </a:prstGeom>
          <a:noFill/>
          <a:ln/>
        </p:spPr>
        <p:txBody>
          <a:bodyPr wrap="square" rtlCol="0" anchor="ctr"/>
          <a:lstStyle/>
          <a:p>
            <a:pPr marL="0" indent="0" algn="ctr">
              <a:buNone/>
            </a:pPr>
            <a:r>
              <a:rPr lang="en-US" sz="700" noProof="0" dirty="0">
                <a:solidFill>
                  <a:srgbClr val="4A5568"/>
                </a:solidFill>
                <a:latin typeface="Montserrat" pitchFamily="34" charset="0"/>
                <a:ea typeface="Montserrat" pitchFamily="34" charset="-122"/>
                <a:cs typeface="Montserrat" pitchFamily="34" charset="-120"/>
              </a:rPr>
              <a:t>🔍</a:t>
            </a:r>
            <a:endParaRPr lang="en-US" sz="700" noProof="0" dirty="0"/>
          </a:p>
        </p:txBody>
      </p:sp>
      <p:sp>
        <p:nvSpPr>
          <p:cNvPr id="79" name="Text 77"/>
          <p:cNvSpPr/>
          <p:nvPr/>
        </p:nvSpPr>
        <p:spPr>
          <a:xfrm>
            <a:off x="3855547" y="4663311"/>
            <a:ext cx="1463040" cy="182880"/>
          </a:xfrm>
          <a:prstGeom prst="rect">
            <a:avLst/>
          </a:prstGeom>
          <a:noFill/>
          <a:ln/>
        </p:spPr>
        <p:txBody>
          <a:bodyPr wrap="square" rtlCol="0" anchor="ctr"/>
          <a:lstStyle/>
          <a:p>
            <a:pPr marL="0" indent="0">
              <a:buNone/>
            </a:pPr>
            <a:r>
              <a:rPr lang="en-US" sz="750" noProof="0" dirty="0">
                <a:solidFill>
                  <a:srgbClr val="0563C1"/>
                </a:solidFill>
                <a:latin typeface="Montserrat" pitchFamily="34" charset="0"/>
                <a:ea typeface="Montserrat" pitchFamily="34" charset="-122"/>
                <a:cs typeface="Montserrat" pitchFamily="34" charset="-120"/>
              </a:rPr>
              <a:t>View details</a:t>
            </a:r>
            <a:endParaRPr lang="en-US" sz="750" noProof="0" dirty="0"/>
          </a:p>
        </p:txBody>
      </p:sp>
      <p:sp>
        <p:nvSpPr>
          <p:cNvPr id="80" name="Text 78"/>
          <p:cNvSpPr/>
          <p:nvPr/>
        </p:nvSpPr>
        <p:spPr>
          <a:xfrm>
            <a:off x="5656915" y="4169535"/>
            <a:ext cx="822960" cy="164592"/>
          </a:xfrm>
          <a:prstGeom prst="rect">
            <a:avLst/>
          </a:prstGeom>
          <a:noFill/>
          <a:ln/>
        </p:spPr>
        <p:txBody>
          <a:bodyPr wrap="square" rtlCol="0" anchor="ctr"/>
          <a:lstStyle/>
          <a:p>
            <a:pPr marL="0" indent="0">
              <a:buNone/>
            </a:pPr>
            <a:r>
              <a:rPr lang="en-US" sz="700" noProof="0" dirty="0">
                <a:solidFill>
                  <a:srgbClr val="718096"/>
                </a:solidFill>
                <a:latin typeface="Montserrat" pitchFamily="34" charset="0"/>
                <a:ea typeface="Montserrat" pitchFamily="34" charset="-122"/>
                <a:cs typeface="Montserrat" pitchFamily="34" charset="-120"/>
              </a:rPr>
              <a:t>Price</a:t>
            </a:r>
            <a:endParaRPr lang="en-US" sz="700" noProof="0" dirty="0"/>
          </a:p>
        </p:txBody>
      </p:sp>
      <p:sp>
        <p:nvSpPr>
          <p:cNvPr id="81" name="Shape 79"/>
          <p:cNvSpPr/>
          <p:nvPr/>
        </p:nvSpPr>
        <p:spPr>
          <a:xfrm>
            <a:off x="5656915" y="4324983"/>
            <a:ext cx="822960" cy="292608"/>
          </a:xfrm>
          <a:prstGeom prst="roundRect">
            <a:avLst>
              <a:gd name="adj" fmla="val 12500"/>
            </a:avLst>
          </a:prstGeom>
          <a:solidFill>
            <a:srgbClr val="F4F6FA"/>
          </a:solidFill>
          <a:ln w="12700">
            <a:solidFill>
              <a:srgbClr val="CBD5E0"/>
            </a:solidFill>
            <a:prstDash val="solid"/>
          </a:ln>
        </p:spPr>
        <p:txBody>
          <a:bodyPr/>
          <a:lstStyle/>
          <a:p>
            <a:endParaRPr lang="en-US" noProof="0" dirty="0"/>
          </a:p>
        </p:txBody>
      </p:sp>
      <p:sp>
        <p:nvSpPr>
          <p:cNvPr id="82" name="Shape 80"/>
          <p:cNvSpPr/>
          <p:nvPr/>
        </p:nvSpPr>
        <p:spPr>
          <a:xfrm>
            <a:off x="6598747" y="4169535"/>
            <a:ext cx="182880" cy="182880"/>
          </a:xfrm>
          <a:prstGeom prst="ellipse">
            <a:avLst/>
          </a:prstGeom>
          <a:solidFill>
            <a:srgbClr val="FFC107"/>
          </a:solidFill>
          <a:ln w="12700">
            <a:solidFill>
              <a:srgbClr val="FFC107"/>
            </a:solidFill>
            <a:prstDash val="solid"/>
          </a:ln>
        </p:spPr>
        <p:txBody>
          <a:bodyPr/>
          <a:lstStyle/>
          <a:p>
            <a:endParaRPr lang="en-US" noProof="0" dirty="0"/>
          </a:p>
        </p:txBody>
      </p:sp>
      <p:sp>
        <p:nvSpPr>
          <p:cNvPr id="83" name="Text 81"/>
          <p:cNvSpPr/>
          <p:nvPr/>
        </p:nvSpPr>
        <p:spPr>
          <a:xfrm>
            <a:off x="6598747" y="4169535"/>
            <a:ext cx="182880" cy="182880"/>
          </a:xfrm>
          <a:prstGeom prst="rect">
            <a:avLst/>
          </a:prstGeom>
          <a:noFill/>
          <a:ln/>
        </p:spPr>
        <p:txBody>
          <a:bodyPr wrap="square" lIns="0" tIns="0" rIns="0" bIns="0" rtlCol="0" anchor="ctr"/>
          <a:lstStyle/>
          <a:p>
            <a:pPr marL="0" indent="0" algn="ctr">
              <a:buNone/>
            </a:pPr>
            <a:r>
              <a:rPr lang="en-US" sz="700" b="1" noProof="0" dirty="0">
                <a:latin typeface="Montserrat" panose="00000500000000000000" pitchFamily="2" charset="0"/>
              </a:rPr>
              <a:t>5</a:t>
            </a:r>
          </a:p>
        </p:txBody>
      </p:sp>
      <p:sp>
        <p:nvSpPr>
          <p:cNvPr id="84" name="Text 82"/>
          <p:cNvSpPr/>
          <p:nvPr/>
        </p:nvSpPr>
        <p:spPr>
          <a:xfrm>
            <a:off x="6827347" y="4169535"/>
            <a:ext cx="731520" cy="164592"/>
          </a:xfrm>
          <a:prstGeom prst="rect">
            <a:avLst/>
          </a:prstGeom>
          <a:noFill/>
          <a:ln/>
        </p:spPr>
        <p:txBody>
          <a:bodyPr wrap="square" rtlCol="0" anchor="ctr"/>
          <a:lstStyle/>
          <a:p>
            <a:pPr marL="0" indent="0">
              <a:buNone/>
            </a:pPr>
            <a:r>
              <a:rPr lang="en-US" sz="700" noProof="0" dirty="0">
                <a:solidFill>
                  <a:srgbClr val="718096"/>
                </a:solidFill>
                <a:latin typeface="Montserrat" pitchFamily="34" charset="0"/>
                <a:ea typeface="Montserrat" pitchFamily="34" charset="-122"/>
                <a:cs typeface="Montserrat" pitchFamily="34" charset="-120"/>
              </a:rPr>
              <a:t>Quantity</a:t>
            </a:r>
            <a:endParaRPr lang="en-US" sz="700" noProof="0" dirty="0"/>
          </a:p>
        </p:txBody>
      </p:sp>
      <p:sp>
        <p:nvSpPr>
          <p:cNvPr id="85" name="Shape 83"/>
          <p:cNvSpPr/>
          <p:nvPr/>
        </p:nvSpPr>
        <p:spPr>
          <a:xfrm>
            <a:off x="6827347" y="4324983"/>
            <a:ext cx="502920" cy="292608"/>
          </a:xfrm>
          <a:prstGeom prst="roundRect">
            <a:avLst>
              <a:gd name="adj" fmla="val 12500"/>
            </a:avLst>
          </a:prstGeom>
          <a:solidFill>
            <a:srgbClr val="FFFBE6"/>
          </a:solidFill>
          <a:ln w="13970">
            <a:solidFill>
              <a:srgbClr val="F5C400"/>
            </a:solidFill>
            <a:prstDash val="solid"/>
          </a:ln>
        </p:spPr>
        <p:txBody>
          <a:bodyPr/>
          <a:lstStyle/>
          <a:p>
            <a:endParaRPr lang="en-US" noProof="0" dirty="0"/>
          </a:p>
        </p:txBody>
      </p:sp>
      <p:sp>
        <p:nvSpPr>
          <p:cNvPr id="86" name="Text 84"/>
          <p:cNvSpPr/>
          <p:nvPr/>
        </p:nvSpPr>
        <p:spPr>
          <a:xfrm>
            <a:off x="7375987" y="4169535"/>
            <a:ext cx="457200" cy="164592"/>
          </a:xfrm>
          <a:prstGeom prst="rect">
            <a:avLst/>
          </a:prstGeom>
          <a:noFill/>
          <a:ln/>
        </p:spPr>
        <p:txBody>
          <a:bodyPr wrap="square" rtlCol="0" anchor="ctr"/>
          <a:lstStyle/>
          <a:p>
            <a:pPr marL="0" indent="0">
              <a:buNone/>
            </a:pPr>
            <a:r>
              <a:rPr lang="en-US" sz="700" noProof="0" dirty="0">
                <a:solidFill>
                  <a:srgbClr val="718096"/>
                </a:solidFill>
                <a:latin typeface="Montserrat" pitchFamily="34" charset="0"/>
                <a:ea typeface="Montserrat" pitchFamily="34" charset="-122"/>
                <a:cs typeface="Montserrat" pitchFamily="34" charset="-120"/>
              </a:rPr>
              <a:t>UoM</a:t>
            </a:r>
            <a:endParaRPr lang="en-US" sz="700" noProof="0" dirty="0"/>
          </a:p>
        </p:txBody>
      </p:sp>
      <p:sp>
        <p:nvSpPr>
          <p:cNvPr id="87" name="Shape 85"/>
          <p:cNvSpPr/>
          <p:nvPr/>
        </p:nvSpPr>
        <p:spPr>
          <a:xfrm>
            <a:off x="7375987" y="4324983"/>
            <a:ext cx="411480" cy="292608"/>
          </a:xfrm>
          <a:prstGeom prst="roundRect">
            <a:avLst>
              <a:gd name="adj" fmla="val 12500"/>
            </a:avLst>
          </a:prstGeom>
          <a:solidFill>
            <a:srgbClr val="F4F6FA"/>
          </a:solidFill>
          <a:ln w="12700">
            <a:solidFill>
              <a:srgbClr val="CBD5E0"/>
            </a:solidFill>
            <a:prstDash val="solid"/>
          </a:ln>
        </p:spPr>
        <p:txBody>
          <a:bodyPr/>
          <a:lstStyle/>
          <a:p>
            <a:endParaRPr lang="en-US" noProof="0" dirty="0"/>
          </a:p>
        </p:txBody>
      </p:sp>
      <p:sp>
        <p:nvSpPr>
          <p:cNvPr id="88" name="Text 86"/>
          <p:cNvSpPr/>
          <p:nvPr/>
        </p:nvSpPr>
        <p:spPr>
          <a:xfrm>
            <a:off x="7696027" y="4324983"/>
            <a:ext cx="137160" cy="292608"/>
          </a:xfrm>
          <a:prstGeom prst="rect">
            <a:avLst/>
          </a:prstGeom>
          <a:noFill/>
          <a:ln/>
        </p:spPr>
        <p:txBody>
          <a:bodyPr wrap="square" rtlCol="0" anchor="ctr"/>
          <a:lstStyle/>
          <a:p>
            <a:pPr marL="0" indent="0">
              <a:buNone/>
            </a:pPr>
            <a:endParaRPr lang="en-US" sz="700" noProof="0" dirty="0"/>
          </a:p>
        </p:txBody>
      </p:sp>
      <p:sp>
        <p:nvSpPr>
          <p:cNvPr id="89" name="Text 87"/>
          <p:cNvSpPr/>
          <p:nvPr/>
        </p:nvSpPr>
        <p:spPr>
          <a:xfrm>
            <a:off x="7796611" y="4406460"/>
            <a:ext cx="685800" cy="155448"/>
          </a:xfrm>
          <a:prstGeom prst="rect">
            <a:avLst/>
          </a:prstGeom>
          <a:noFill/>
          <a:ln/>
        </p:spPr>
        <p:txBody>
          <a:bodyPr wrap="square" rtlCol="0" anchor="ctr"/>
          <a:lstStyle/>
          <a:p>
            <a:pPr marL="0" indent="0">
              <a:buNone/>
            </a:pPr>
            <a:r>
              <a:rPr lang="en-US" sz="800" b="1" noProof="0" dirty="0">
                <a:solidFill>
                  <a:srgbClr val="1A2B4A"/>
                </a:solidFill>
                <a:latin typeface="Montserrat" pitchFamily="34" charset="0"/>
                <a:ea typeface="Montserrat" pitchFamily="34" charset="-122"/>
                <a:cs typeface="Montserrat" pitchFamily="34" charset="-120"/>
              </a:rPr>
              <a:t>0,00 COP</a:t>
            </a:r>
            <a:endParaRPr lang="en-US" sz="800" noProof="0" dirty="0"/>
          </a:p>
        </p:txBody>
      </p:sp>
      <p:sp>
        <p:nvSpPr>
          <p:cNvPr id="90" name="Text 88"/>
          <p:cNvSpPr/>
          <p:nvPr/>
        </p:nvSpPr>
        <p:spPr>
          <a:xfrm>
            <a:off x="197947" y="5056503"/>
            <a:ext cx="2286000" cy="201168"/>
          </a:xfrm>
          <a:prstGeom prst="rect">
            <a:avLst/>
          </a:prstGeom>
          <a:noFill/>
          <a:ln/>
        </p:spPr>
        <p:txBody>
          <a:bodyPr wrap="square" rtlCol="0" anchor="ctr"/>
          <a:lstStyle/>
          <a:p>
            <a:pPr marL="0" indent="0">
              <a:buNone/>
            </a:pPr>
            <a:r>
              <a:rPr lang="en-US" sz="800" noProof="0" dirty="0">
                <a:solidFill>
                  <a:srgbClr val="0563C1"/>
                </a:solidFill>
                <a:latin typeface="Montserrat" pitchFamily="34" charset="0"/>
                <a:ea typeface="Montserrat" pitchFamily="34" charset="-122"/>
                <a:cs typeface="Montserrat" pitchFamily="34" charset="-120"/>
              </a:rPr>
              <a:t>+ Add detail line</a:t>
            </a:r>
            <a:endParaRPr lang="en-US" sz="800" noProof="0" dirty="0"/>
          </a:p>
        </p:txBody>
      </p:sp>
      <p:sp>
        <p:nvSpPr>
          <p:cNvPr id="91" name="Shape 89"/>
          <p:cNvSpPr/>
          <p:nvPr/>
        </p:nvSpPr>
        <p:spPr>
          <a:xfrm>
            <a:off x="167294" y="5266816"/>
            <a:ext cx="7818120" cy="1490471"/>
          </a:xfrm>
          <a:prstGeom prst="roundRect">
            <a:avLst>
              <a:gd name="adj" fmla="val 18750"/>
            </a:avLst>
          </a:prstGeom>
          <a:solidFill>
            <a:srgbClr val="EBF4FF"/>
          </a:solidFill>
          <a:ln w="9525">
            <a:solidFill>
              <a:srgbClr val="90CDF4"/>
            </a:solidFill>
            <a:prstDash val="solid"/>
          </a:ln>
        </p:spPr>
        <p:txBody>
          <a:bodyPr/>
          <a:lstStyle/>
          <a:p>
            <a:endParaRPr lang="en-US" noProof="0" dirty="0"/>
          </a:p>
        </p:txBody>
      </p:sp>
      <p:sp>
        <p:nvSpPr>
          <p:cNvPr id="92" name="Text 90"/>
          <p:cNvSpPr/>
          <p:nvPr/>
        </p:nvSpPr>
        <p:spPr>
          <a:xfrm>
            <a:off x="274320" y="5344538"/>
            <a:ext cx="7589520" cy="292608"/>
          </a:xfrm>
          <a:prstGeom prst="rect">
            <a:avLst/>
          </a:prstGeom>
          <a:noFill/>
          <a:ln/>
        </p:spPr>
        <p:txBody>
          <a:bodyPr wrap="square" rtlCol="0" anchor="ctr"/>
          <a:lstStyle/>
          <a:p>
            <a:pPr marL="0" indent="0">
              <a:buNone/>
            </a:pPr>
            <a:r>
              <a:rPr lang="en-US" sz="850" noProof="0" dirty="0">
                <a:solidFill>
                  <a:srgbClr val="2B6CB0"/>
                </a:solidFill>
                <a:latin typeface="Montserrat" pitchFamily="34" charset="0"/>
                <a:ea typeface="Montserrat" pitchFamily="34" charset="-122"/>
                <a:cs typeface="Montserrat" pitchFamily="34" charset="-120"/>
              </a:rPr>
              <a:t>ℹ  Note: Fields marked with * are required.</a:t>
            </a:r>
            <a:endParaRPr lang="en-US" sz="850" noProof="0" dirty="0"/>
          </a:p>
        </p:txBody>
      </p:sp>
      <p:sp>
        <p:nvSpPr>
          <p:cNvPr id="93" name="Shape 91"/>
          <p:cNvSpPr/>
          <p:nvPr/>
        </p:nvSpPr>
        <p:spPr>
          <a:xfrm>
            <a:off x="8564707" y="1090293"/>
            <a:ext cx="3611880" cy="5298947"/>
          </a:xfrm>
          <a:prstGeom prst="rect">
            <a:avLst/>
          </a:prstGeom>
          <a:solidFill>
            <a:schemeClr val="tx1"/>
          </a:solidFill>
          <a:ln w="12700">
            <a:solidFill>
              <a:srgbClr val="1A2B4A"/>
            </a:solidFill>
            <a:prstDash val="solid"/>
          </a:ln>
        </p:spPr>
        <p:txBody>
          <a:bodyPr/>
          <a:lstStyle/>
          <a:p>
            <a:endParaRPr lang="en-US" noProof="0" dirty="0"/>
          </a:p>
        </p:txBody>
      </p:sp>
      <p:sp>
        <p:nvSpPr>
          <p:cNvPr id="94" name="Text 92"/>
          <p:cNvSpPr/>
          <p:nvPr/>
        </p:nvSpPr>
        <p:spPr>
          <a:xfrm>
            <a:off x="8622792" y="1179447"/>
            <a:ext cx="3611880" cy="365760"/>
          </a:xfrm>
          <a:prstGeom prst="rect">
            <a:avLst/>
          </a:prstGeom>
          <a:noFill/>
          <a:ln/>
        </p:spPr>
        <p:txBody>
          <a:bodyPr wrap="square" lIns="0" tIns="1524" rIns="0" bIns="0" rtlCol="0" anchor="ctr"/>
          <a:lstStyle/>
          <a:p>
            <a:pPr marL="0" indent="0">
              <a:buNone/>
            </a:pPr>
            <a:r>
              <a:rPr lang="en-US" sz="1200" b="1" noProof="0" dirty="0">
                <a:solidFill>
                  <a:srgbClr val="FFFFFF"/>
                </a:solidFill>
                <a:latin typeface="Montserrat" pitchFamily="34" charset="0"/>
                <a:ea typeface="Montserrat" pitchFamily="34" charset="-122"/>
                <a:cs typeface="Montserrat" pitchFamily="34" charset="-120"/>
              </a:rPr>
              <a:t>Fields to complete</a:t>
            </a:r>
            <a:endParaRPr lang="en-US" sz="1200" noProof="0" dirty="0"/>
          </a:p>
        </p:txBody>
      </p:sp>
      <p:sp>
        <p:nvSpPr>
          <p:cNvPr id="95" name="Shape 93"/>
          <p:cNvSpPr/>
          <p:nvPr/>
        </p:nvSpPr>
        <p:spPr>
          <a:xfrm>
            <a:off x="8714232" y="1609215"/>
            <a:ext cx="219456" cy="219456"/>
          </a:xfrm>
          <a:prstGeom prst="ellipse">
            <a:avLst/>
          </a:prstGeom>
          <a:solidFill>
            <a:srgbClr val="FFC107"/>
          </a:solidFill>
          <a:ln w="12700">
            <a:solidFill>
              <a:srgbClr val="FFC107"/>
            </a:solidFill>
            <a:prstDash val="solid"/>
          </a:ln>
        </p:spPr>
        <p:txBody>
          <a:bodyPr/>
          <a:lstStyle/>
          <a:p>
            <a:endParaRPr lang="en-US" noProof="0" dirty="0"/>
          </a:p>
        </p:txBody>
      </p:sp>
      <p:sp>
        <p:nvSpPr>
          <p:cNvPr id="96" name="Text 94"/>
          <p:cNvSpPr/>
          <p:nvPr/>
        </p:nvSpPr>
        <p:spPr>
          <a:xfrm>
            <a:off x="8714232" y="1609215"/>
            <a:ext cx="219456" cy="219456"/>
          </a:xfrm>
          <a:prstGeom prst="rect">
            <a:avLst/>
          </a:prstGeom>
          <a:noFill/>
          <a:ln/>
        </p:spPr>
        <p:txBody>
          <a:bodyPr wrap="square" lIns="0" tIns="0" rIns="0" bIns="0" rtlCol="0" anchor="ctr"/>
          <a:lstStyle/>
          <a:p>
            <a:pPr marL="0" indent="0" algn="ctr">
              <a:buNone/>
            </a:pPr>
            <a:r>
              <a:rPr lang="en-US" sz="800" b="1" noProof="0" dirty="0">
                <a:solidFill>
                  <a:srgbClr val="1A2B4A"/>
                </a:solidFill>
                <a:latin typeface="Montserrat" pitchFamily="34" charset="0"/>
                <a:ea typeface="Montserrat" pitchFamily="34" charset="-122"/>
                <a:cs typeface="Montserrat" pitchFamily="34" charset="-120"/>
              </a:rPr>
              <a:t>1</a:t>
            </a:r>
            <a:endParaRPr lang="en-US" sz="800" noProof="0" dirty="0"/>
          </a:p>
        </p:txBody>
      </p:sp>
      <p:sp>
        <p:nvSpPr>
          <p:cNvPr id="97" name="Text 95"/>
          <p:cNvSpPr/>
          <p:nvPr/>
        </p:nvSpPr>
        <p:spPr>
          <a:xfrm>
            <a:off x="8997696" y="1609215"/>
            <a:ext cx="3154680" cy="219456"/>
          </a:xfrm>
          <a:prstGeom prst="rect">
            <a:avLst/>
          </a:prstGeom>
          <a:noFill/>
          <a:ln/>
        </p:spPr>
        <p:txBody>
          <a:bodyPr wrap="square" rtlCol="0" anchor="ctr"/>
          <a:lstStyle/>
          <a:p>
            <a:pPr marL="0" indent="0">
              <a:buNone/>
            </a:pPr>
            <a:r>
              <a:rPr lang="en-US" sz="900" b="1" noProof="0" dirty="0">
                <a:solidFill>
                  <a:srgbClr val="FFFFFF"/>
                </a:solidFill>
                <a:latin typeface="Montserrat" pitchFamily="34" charset="0"/>
                <a:ea typeface="Montserrat" pitchFamily="34" charset="-122"/>
                <a:cs typeface="Montserrat" pitchFamily="34" charset="-120"/>
              </a:rPr>
              <a:t>Service start date</a:t>
            </a:r>
            <a:endParaRPr lang="en-US" sz="900" noProof="0" dirty="0"/>
          </a:p>
        </p:txBody>
      </p:sp>
      <p:sp>
        <p:nvSpPr>
          <p:cNvPr id="98" name="Text 96"/>
          <p:cNvSpPr/>
          <p:nvPr/>
        </p:nvSpPr>
        <p:spPr>
          <a:xfrm>
            <a:off x="8997696" y="1810383"/>
            <a:ext cx="3154680" cy="347472"/>
          </a:xfrm>
          <a:prstGeom prst="rect">
            <a:avLst/>
          </a:prstGeom>
          <a:noFill/>
          <a:ln/>
        </p:spPr>
        <p:txBody>
          <a:bodyPr wrap="square" rtlCol="0" anchor="ctr"/>
          <a:lstStyle/>
          <a:p>
            <a:pPr marL="0" indent="0">
              <a:buNone/>
            </a:pPr>
            <a:r>
              <a:rPr lang="en-US" sz="750" noProof="0" dirty="0">
                <a:solidFill>
                  <a:srgbClr val="CADCFC"/>
                </a:solidFill>
                <a:latin typeface="Montserrat" pitchFamily="34" charset="0"/>
                <a:ea typeface="Montserrat" pitchFamily="34" charset="-122"/>
                <a:cs typeface="Montserrat" pitchFamily="34" charset="-120"/>
              </a:rPr>
              <a:t>Enter the start date for the executed service period.</a:t>
            </a:r>
            <a:endParaRPr lang="en-US" sz="750" noProof="0" dirty="0"/>
          </a:p>
        </p:txBody>
      </p:sp>
      <p:sp>
        <p:nvSpPr>
          <p:cNvPr id="99" name="Shape 97"/>
          <p:cNvSpPr/>
          <p:nvPr/>
        </p:nvSpPr>
        <p:spPr>
          <a:xfrm>
            <a:off x="8714232" y="2359023"/>
            <a:ext cx="219456" cy="219456"/>
          </a:xfrm>
          <a:prstGeom prst="ellipse">
            <a:avLst/>
          </a:prstGeom>
          <a:solidFill>
            <a:srgbClr val="FFC107"/>
          </a:solidFill>
          <a:ln w="12700">
            <a:solidFill>
              <a:srgbClr val="FFC107"/>
            </a:solidFill>
            <a:prstDash val="solid"/>
          </a:ln>
        </p:spPr>
        <p:txBody>
          <a:bodyPr/>
          <a:lstStyle/>
          <a:p>
            <a:endParaRPr lang="en-US" noProof="0" dirty="0"/>
          </a:p>
        </p:txBody>
      </p:sp>
      <p:sp>
        <p:nvSpPr>
          <p:cNvPr id="100" name="Text 98"/>
          <p:cNvSpPr/>
          <p:nvPr/>
        </p:nvSpPr>
        <p:spPr>
          <a:xfrm>
            <a:off x="8714232" y="2359023"/>
            <a:ext cx="219456" cy="219456"/>
          </a:xfrm>
          <a:prstGeom prst="rect">
            <a:avLst/>
          </a:prstGeom>
          <a:noFill/>
          <a:ln/>
        </p:spPr>
        <p:txBody>
          <a:bodyPr wrap="square" lIns="0" tIns="0" rIns="0" bIns="0" rtlCol="0" anchor="ctr"/>
          <a:lstStyle/>
          <a:p>
            <a:pPr marL="0" indent="0" algn="ctr">
              <a:buNone/>
            </a:pPr>
            <a:r>
              <a:rPr lang="en-US" sz="800" b="1" noProof="0" dirty="0">
                <a:solidFill>
                  <a:srgbClr val="1A2B4A"/>
                </a:solidFill>
                <a:latin typeface="Montserrat" pitchFamily="34" charset="0"/>
                <a:ea typeface="Montserrat" pitchFamily="34" charset="-122"/>
                <a:cs typeface="Montserrat" pitchFamily="34" charset="-120"/>
              </a:rPr>
              <a:t>2</a:t>
            </a:r>
            <a:endParaRPr lang="en-US" sz="800" noProof="0" dirty="0"/>
          </a:p>
        </p:txBody>
      </p:sp>
      <p:sp>
        <p:nvSpPr>
          <p:cNvPr id="101" name="Text 99"/>
          <p:cNvSpPr/>
          <p:nvPr/>
        </p:nvSpPr>
        <p:spPr>
          <a:xfrm>
            <a:off x="8997696" y="2359023"/>
            <a:ext cx="3154680" cy="219456"/>
          </a:xfrm>
          <a:prstGeom prst="rect">
            <a:avLst/>
          </a:prstGeom>
          <a:noFill/>
          <a:ln/>
        </p:spPr>
        <p:txBody>
          <a:bodyPr wrap="square" rtlCol="0" anchor="ctr"/>
          <a:lstStyle/>
          <a:p>
            <a:pPr marL="0" indent="0">
              <a:buNone/>
            </a:pPr>
            <a:r>
              <a:rPr lang="en-US" sz="900" b="1" noProof="0" dirty="0">
                <a:solidFill>
                  <a:srgbClr val="FFFFFF"/>
                </a:solidFill>
                <a:latin typeface="Montserrat" pitchFamily="34" charset="0"/>
                <a:ea typeface="Montserrat" pitchFamily="34" charset="-122"/>
                <a:cs typeface="Montserrat" pitchFamily="34" charset="-120"/>
              </a:rPr>
              <a:t>End date</a:t>
            </a:r>
            <a:endParaRPr lang="en-US" sz="900" noProof="0" dirty="0"/>
          </a:p>
        </p:txBody>
      </p:sp>
      <p:sp>
        <p:nvSpPr>
          <p:cNvPr id="102" name="Text 100"/>
          <p:cNvSpPr/>
          <p:nvPr/>
        </p:nvSpPr>
        <p:spPr>
          <a:xfrm>
            <a:off x="8997696" y="2560191"/>
            <a:ext cx="3154680" cy="347472"/>
          </a:xfrm>
          <a:prstGeom prst="rect">
            <a:avLst/>
          </a:prstGeom>
          <a:noFill/>
          <a:ln/>
        </p:spPr>
        <p:txBody>
          <a:bodyPr wrap="square" rtlCol="0" anchor="ctr"/>
          <a:lstStyle/>
          <a:p>
            <a:pPr marL="0" indent="0">
              <a:buNone/>
            </a:pPr>
            <a:r>
              <a:rPr lang="en-US" sz="750" noProof="0" dirty="0">
                <a:solidFill>
                  <a:srgbClr val="CADCFC"/>
                </a:solidFill>
                <a:latin typeface="Montserrat" pitchFamily="34" charset="0"/>
                <a:ea typeface="Montserrat" pitchFamily="34" charset="-122"/>
                <a:cs typeface="Montserrat" pitchFamily="34" charset="-120"/>
              </a:rPr>
              <a:t>Enter the end date for the executed service period.</a:t>
            </a:r>
            <a:endParaRPr lang="en-US" sz="750" noProof="0" dirty="0"/>
          </a:p>
        </p:txBody>
      </p:sp>
      <p:sp>
        <p:nvSpPr>
          <p:cNvPr id="103" name="Shape 101"/>
          <p:cNvSpPr/>
          <p:nvPr/>
        </p:nvSpPr>
        <p:spPr>
          <a:xfrm>
            <a:off x="8714232" y="3108831"/>
            <a:ext cx="219456" cy="219456"/>
          </a:xfrm>
          <a:prstGeom prst="ellipse">
            <a:avLst/>
          </a:prstGeom>
          <a:solidFill>
            <a:srgbClr val="FFC107"/>
          </a:solidFill>
          <a:ln w="12700">
            <a:solidFill>
              <a:srgbClr val="FFC107"/>
            </a:solidFill>
            <a:prstDash val="solid"/>
          </a:ln>
        </p:spPr>
        <p:txBody>
          <a:bodyPr/>
          <a:lstStyle/>
          <a:p>
            <a:endParaRPr lang="en-US" noProof="0" dirty="0"/>
          </a:p>
        </p:txBody>
      </p:sp>
      <p:sp>
        <p:nvSpPr>
          <p:cNvPr id="104" name="Text 102"/>
          <p:cNvSpPr/>
          <p:nvPr/>
        </p:nvSpPr>
        <p:spPr>
          <a:xfrm>
            <a:off x="8714232" y="3108831"/>
            <a:ext cx="219456" cy="219456"/>
          </a:xfrm>
          <a:prstGeom prst="rect">
            <a:avLst/>
          </a:prstGeom>
          <a:noFill/>
          <a:ln/>
        </p:spPr>
        <p:txBody>
          <a:bodyPr wrap="square" lIns="0" tIns="0" rIns="0" bIns="0" rtlCol="0" anchor="ctr"/>
          <a:lstStyle/>
          <a:p>
            <a:pPr marL="0" indent="0" algn="ctr">
              <a:buNone/>
            </a:pPr>
            <a:r>
              <a:rPr lang="en-US" sz="800" b="1" noProof="0" dirty="0">
                <a:solidFill>
                  <a:srgbClr val="1A2B4A"/>
                </a:solidFill>
                <a:latin typeface="Montserrat" pitchFamily="34" charset="0"/>
                <a:ea typeface="Montserrat" pitchFamily="34" charset="-122"/>
                <a:cs typeface="Montserrat" pitchFamily="34" charset="-120"/>
              </a:rPr>
              <a:t>3</a:t>
            </a:r>
            <a:endParaRPr lang="en-US" sz="800" noProof="0" dirty="0"/>
          </a:p>
        </p:txBody>
      </p:sp>
      <p:sp>
        <p:nvSpPr>
          <p:cNvPr id="107" name="Shape 105"/>
          <p:cNvSpPr/>
          <p:nvPr/>
        </p:nvSpPr>
        <p:spPr>
          <a:xfrm>
            <a:off x="8714232" y="3858639"/>
            <a:ext cx="219456" cy="219456"/>
          </a:xfrm>
          <a:prstGeom prst="ellipse">
            <a:avLst/>
          </a:prstGeom>
          <a:solidFill>
            <a:srgbClr val="FFC107"/>
          </a:solidFill>
          <a:ln w="12700">
            <a:solidFill>
              <a:srgbClr val="FFC107"/>
            </a:solidFill>
            <a:prstDash val="solid"/>
          </a:ln>
        </p:spPr>
        <p:txBody>
          <a:bodyPr/>
          <a:lstStyle/>
          <a:p>
            <a:endParaRPr lang="en-US" noProof="0" dirty="0"/>
          </a:p>
        </p:txBody>
      </p:sp>
      <p:sp>
        <p:nvSpPr>
          <p:cNvPr id="108" name="Text 106"/>
          <p:cNvSpPr/>
          <p:nvPr/>
        </p:nvSpPr>
        <p:spPr>
          <a:xfrm>
            <a:off x="8714232" y="3858639"/>
            <a:ext cx="219456" cy="219456"/>
          </a:xfrm>
          <a:prstGeom prst="rect">
            <a:avLst/>
          </a:prstGeom>
          <a:noFill/>
          <a:ln/>
        </p:spPr>
        <p:txBody>
          <a:bodyPr wrap="square" lIns="0" tIns="0" rIns="0" bIns="0" rtlCol="0" anchor="ctr"/>
          <a:lstStyle/>
          <a:p>
            <a:pPr marL="0" indent="0" algn="ctr">
              <a:buNone/>
            </a:pPr>
            <a:r>
              <a:rPr lang="en-US" sz="800" b="1" noProof="0" dirty="0">
                <a:solidFill>
                  <a:srgbClr val="1A2B4A"/>
                </a:solidFill>
                <a:latin typeface="Montserrat" pitchFamily="34" charset="0"/>
                <a:ea typeface="Montserrat" pitchFamily="34" charset="-122"/>
                <a:cs typeface="Montserrat" pitchFamily="34" charset="-120"/>
              </a:rPr>
              <a:t>4</a:t>
            </a:r>
            <a:endParaRPr lang="en-US" sz="800" noProof="0" dirty="0"/>
          </a:p>
        </p:txBody>
      </p:sp>
      <p:sp>
        <p:nvSpPr>
          <p:cNvPr id="109" name="Text 107"/>
          <p:cNvSpPr/>
          <p:nvPr/>
        </p:nvSpPr>
        <p:spPr>
          <a:xfrm>
            <a:off x="9144000" y="3131691"/>
            <a:ext cx="3154680" cy="219456"/>
          </a:xfrm>
          <a:prstGeom prst="rect">
            <a:avLst/>
          </a:prstGeom>
          <a:noFill/>
          <a:ln/>
        </p:spPr>
        <p:txBody>
          <a:bodyPr wrap="square" rtlCol="0" anchor="ctr"/>
          <a:lstStyle/>
          <a:p>
            <a:pPr marL="0" indent="0">
              <a:buNone/>
            </a:pPr>
            <a:r>
              <a:rPr lang="en-US" sz="900" b="1" noProof="0" dirty="0">
                <a:solidFill>
                  <a:srgbClr val="FFFFFF"/>
                </a:solidFill>
                <a:latin typeface="Montserrat" pitchFamily="34" charset="0"/>
                <a:ea typeface="Montserrat" pitchFamily="34" charset="-122"/>
                <a:cs typeface="Montserrat" pitchFamily="34" charset="-120"/>
              </a:rPr>
              <a:t>Description</a:t>
            </a:r>
            <a:endParaRPr lang="en-US" sz="900" noProof="0" dirty="0"/>
          </a:p>
        </p:txBody>
      </p:sp>
      <p:sp>
        <p:nvSpPr>
          <p:cNvPr id="110" name="Text 108"/>
          <p:cNvSpPr/>
          <p:nvPr/>
        </p:nvSpPr>
        <p:spPr>
          <a:xfrm>
            <a:off x="9153144" y="3328287"/>
            <a:ext cx="3154680" cy="347472"/>
          </a:xfrm>
          <a:prstGeom prst="rect">
            <a:avLst/>
          </a:prstGeom>
          <a:noFill/>
          <a:ln/>
        </p:spPr>
        <p:txBody>
          <a:bodyPr wrap="square" rtlCol="0" anchor="ctr"/>
          <a:lstStyle/>
          <a:p>
            <a:pPr marL="0" indent="0">
              <a:buNone/>
            </a:pPr>
            <a:r>
              <a:rPr lang="en-US" sz="750" noProof="0" dirty="0">
                <a:solidFill>
                  <a:srgbClr val="CADCFC"/>
                </a:solidFill>
                <a:latin typeface="Montserrat" pitchFamily="34" charset="0"/>
                <a:ea typeface="Montserrat" pitchFamily="34" charset="-122"/>
                <a:cs typeface="Montserrat" pitchFamily="34" charset="-120"/>
              </a:rPr>
              <a:t>Enter a description of the executed service.</a:t>
            </a:r>
            <a:endParaRPr lang="en-US" sz="750" noProof="0" dirty="0"/>
          </a:p>
        </p:txBody>
      </p:sp>
      <p:sp>
        <p:nvSpPr>
          <p:cNvPr id="111" name="Shape 109"/>
          <p:cNvSpPr/>
          <p:nvPr/>
        </p:nvSpPr>
        <p:spPr>
          <a:xfrm>
            <a:off x="8714232" y="4608447"/>
            <a:ext cx="219456" cy="219456"/>
          </a:xfrm>
          <a:prstGeom prst="ellipse">
            <a:avLst/>
          </a:prstGeom>
          <a:solidFill>
            <a:srgbClr val="FFC107"/>
          </a:solidFill>
          <a:ln w="12700">
            <a:solidFill>
              <a:srgbClr val="FFC107"/>
            </a:solidFill>
            <a:prstDash val="solid"/>
          </a:ln>
        </p:spPr>
        <p:txBody>
          <a:bodyPr/>
          <a:lstStyle/>
          <a:p>
            <a:endParaRPr lang="en-US" noProof="0" dirty="0"/>
          </a:p>
        </p:txBody>
      </p:sp>
      <p:sp>
        <p:nvSpPr>
          <p:cNvPr id="112" name="Text 110"/>
          <p:cNvSpPr/>
          <p:nvPr/>
        </p:nvSpPr>
        <p:spPr>
          <a:xfrm>
            <a:off x="8714232" y="4608447"/>
            <a:ext cx="219456" cy="219456"/>
          </a:xfrm>
          <a:prstGeom prst="rect">
            <a:avLst/>
          </a:prstGeom>
          <a:noFill/>
          <a:ln/>
        </p:spPr>
        <p:txBody>
          <a:bodyPr wrap="square" lIns="0" tIns="0" rIns="0" bIns="0" rtlCol="0" anchor="ctr"/>
          <a:lstStyle/>
          <a:p>
            <a:pPr marL="0" indent="0" algn="ctr">
              <a:buNone/>
            </a:pPr>
            <a:r>
              <a:rPr lang="en-US" sz="800" b="1" noProof="0" dirty="0">
                <a:solidFill>
                  <a:srgbClr val="1A2B4A"/>
                </a:solidFill>
                <a:latin typeface="Montserrat" pitchFamily="34" charset="0"/>
                <a:ea typeface="Montserrat" pitchFamily="34" charset="-122"/>
                <a:cs typeface="Montserrat" pitchFamily="34" charset="-120"/>
              </a:rPr>
              <a:t>5</a:t>
            </a:r>
            <a:endParaRPr lang="en-US" sz="800" noProof="0" dirty="0"/>
          </a:p>
        </p:txBody>
      </p:sp>
      <p:sp>
        <p:nvSpPr>
          <p:cNvPr id="113" name="Text 111"/>
          <p:cNvSpPr/>
          <p:nvPr/>
        </p:nvSpPr>
        <p:spPr>
          <a:xfrm>
            <a:off x="9189720" y="3849495"/>
            <a:ext cx="3154680" cy="219456"/>
          </a:xfrm>
          <a:prstGeom prst="rect">
            <a:avLst/>
          </a:prstGeom>
          <a:noFill/>
          <a:ln/>
        </p:spPr>
        <p:txBody>
          <a:bodyPr wrap="square" rtlCol="0" anchor="ctr"/>
          <a:lstStyle/>
          <a:p>
            <a:pPr marL="0" indent="0">
              <a:buNone/>
            </a:pPr>
            <a:r>
              <a:rPr lang="en-US" sz="900" b="1" noProof="0" dirty="0">
                <a:solidFill>
                  <a:srgbClr val="FFFFFF"/>
                </a:solidFill>
                <a:latin typeface="Montserrat" pitchFamily="34" charset="0"/>
                <a:ea typeface="Montserrat" pitchFamily="34" charset="-122"/>
                <a:cs typeface="Montserrat" pitchFamily="34" charset="-120"/>
              </a:rPr>
              <a:t>Rate</a:t>
            </a:r>
            <a:endParaRPr lang="en-US" sz="900" noProof="0" dirty="0"/>
          </a:p>
        </p:txBody>
      </p:sp>
      <p:sp>
        <p:nvSpPr>
          <p:cNvPr id="114" name="Text 112"/>
          <p:cNvSpPr/>
          <p:nvPr/>
        </p:nvSpPr>
        <p:spPr>
          <a:xfrm>
            <a:off x="9180576" y="4059678"/>
            <a:ext cx="3154680" cy="347472"/>
          </a:xfrm>
          <a:prstGeom prst="rect">
            <a:avLst/>
          </a:prstGeom>
          <a:noFill/>
          <a:ln/>
        </p:spPr>
        <p:txBody>
          <a:bodyPr wrap="square" rtlCol="0" anchor="ctr"/>
          <a:lstStyle/>
          <a:p>
            <a:pPr marL="0" indent="0">
              <a:buNone/>
            </a:pPr>
            <a:r>
              <a:rPr lang="en-US" sz="750" noProof="0" dirty="0">
                <a:solidFill>
                  <a:srgbClr val="CADCFC"/>
                </a:solidFill>
                <a:latin typeface="Montserrat" pitchFamily="34" charset="0"/>
                <a:ea typeface="Montserrat" pitchFamily="34" charset="-122"/>
                <a:cs typeface="Montserrat" pitchFamily="34" charset="-120"/>
              </a:rPr>
              <a:t>Select the corresponding rate defined in the Service Order.</a:t>
            </a:r>
            <a:endParaRPr lang="en-US" sz="750" noProof="0" dirty="0"/>
          </a:p>
        </p:txBody>
      </p:sp>
      <p:sp>
        <p:nvSpPr>
          <p:cNvPr id="117" name="Text 115"/>
          <p:cNvSpPr/>
          <p:nvPr/>
        </p:nvSpPr>
        <p:spPr>
          <a:xfrm>
            <a:off x="9171432" y="4535295"/>
            <a:ext cx="3154680" cy="219456"/>
          </a:xfrm>
          <a:prstGeom prst="rect">
            <a:avLst/>
          </a:prstGeom>
          <a:noFill/>
          <a:ln/>
        </p:spPr>
        <p:txBody>
          <a:bodyPr wrap="square" rtlCol="0" anchor="ctr"/>
          <a:lstStyle/>
          <a:p>
            <a:pPr marL="0" indent="0">
              <a:buNone/>
            </a:pPr>
            <a:r>
              <a:rPr lang="en-US" sz="900" b="1" noProof="0" dirty="0">
                <a:solidFill>
                  <a:srgbClr val="FFFFFF"/>
                </a:solidFill>
                <a:latin typeface="Montserrat" pitchFamily="34" charset="0"/>
                <a:ea typeface="Montserrat" pitchFamily="34" charset="-122"/>
                <a:cs typeface="Montserrat" pitchFamily="34" charset="-120"/>
              </a:rPr>
              <a:t>Quantity</a:t>
            </a:r>
            <a:endParaRPr lang="en-US" sz="900" noProof="0" dirty="0"/>
          </a:p>
        </p:txBody>
      </p:sp>
      <p:sp>
        <p:nvSpPr>
          <p:cNvPr id="118" name="Text 116"/>
          <p:cNvSpPr/>
          <p:nvPr/>
        </p:nvSpPr>
        <p:spPr>
          <a:xfrm>
            <a:off x="9153144" y="4663311"/>
            <a:ext cx="3154680" cy="347472"/>
          </a:xfrm>
          <a:prstGeom prst="rect">
            <a:avLst/>
          </a:prstGeom>
          <a:noFill/>
          <a:ln/>
        </p:spPr>
        <p:txBody>
          <a:bodyPr wrap="square" rtlCol="0" anchor="ctr"/>
          <a:lstStyle/>
          <a:p>
            <a:pPr marL="0" indent="0">
              <a:buNone/>
            </a:pPr>
            <a:r>
              <a:rPr lang="en-US" sz="750" noProof="0" dirty="0">
                <a:solidFill>
                  <a:srgbClr val="CADCFC"/>
                </a:solidFill>
                <a:latin typeface="Montserrat" pitchFamily="34" charset="0"/>
                <a:ea typeface="Montserrat" pitchFamily="34" charset="-122"/>
                <a:cs typeface="Montserrat" pitchFamily="34" charset="-120"/>
              </a:rPr>
              <a:t>Enter the executed quantity for the selected rate.</a:t>
            </a:r>
            <a:endParaRPr lang="en-US" sz="750" noProof="0" dirty="0"/>
          </a:p>
        </p:txBody>
      </p:sp>
      <p:pic>
        <p:nvPicPr>
          <p:cNvPr id="120" name="Picture 119">
            <a:extLst>
              <a:ext uri="{FF2B5EF4-FFF2-40B4-BE49-F238E27FC236}">
                <a16:creationId xmlns:a16="http://schemas.microsoft.com/office/drawing/2014/main" id="{5AE47664-8359-3D4C-2D0A-0A778CC4099C}"/>
              </a:ext>
            </a:extLst>
          </p:cNvPr>
          <p:cNvPicPr>
            <a:picLocks noChangeAspect="1"/>
          </p:cNvPicPr>
          <p:nvPr/>
        </p:nvPicPr>
        <p:blipFill>
          <a:blip r:embed="rId3"/>
          <a:stretch>
            <a:fillRect/>
          </a:stretch>
        </p:blipFill>
        <p:spPr>
          <a:xfrm>
            <a:off x="241366" y="4057490"/>
            <a:ext cx="150905" cy="335344"/>
          </a:xfrm>
          <a:prstGeom prst="rect">
            <a:avLst/>
          </a:prstGeom>
        </p:spPr>
      </p:pic>
      <p:sp>
        <p:nvSpPr>
          <p:cNvPr id="119" name="Text 90">
            <a:extLst>
              <a:ext uri="{FF2B5EF4-FFF2-40B4-BE49-F238E27FC236}">
                <a16:creationId xmlns:a16="http://schemas.microsoft.com/office/drawing/2014/main" id="{33AA4AB1-9A5D-DC84-281E-53E0DF1FB4A8}"/>
              </a:ext>
            </a:extLst>
          </p:cNvPr>
          <p:cNvSpPr/>
          <p:nvPr/>
        </p:nvSpPr>
        <p:spPr>
          <a:xfrm>
            <a:off x="203870" y="5870190"/>
            <a:ext cx="7589520" cy="292608"/>
          </a:xfrm>
          <a:prstGeom prst="rect">
            <a:avLst/>
          </a:prstGeom>
          <a:noFill/>
          <a:ln/>
        </p:spPr>
        <p:txBody>
          <a:bodyPr wrap="square" rtlCol="0" anchor="ctr"/>
          <a:lstStyle/>
          <a:p>
            <a:r>
              <a:rPr lang="en-US" sz="850" noProof="0" dirty="0">
                <a:solidFill>
                  <a:srgbClr val="2B6CB0"/>
                </a:solidFill>
                <a:latin typeface="Montserrat" pitchFamily="34" charset="0"/>
                <a:ea typeface="Montserrat" pitchFamily="34" charset="-122"/>
                <a:cs typeface="Montserrat" pitchFamily="34" charset="-120"/>
              </a:rPr>
              <a:t>.</a:t>
            </a:r>
            <a:endParaRPr lang="en-US" sz="850" noProof="0" dirty="0"/>
          </a:p>
        </p:txBody>
      </p:sp>
      <p:sp>
        <p:nvSpPr>
          <p:cNvPr id="121" name="Text 90">
            <a:extLst>
              <a:ext uri="{FF2B5EF4-FFF2-40B4-BE49-F238E27FC236}">
                <a16:creationId xmlns:a16="http://schemas.microsoft.com/office/drawing/2014/main" id="{22AC8D38-D106-856F-82CE-615B5242D1A2}"/>
              </a:ext>
            </a:extLst>
          </p:cNvPr>
          <p:cNvSpPr/>
          <p:nvPr/>
        </p:nvSpPr>
        <p:spPr>
          <a:xfrm>
            <a:off x="325963" y="5751318"/>
            <a:ext cx="7589520" cy="292608"/>
          </a:xfrm>
          <a:prstGeom prst="rect">
            <a:avLst/>
          </a:prstGeom>
          <a:noFill/>
          <a:ln/>
        </p:spPr>
        <p:txBody>
          <a:bodyPr wrap="square" rtlCol="0" anchor="ctr"/>
          <a:lstStyle/>
          <a:p>
            <a:r>
              <a:rPr lang="en-US" sz="850" b="1" noProof="0" dirty="0">
                <a:solidFill>
                  <a:srgbClr val="2B6CB0"/>
                </a:solidFill>
                <a:latin typeface="Montserrat" pitchFamily="34" charset="0"/>
              </a:rPr>
              <a:t>⚠️ Use the search option (magnifier) to find the corresponding rate</a:t>
            </a:r>
            <a:r>
              <a:rPr lang="en-US" sz="900" noProof="0" dirty="0">
                <a:latin typeface="Montserrat" panose="00000500000000000000" pitchFamily="2" charset="0"/>
              </a:rPr>
              <a:t>.</a:t>
            </a:r>
            <a:r>
              <a:rPr lang="en-US" sz="850" noProof="0" dirty="0">
                <a:solidFill>
                  <a:srgbClr val="2B6CB0"/>
                </a:solidFill>
                <a:latin typeface="Montserrat" panose="00000500000000000000" pitchFamily="2" charset="0"/>
                <a:ea typeface="Montserrat" pitchFamily="34" charset="-122"/>
                <a:cs typeface="Montserrat" pitchFamily="34" charset="-120"/>
              </a:rPr>
              <a:t>.</a:t>
            </a:r>
            <a:endParaRPr lang="en-US" sz="850" noProof="0" dirty="0">
              <a:latin typeface="Montserrat" panose="00000500000000000000" pitchFamily="2" charset="0"/>
            </a:endParaRPr>
          </a:p>
          <a:p>
            <a:pPr marL="0" indent="0">
              <a:buNone/>
            </a:pPr>
            <a:r>
              <a:rPr lang="en-US" sz="850" noProof="0" dirty="0">
                <a:solidFill>
                  <a:srgbClr val="2B6CB0"/>
                </a:solidFill>
                <a:latin typeface="Montserrat" pitchFamily="34" charset="0"/>
                <a:ea typeface="Montserrat" pitchFamily="34" charset="-122"/>
                <a:cs typeface="Montserrat" pitchFamily="34" charset="-120"/>
              </a:rPr>
              <a:t>.</a:t>
            </a:r>
            <a:endParaRPr lang="en-US" sz="850" noProof="0" dirty="0"/>
          </a:p>
        </p:txBody>
      </p:sp>
      <p:sp>
        <p:nvSpPr>
          <p:cNvPr id="122" name="Text 90">
            <a:extLst>
              <a:ext uri="{FF2B5EF4-FFF2-40B4-BE49-F238E27FC236}">
                <a16:creationId xmlns:a16="http://schemas.microsoft.com/office/drawing/2014/main" id="{F1E31413-81AE-C9DB-43D5-A5B7576E6576}"/>
              </a:ext>
            </a:extLst>
          </p:cNvPr>
          <p:cNvSpPr/>
          <p:nvPr/>
        </p:nvSpPr>
        <p:spPr>
          <a:xfrm>
            <a:off x="304454" y="6236079"/>
            <a:ext cx="7589520" cy="292608"/>
          </a:xfrm>
          <a:prstGeom prst="rect">
            <a:avLst/>
          </a:prstGeom>
          <a:noFill/>
          <a:ln/>
        </p:spPr>
        <p:txBody>
          <a:bodyPr wrap="square" rtlCol="0" anchor="ctr"/>
          <a:lstStyle/>
          <a:p>
            <a:r>
              <a:rPr lang="en-US" sz="900" noProof="0" dirty="0"/>
              <a:t>⚠️</a:t>
            </a:r>
            <a:r>
              <a:rPr lang="en-US" sz="850" b="1" noProof="0" dirty="0">
                <a:solidFill>
                  <a:srgbClr val="2B6CB0"/>
                </a:solidFill>
                <a:latin typeface="Montserrat" pitchFamily="34" charset="0"/>
              </a:rPr>
              <a:t> Each Service Entry Sheet (SES) allows recording a maximum of 50 rates.</a:t>
            </a:r>
          </a:p>
          <a:p>
            <a:endParaRPr lang="en-US" sz="850" b="1" noProof="0" dirty="0">
              <a:solidFill>
                <a:srgbClr val="2B6CB0"/>
              </a:solidFill>
              <a:latin typeface="Montserrat" pitchFamily="34" charset="0"/>
            </a:endParaRPr>
          </a:p>
          <a:p>
            <a:r>
              <a:rPr lang="en-US" sz="850" b="1" noProof="0" dirty="0">
                <a:solidFill>
                  <a:srgbClr val="2B6CB0"/>
                </a:solidFill>
                <a:latin typeface="Montserrat" pitchFamily="34" charset="0"/>
              </a:rPr>
              <a:t>⚠️ If you need to record more than 50 rates, you must create multiple SES to complete the reconciliation of the executed services.</a:t>
            </a:r>
          </a:p>
          <a:p>
            <a:endParaRPr lang="en-US" sz="850" noProof="0" dirty="0">
              <a:latin typeface="Montserrat" panose="00000500000000000000" pitchFamily="2" charset="0"/>
            </a:endParaRPr>
          </a:p>
          <a:p>
            <a:pPr marL="0" indent="0">
              <a:buNone/>
            </a:pPr>
            <a:r>
              <a:rPr lang="en-US" sz="850" noProof="0" dirty="0">
                <a:solidFill>
                  <a:srgbClr val="2B6CB0"/>
                </a:solidFill>
                <a:latin typeface="Montserrat" pitchFamily="34" charset="0"/>
                <a:ea typeface="Montserrat" pitchFamily="34" charset="-122"/>
                <a:cs typeface="Montserrat" pitchFamily="34" charset="-120"/>
              </a:rPr>
              <a:t>.</a:t>
            </a:r>
            <a:endParaRPr lang="en-US" sz="850" noProof="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0"/>
            <a:ext cx="12161520" cy="594360"/>
          </a:xfrm>
          <a:prstGeom prst="rect">
            <a:avLst/>
          </a:prstGeom>
          <a:solidFill>
            <a:schemeClr val="tx1"/>
          </a:solidFill>
          <a:ln w="12700">
            <a:solidFill>
              <a:srgbClr val="1A2B4A"/>
            </a:solidFill>
            <a:prstDash val="solid"/>
          </a:ln>
        </p:spPr>
        <p:txBody>
          <a:bodyPr/>
          <a:lstStyle/>
          <a:p>
            <a:endParaRPr lang="en-US" noProof="0" dirty="0"/>
          </a:p>
        </p:txBody>
      </p:sp>
      <p:sp>
        <p:nvSpPr>
          <p:cNvPr id="3" name="Text 1"/>
          <p:cNvSpPr/>
          <p:nvPr/>
        </p:nvSpPr>
        <p:spPr>
          <a:xfrm>
            <a:off x="274320" y="0"/>
            <a:ext cx="11612880" cy="594360"/>
          </a:xfrm>
          <a:prstGeom prst="rect">
            <a:avLst/>
          </a:prstGeom>
          <a:noFill/>
          <a:ln/>
        </p:spPr>
        <p:txBody>
          <a:bodyPr wrap="square" rtlCol="0" anchor="ctr"/>
          <a:lstStyle/>
          <a:p>
            <a:pPr marL="0" indent="0">
              <a:buNone/>
            </a:pPr>
            <a:r>
              <a:rPr lang="en-US" sz="1450" b="1" noProof="0" dirty="0">
                <a:solidFill>
                  <a:srgbClr val="FFFFFF"/>
                </a:solidFill>
                <a:latin typeface="Montserrat" pitchFamily="34" charset="0"/>
                <a:ea typeface="Montserrat" pitchFamily="34" charset="-122"/>
                <a:cs typeface="Montserrat" pitchFamily="34" charset="-120"/>
              </a:rPr>
              <a:t>Create Service Entry Sheet (SES) – Step 2: Comments and supporting documentation</a:t>
            </a:r>
            <a:endParaRPr lang="en-US" sz="1450" noProof="0" dirty="0"/>
          </a:p>
        </p:txBody>
      </p:sp>
      <p:sp>
        <p:nvSpPr>
          <p:cNvPr id="4" name="Shape 2"/>
          <p:cNvSpPr/>
          <p:nvPr/>
        </p:nvSpPr>
        <p:spPr>
          <a:xfrm>
            <a:off x="274320" y="749808"/>
            <a:ext cx="7818120" cy="658368"/>
          </a:xfrm>
          <a:prstGeom prst="roundRect">
            <a:avLst>
              <a:gd name="adj" fmla="val 9722"/>
            </a:avLst>
          </a:prstGeom>
          <a:solidFill>
            <a:srgbClr val="EBF4FF"/>
          </a:solidFill>
          <a:ln w="9525">
            <a:solidFill>
              <a:srgbClr val="90CDF4"/>
            </a:solidFill>
            <a:prstDash val="solid"/>
          </a:ln>
        </p:spPr>
        <p:txBody>
          <a:bodyPr/>
          <a:lstStyle/>
          <a:p>
            <a:endParaRPr lang="en-US" noProof="0" dirty="0"/>
          </a:p>
        </p:txBody>
      </p:sp>
      <p:sp>
        <p:nvSpPr>
          <p:cNvPr id="5" name="Shape 3"/>
          <p:cNvSpPr/>
          <p:nvPr/>
        </p:nvSpPr>
        <p:spPr>
          <a:xfrm>
            <a:off x="420624" y="877824"/>
            <a:ext cx="256032" cy="256032"/>
          </a:xfrm>
          <a:prstGeom prst="ellipse">
            <a:avLst/>
          </a:prstGeom>
          <a:solidFill>
            <a:srgbClr val="3182CE"/>
          </a:solidFill>
          <a:ln w="12700">
            <a:solidFill>
              <a:srgbClr val="3182CE"/>
            </a:solidFill>
            <a:prstDash val="solid"/>
          </a:ln>
        </p:spPr>
        <p:txBody>
          <a:bodyPr/>
          <a:lstStyle/>
          <a:p>
            <a:endParaRPr lang="en-US" noProof="0" dirty="0"/>
          </a:p>
        </p:txBody>
      </p:sp>
      <p:sp>
        <p:nvSpPr>
          <p:cNvPr id="6" name="Text 4"/>
          <p:cNvSpPr/>
          <p:nvPr/>
        </p:nvSpPr>
        <p:spPr>
          <a:xfrm>
            <a:off x="420624" y="877824"/>
            <a:ext cx="256032" cy="256032"/>
          </a:xfrm>
          <a:prstGeom prst="rect">
            <a:avLst/>
          </a:prstGeom>
          <a:noFill/>
          <a:ln/>
        </p:spPr>
        <p:txBody>
          <a:bodyPr wrap="square" lIns="0" tIns="0" rIns="0" bIns="0" rtlCol="0" anchor="ctr"/>
          <a:lstStyle/>
          <a:p>
            <a:pPr marL="0" indent="0" algn="ctr">
              <a:buNone/>
            </a:pPr>
            <a:r>
              <a:rPr lang="en-US" sz="900" b="1" noProof="0" dirty="0" err="1">
                <a:solidFill>
                  <a:srgbClr val="FFFFFF"/>
                </a:solidFill>
                <a:latin typeface="Montserrat" pitchFamily="34" charset="0"/>
                <a:ea typeface="Montserrat" pitchFamily="34" charset="-122"/>
                <a:cs typeface="Montserrat" pitchFamily="34" charset="-120"/>
              </a:rPr>
              <a:t>i</a:t>
            </a:r>
            <a:endParaRPr lang="en-US" sz="900" noProof="0" dirty="0"/>
          </a:p>
        </p:txBody>
      </p:sp>
      <p:sp>
        <p:nvSpPr>
          <p:cNvPr id="7" name="Text 5"/>
          <p:cNvSpPr/>
          <p:nvPr/>
        </p:nvSpPr>
        <p:spPr>
          <a:xfrm>
            <a:off x="749808" y="777240"/>
            <a:ext cx="7223760" cy="603504"/>
          </a:xfrm>
          <a:prstGeom prst="rect">
            <a:avLst/>
          </a:prstGeom>
          <a:noFill/>
          <a:ln/>
        </p:spPr>
        <p:txBody>
          <a:bodyPr wrap="square" rtlCol="0" anchor="ctr"/>
          <a:lstStyle/>
          <a:p>
            <a:pPr marL="0" indent="0">
              <a:buNone/>
            </a:pPr>
            <a:r>
              <a:rPr lang="en-US" sz="900" b="1" noProof="0" dirty="0">
                <a:solidFill>
                  <a:srgbClr val="2B6CB0"/>
                </a:solidFill>
                <a:latin typeface="Montserrat" pitchFamily="34" charset="0"/>
                <a:ea typeface="Montserrat" pitchFamily="34" charset="-122"/>
                <a:cs typeface="Montserrat" pitchFamily="34" charset="-120"/>
              </a:rPr>
              <a:t>Instruction: </a:t>
            </a:r>
            <a:r>
              <a:rPr lang="en-US" sz="900" noProof="0" dirty="0">
                <a:solidFill>
                  <a:srgbClr val="2B6CB0"/>
                </a:solidFill>
                <a:latin typeface="Montserrat" pitchFamily="34" charset="0"/>
                <a:ea typeface="Montserrat" pitchFamily="34" charset="-122"/>
                <a:cs typeface="Montserrat" pitchFamily="34" charset="-120"/>
              </a:rPr>
              <a:t>In the </a:t>
            </a:r>
            <a:r>
              <a:rPr lang="en-US" sz="900" b="1" noProof="0" dirty="0">
                <a:solidFill>
                  <a:srgbClr val="2B6CB0"/>
                </a:solidFill>
                <a:latin typeface="Montserrat" pitchFamily="34" charset="0"/>
                <a:ea typeface="Montserrat" pitchFamily="34" charset="-122"/>
                <a:cs typeface="Montserrat" pitchFamily="34" charset="-120"/>
              </a:rPr>
              <a:t>Comments</a:t>
            </a:r>
            <a:r>
              <a:rPr lang="en-US" sz="900" noProof="0" dirty="0">
                <a:solidFill>
                  <a:srgbClr val="2B6CB0"/>
                </a:solidFill>
                <a:latin typeface="Montserrat" pitchFamily="34" charset="0"/>
                <a:ea typeface="Montserrat" pitchFamily="34" charset="-122"/>
                <a:cs typeface="Montserrat" pitchFamily="34" charset="-120"/>
              </a:rPr>
              <a:t> section, include a message for the Contract Administrator and attach the reconciliation certificate and relevant supporting documents.</a:t>
            </a:r>
            <a:endParaRPr lang="en-US" sz="900" noProof="0" dirty="0"/>
          </a:p>
        </p:txBody>
      </p:sp>
      <p:sp>
        <p:nvSpPr>
          <p:cNvPr id="8" name="Shape 6"/>
          <p:cNvSpPr/>
          <p:nvPr/>
        </p:nvSpPr>
        <p:spPr>
          <a:xfrm>
            <a:off x="274320" y="1536192"/>
            <a:ext cx="7818120" cy="3931920"/>
          </a:xfrm>
          <a:prstGeom prst="roundRect">
            <a:avLst>
              <a:gd name="adj" fmla="val 1860"/>
            </a:avLst>
          </a:prstGeom>
          <a:solidFill>
            <a:srgbClr val="FFFFFF"/>
          </a:solidFill>
          <a:ln w="9525">
            <a:solidFill>
              <a:srgbClr val="CBD5E0"/>
            </a:solidFill>
            <a:prstDash val="solid"/>
          </a:ln>
          <a:effectLst>
            <a:outerShdw blurRad="50800" dist="12700" dir="2700000" algn="bl" rotWithShape="0">
              <a:srgbClr val="000000">
                <a:alpha val="9000"/>
              </a:srgbClr>
            </a:outerShdw>
          </a:effectLst>
        </p:spPr>
        <p:txBody>
          <a:bodyPr/>
          <a:lstStyle/>
          <a:p>
            <a:endParaRPr lang="en-US" noProof="0" dirty="0"/>
          </a:p>
        </p:txBody>
      </p:sp>
      <p:sp>
        <p:nvSpPr>
          <p:cNvPr id="9" name="Text 7"/>
          <p:cNvSpPr/>
          <p:nvPr/>
        </p:nvSpPr>
        <p:spPr>
          <a:xfrm>
            <a:off x="502920" y="1627632"/>
            <a:ext cx="3657600" cy="274320"/>
          </a:xfrm>
          <a:prstGeom prst="rect">
            <a:avLst/>
          </a:prstGeom>
          <a:noFill/>
          <a:ln/>
        </p:spPr>
        <p:txBody>
          <a:bodyPr wrap="square" rtlCol="0" anchor="ctr"/>
          <a:lstStyle/>
          <a:p>
            <a:pPr marL="0" indent="0">
              <a:buNone/>
            </a:pPr>
            <a:r>
              <a:rPr lang="en-US" sz="1100" b="1" noProof="0" dirty="0">
                <a:solidFill>
                  <a:srgbClr val="1A2B4A"/>
                </a:solidFill>
                <a:latin typeface="Montserrat" pitchFamily="34" charset="0"/>
                <a:ea typeface="Montserrat" pitchFamily="34" charset="-122"/>
                <a:cs typeface="Montserrat" pitchFamily="34" charset="-120"/>
              </a:rPr>
              <a:t>Comments</a:t>
            </a:r>
            <a:endParaRPr lang="en-US" sz="1100" noProof="0" dirty="0"/>
          </a:p>
        </p:txBody>
      </p:sp>
      <p:sp>
        <p:nvSpPr>
          <p:cNvPr id="10" name="Text 8"/>
          <p:cNvSpPr/>
          <p:nvPr/>
        </p:nvSpPr>
        <p:spPr>
          <a:xfrm>
            <a:off x="5760720" y="1627632"/>
            <a:ext cx="2011680" cy="274320"/>
          </a:xfrm>
          <a:prstGeom prst="rect">
            <a:avLst/>
          </a:prstGeom>
          <a:noFill/>
          <a:ln/>
        </p:spPr>
        <p:txBody>
          <a:bodyPr wrap="square" rtlCol="0" anchor="ctr"/>
          <a:lstStyle/>
          <a:p>
            <a:pPr marL="0" indent="0" algn="r">
              <a:buNone/>
            </a:pPr>
            <a:r>
              <a:rPr lang="en-US" sz="900" noProof="0" dirty="0">
                <a:solidFill>
                  <a:srgbClr val="0563C1"/>
                </a:solidFill>
                <a:latin typeface="Montserrat" pitchFamily="34" charset="0"/>
                <a:ea typeface="Montserrat" pitchFamily="34" charset="-122"/>
                <a:cs typeface="Montserrat" pitchFamily="34" charset="-120"/>
              </a:rPr>
              <a:t>Mute comments  ∨</a:t>
            </a:r>
            <a:endParaRPr lang="en-US" sz="900" noProof="0" dirty="0"/>
          </a:p>
        </p:txBody>
      </p:sp>
      <p:sp>
        <p:nvSpPr>
          <p:cNvPr id="11" name="Text 9"/>
          <p:cNvSpPr/>
          <p:nvPr/>
        </p:nvSpPr>
        <p:spPr>
          <a:xfrm>
            <a:off x="502920" y="1993392"/>
            <a:ext cx="2743200" cy="201168"/>
          </a:xfrm>
          <a:prstGeom prst="rect">
            <a:avLst/>
          </a:prstGeom>
          <a:noFill/>
          <a:ln/>
        </p:spPr>
        <p:txBody>
          <a:bodyPr wrap="square" rtlCol="0" anchor="ctr"/>
          <a:lstStyle/>
          <a:p>
            <a:pPr marL="0" indent="0">
              <a:buNone/>
            </a:pPr>
            <a:r>
              <a:rPr lang="en-US" sz="850" b="1" noProof="0" dirty="0">
                <a:solidFill>
                  <a:srgbClr val="1A2B4A"/>
                </a:solidFill>
                <a:latin typeface="Montserrat" pitchFamily="34" charset="0"/>
                <a:ea typeface="Montserrat" pitchFamily="34" charset="-122"/>
                <a:cs typeface="Montserrat" pitchFamily="34" charset="-120"/>
              </a:rPr>
              <a:t>Enter comment</a:t>
            </a:r>
            <a:endParaRPr lang="en-US" sz="850" noProof="0" dirty="0"/>
          </a:p>
        </p:txBody>
      </p:sp>
      <p:sp>
        <p:nvSpPr>
          <p:cNvPr id="12" name="Shape 10"/>
          <p:cNvSpPr/>
          <p:nvPr/>
        </p:nvSpPr>
        <p:spPr>
          <a:xfrm>
            <a:off x="347472" y="1993392"/>
            <a:ext cx="201168" cy="201168"/>
          </a:xfrm>
          <a:prstGeom prst="ellipse">
            <a:avLst/>
          </a:prstGeom>
          <a:solidFill>
            <a:srgbClr val="FFC107"/>
          </a:solidFill>
          <a:ln w="12700">
            <a:solidFill>
              <a:srgbClr val="FFC107"/>
            </a:solidFill>
            <a:prstDash val="solid"/>
          </a:ln>
        </p:spPr>
        <p:txBody>
          <a:bodyPr/>
          <a:lstStyle/>
          <a:p>
            <a:endParaRPr lang="en-US" noProof="0" dirty="0"/>
          </a:p>
        </p:txBody>
      </p:sp>
      <p:sp>
        <p:nvSpPr>
          <p:cNvPr id="13" name="Text 11"/>
          <p:cNvSpPr/>
          <p:nvPr/>
        </p:nvSpPr>
        <p:spPr>
          <a:xfrm>
            <a:off x="347472" y="1993392"/>
            <a:ext cx="201168" cy="201168"/>
          </a:xfrm>
          <a:prstGeom prst="rect">
            <a:avLst/>
          </a:prstGeom>
          <a:noFill/>
          <a:ln/>
        </p:spPr>
        <p:txBody>
          <a:bodyPr wrap="square" lIns="0" tIns="0" rIns="0" bIns="0" rtlCol="0" anchor="ctr"/>
          <a:lstStyle/>
          <a:p>
            <a:pPr marL="0" indent="0" algn="ctr">
              <a:buNone/>
            </a:pPr>
            <a:r>
              <a:rPr lang="en-US" sz="750" b="1" noProof="0" dirty="0">
                <a:solidFill>
                  <a:srgbClr val="1A2B4A"/>
                </a:solidFill>
                <a:latin typeface="Montserrat" pitchFamily="34" charset="0"/>
                <a:ea typeface="Montserrat" pitchFamily="34" charset="-122"/>
                <a:cs typeface="Montserrat" pitchFamily="34" charset="-120"/>
              </a:rPr>
              <a:t>1</a:t>
            </a:r>
            <a:endParaRPr lang="en-US" sz="750" noProof="0" dirty="0"/>
          </a:p>
        </p:txBody>
      </p:sp>
      <p:sp>
        <p:nvSpPr>
          <p:cNvPr id="14" name="Shape 12"/>
          <p:cNvSpPr/>
          <p:nvPr/>
        </p:nvSpPr>
        <p:spPr>
          <a:xfrm>
            <a:off x="502920" y="2221992"/>
            <a:ext cx="7223760" cy="1005840"/>
          </a:xfrm>
          <a:prstGeom prst="roundRect">
            <a:avLst>
              <a:gd name="adj" fmla="val 5455"/>
            </a:avLst>
          </a:prstGeom>
          <a:solidFill>
            <a:srgbClr val="FFFFFF"/>
          </a:solidFill>
          <a:ln w="15240">
            <a:solidFill>
              <a:srgbClr val="F5C400"/>
            </a:solidFill>
            <a:prstDash val="solid"/>
          </a:ln>
        </p:spPr>
        <p:txBody>
          <a:bodyPr/>
          <a:lstStyle/>
          <a:p>
            <a:endParaRPr lang="en-US" noProof="0" dirty="0"/>
          </a:p>
        </p:txBody>
      </p:sp>
      <p:sp>
        <p:nvSpPr>
          <p:cNvPr id="15" name="Text 13"/>
          <p:cNvSpPr/>
          <p:nvPr/>
        </p:nvSpPr>
        <p:spPr>
          <a:xfrm>
            <a:off x="621792" y="2304288"/>
            <a:ext cx="6949440" cy="320040"/>
          </a:xfrm>
          <a:prstGeom prst="rect">
            <a:avLst/>
          </a:prstGeom>
          <a:noFill/>
          <a:ln/>
        </p:spPr>
        <p:txBody>
          <a:bodyPr wrap="square" rtlCol="0" anchor="ctr"/>
          <a:lstStyle/>
          <a:p>
            <a:pPr marL="0" indent="0">
              <a:buNone/>
            </a:pPr>
            <a:r>
              <a:rPr lang="en-US" sz="900" i="1" noProof="0" dirty="0">
                <a:solidFill>
                  <a:srgbClr val="A0AEC0"/>
                </a:solidFill>
                <a:latin typeface="Montserrat" pitchFamily="34" charset="0"/>
                <a:ea typeface="Montserrat" pitchFamily="34" charset="-122"/>
                <a:cs typeface="Montserrat" pitchFamily="34" charset="-120"/>
              </a:rPr>
              <a:t>Enter a message for the Contract Administrator.</a:t>
            </a:r>
            <a:endParaRPr lang="en-US" sz="900" noProof="0" dirty="0"/>
          </a:p>
        </p:txBody>
      </p:sp>
      <p:sp>
        <p:nvSpPr>
          <p:cNvPr id="16" name="Text 14"/>
          <p:cNvSpPr/>
          <p:nvPr/>
        </p:nvSpPr>
        <p:spPr>
          <a:xfrm>
            <a:off x="7516368" y="3044952"/>
            <a:ext cx="201168" cy="164592"/>
          </a:xfrm>
          <a:prstGeom prst="rect">
            <a:avLst/>
          </a:prstGeom>
          <a:noFill/>
          <a:ln/>
        </p:spPr>
        <p:txBody>
          <a:bodyPr wrap="square" rtlCol="0" anchor="ctr"/>
          <a:lstStyle/>
          <a:p>
            <a:pPr marL="0" indent="0">
              <a:buNone/>
            </a:pPr>
            <a:r>
              <a:rPr lang="en-US" sz="900" noProof="0" dirty="0">
                <a:solidFill>
                  <a:srgbClr val="A0AEC0"/>
                </a:solidFill>
                <a:latin typeface="Montserrat" pitchFamily="34" charset="0"/>
                <a:ea typeface="Montserrat" pitchFamily="34" charset="-122"/>
                <a:cs typeface="Montserrat" pitchFamily="34" charset="-120"/>
              </a:rPr>
              <a:t>✎</a:t>
            </a:r>
            <a:endParaRPr lang="en-US" sz="900" noProof="0" dirty="0"/>
          </a:p>
        </p:txBody>
      </p:sp>
      <p:sp>
        <p:nvSpPr>
          <p:cNvPr id="17" name="Text 15"/>
          <p:cNvSpPr/>
          <p:nvPr/>
        </p:nvSpPr>
        <p:spPr>
          <a:xfrm>
            <a:off x="502920" y="3291840"/>
            <a:ext cx="2743200" cy="201168"/>
          </a:xfrm>
          <a:prstGeom prst="rect">
            <a:avLst/>
          </a:prstGeom>
          <a:noFill/>
          <a:ln/>
        </p:spPr>
        <p:txBody>
          <a:bodyPr wrap="square" rtlCol="0" anchor="ctr"/>
          <a:lstStyle/>
          <a:p>
            <a:pPr marL="0" indent="0">
              <a:buNone/>
            </a:pPr>
            <a:r>
              <a:rPr lang="en-US" sz="850" noProof="0" dirty="0">
                <a:solidFill>
                  <a:srgbClr val="718096"/>
                </a:solidFill>
                <a:latin typeface="Montserrat" pitchFamily="34" charset="0"/>
                <a:ea typeface="Montserrat" pitchFamily="34" charset="-122"/>
                <a:cs typeface="Montserrat" pitchFamily="34" charset="-120"/>
              </a:rPr>
              <a:t>Add </a:t>
            </a:r>
            <a:r>
              <a:rPr lang="en-US" sz="850" noProof="0" dirty="0">
                <a:solidFill>
                  <a:srgbClr val="0563C1"/>
                </a:solidFill>
                <a:latin typeface="Montserrat" pitchFamily="34" charset="0"/>
                <a:ea typeface="Montserrat" pitchFamily="34" charset="-122"/>
                <a:cs typeface="Montserrat" pitchFamily="34" charset="-120"/>
              </a:rPr>
              <a:t>File</a:t>
            </a:r>
            <a:r>
              <a:rPr lang="en-US" sz="850" noProof="0" dirty="0">
                <a:solidFill>
                  <a:srgbClr val="718096"/>
                </a:solidFill>
                <a:latin typeface="Montserrat" pitchFamily="34" charset="0"/>
                <a:ea typeface="Montserrat" pitchFamily="34" charset="-122"/>
                <a:cs typeface="Montserrat" pitchFamily="34" charset="-120"/>
              </a:rPr>
              <a:t> | </a:t>
            </a:r>
            <a:r>
              <a:rPr lang="en-US" sz="850" noProof="0" dirty="0">
                <a:solidFill>
                  <a:srgbClr val="0563C1"/>
                </a:solidFill>
                <a:latin typeface="Montserrat" pitchFamily="34" charset="0"/>
                <a:ea typeface="Montserrat" pitchFamily="34" charset="-122"/>
                <a:cs typeface="Montserrat" pitchFamily="34" charset="-120"/>
              </a:rPr>
              <a:t>URL</a:t>
            </a:r>
            <a:endParaRPr lang="en-US" sz="850" noProof="0" dirty="0"/>
          </a:p>
        </p:txBody>
      </p:sp>
      <p:sp>
        <p:nvSpPr>
          <p:cNvPr id="18" name="Shape 16"/>
          <p:cNvSpPr/>
          <p:nvPr/>
        </p:nvSpPr>
        <p:spPr>
          <a:xfrm>
            <a:off x="299250" y="3496804"/>
            <a:ext cx="201168" cy="201168"/>
          </a:xfrm>
          <a:prstGeom prst="ellipse">
            <a:avLst/>
          </a:prstGeom>
          <a:solidFill>
            <a:srgbClr val="FFC107"/>
          </a:solidFill>
          <a:ln w="12700">
            <a:solidFill>
              <a:srgbClr val="FFC107"/>
            </a:solidFill>
            <a:prstDash val="solid"/>
          </a:ln>
        </p:spPr>
        <p:txBody>
          <a:bodyPr/>
          <a:lstStyle/>
          <a:p>
            <a:endParaRPr lang="en-US" noProof="0" dirty="0"/>
          </a:p>
        </p:txBody>
      </p:sp>
      <p:sp>
        <p:nvSpPr>
          <p:cNvPr id="19" name="Text 17"/>
          <p:cNvSpPr/>
          <p:nvPr/>
        </p:nvSpPr>
        <p:spPr>
          <a:xfrm>
            <a:off x="321593" y="3511296"/>
            <a:ext cx="201168" cy="201168"/>
          </a:xfrm>
          <a:prstGeom prst="rect">
            <a:avLst/>
          </a:prstGeom>
          <a:noFill/>
          <a:ln/>
        </p:spPr>
        <p:txBody>
          <a:bodyPr wrap="square" lIns="0" tIns="0" rIns="0" bIns="0" rtlCol="0" anchor="ctr"/>
          <a:lstStyle/>
          <a:p>
            <a:pPr marL="0" indent="0" algn="ctr">
              <a:buNone/>
            </a:pPr>
            <a:r>
              <a:rPr lang="en-US" sz="750" b="1" noProof="0" dirty="0">
                <a:solidFill>
                  <a:srgbClr val="1A2B4A"/>
                </a:solidFill>
                <a:latin typeface="Montserrat" pitchFamily="34" charset="0"/>
                <a:ea typeface="Montserrat" pitchFamily="34" charset="-122"/>
                <a:cs typeface="Montserrat" pitchFamily="34" charset="-120"/>
              </a:rPr>
              <a:t>2</a:t>
            </a:r>
            <a:endParaRPr lang="en-US" sz="750" noProof="0" dirty="0"/>
          </a:p>
        </p:txBody>
      </p:sp>
      <p:sp>
        <p:nvSpPr>
          <p:cNvPr id="20" name="Shape 18"/>
          <p:cNvSpPr/>
          <p:nvPr/>
        </p:nvSpPr>
        <p:spPr>
          <a:xfrm>
            <a:off x="502920" y="3538728"/>
            <a:ext cx="7223760" cy="347472"/>
          </a:xfrm>
          <a:prstGeom prst="roundRect">
            <a:avLst>
              <a:gd name="adj" fmla="val 13158"/>
            </a:avLst>
          </a:prstGeom>
          <a:solidFill>
            <a:srgbClr val="F4F6FA"/>
          </a:solidFill>
          <a:ln w="9525">
            <a:solidFill>
              <a:srgbClr val="CBD5E0"/>
            </a:solidFill>
            <a:prstDash val="dash"/>
          </a:ln>
        </p:spPr>
        <p:txBody>
          <a:bodyPr/>
          <a:lstStyle/>
          <a:p>
            <a:endParaRPr lang="en-US" noProof="0" dirty="0"/>
          </a:p>
        </p:txBody>
      </p:sp>
      <p:sp>
        <p:nvSpPr>
          <p:cNvPr id="21" name="Text 19"/>
          <p:cNvSpPr/>
          <p:nvPr/>
        </p:nvSpPr>
        <p:spPr>
          <a:xfrm>
            <a:off x="640080" y="3538728"/>
            <a:ext cx="6949440" cy="347472"/>
          </a:xfrm>
          <a:prstGeom prst="rect">
            <a:avLst/>
          </a:prstGeom>
          <a:noFill/>
          <a:ln/>
        </p:spPr>
        <p:txBody>
          <a:bodyPr wrap="square" rtlCol="0" anchor="ctr"/>
          <a:lstStyle/>
          <a:p>
            <a:pPr marL="0" indent="0">
              <a:buNone/>
            </a:pPr>
            <a:r>
              <a:rPr lang="en-US" sz="850" noProof="0" dirty="0">
                <a:solidFill>
                  <a:srgbClr val="718096"/>
                </a:solidFill>
                <a:latin typeface="Montserrat" pitchFamily="34" charset="0"/>
                <a:ea typeface="Montserrat" pitchFamily="34" charset="-122"/>
                <a:cs typeface="Montserrat" pitchFamily="34" charset="-120"/>
              </a:rPr>
              <a:t>📎  Drag the file here or browse your device</a:t>
            </a:r>
            <a:endParaRPr lang="en-US" sz="850" noProof="0" dirty="0"/>
          </a:p>
        </p:txBody>
      </p:sp>
      <p:sp>
        <p:nvSpPr>
          <p:cNvPr id="22" name="Text 20"/>
          <p:cNvSpPr/>
          <p:nvPr/>
        </p:nvSpPr>
        <p:spPr>
          <a:xfrm>
            <a:off x="502920" y="3950208"/>
            <a:ext cx="6858000" cy="201168"/>
          </a:xfrm>
          <a:prstGeom prst="rect">
            <a:avLst/>
          </a:prstGeom>
          <a:noFill/>
          <a:ln/>
        </p:spPr>
        <p:txBody>
          <a:bodyPr wrap="square" rtlCol="0" anchor="ctr"/>
          <a:lstStyle/>
          <a:p>
            <a:pPr marL="0" indent="0">
              <a:buNone/>
            </a:pPr>
            <a:r>
              <a:rPr lang="en-US" sz="750" noProof="0" dirty="0">
                <a:solidFill>
                  <a:srgbClr val="A0AEC0"/>
                </a:solidFill>
                <a:latin typeface="Montserrat" pitchFamily="34" charset="0"/>
                <a:ea typeface="Montserrat" pitchFamily="34" charset="-122"/>
                <a:cs typeface="Montserrat" pitchFamily="34" charset="-120"/>
              </a:rPr>
              <a:t>Send a comment notification to a user by entering @name (example: @JohnSmith)</a:t>
            </a:r>
            <a:endParaRPr lang="en-US" sz="750" noProof="0" dirty="0"/>
          </a:p>
        </p:txBody>
      </p:sp>
      <p:sp>
        <p:nvSpPr>
          <p:cNvPr id="23" name="Shape 21"/>
          <p:cNvSpPr/>
          <p:nvPr/>
        </p:nvSpPr>
        <p:spPr>
          <a:xfrm>
            <a:off x="4800600" y="4224528"/>
            <a:ext cx="1078992" cy="329184"/>
          </a:xfrm>
          <a:prstGeom prst="roundRect">
            <a:avLst>
              <a:gd name="adj" fmla="val 16667"/>
            </a:avLst>
          </a:prstGeom>
          <a:solidFill>
            <a:srgbClr val="FFFFFF"/>
          </a:solidFill>
          <a:ln w="9525">
            <a:solidFill>
              <a:srgbClr val="CBD5E0"/>
            </a:solidFill>
            <a:prstDash val="solid"/>
          </a:ln>
        </p:spPr>
        <p:txBody>
          <a:bodyPr/>
          <a:lstStyle/>
          <a:p>
            <a:endParaRPr lang="en-US" noProof="0" dirty="0"/>
          </a:p>
        </p:txBody>
      </p:sp>
      <p:sp>
        <p:nvSpPr>
          <p:cNvPr id="24" name="Text 22"/>
          <p:cNvSpPr/>
          <p:nvPr/>
        </p:nvSpPr>
        <p:spPr>
          <a:xfrm>
            <a:off x="4800600" y="4224528"/>
            <a:ext cx="1078992" cy="329184"/>
          </a:xfrm>
          <a:prstGeom prst="rect">
            <a:avLst/>
          </a:prstGeom>
          <a:noFill/>
          <a:ln/>
        </p:spPr>
        <p:txBody>
          <a:bodyPr wrap="square" rtlCol="0" anchor="ctr"/>
          <a:lstStyle/>
          <a:p>
            <a:pPr marL="0" indent="0" algn="ctr">
              <a:buNone/>
            </a:pPr>
            <a:r>
              <a:rPr lang="en-US" sz="900" noProof="0" dirty="0">
                <a:solidFill>
                  <a:srgbClr val="1A2B4A"/>
                </a:solidFill>
                <a:latin typeface="Montserrat" pitchFamily="34" charset="0"/>
                <a:ea typeface="Montserrat" pitchFamily="34" charset="-122"/>
                <a:cs typeface="Montserrat" pitchFamily="34" charset="-120"/>
              </a:rPr>
              <a:t>Cancel</a:t>
            </a:r>
            <a:endParaRPr lang="en-US" sz="900" noProof="0" dirty="0"/>
          </a:p>
        </p:txBody>
      </p:sp>
      <p:sp>
        <p:nvSpPr>
          <p:cNvPr id="25" name="Shape 23"/>
          <p:cNvSpPr/>
          <p:nvPr/>
        </p:nvSpPr>
        <p:spPr>
          <a:xfrm>
            <a:off x="5989320" y="4224528"/>
            <a:ext cx="914400" cy="329184"/>
          </a:xfrm>
          <a:prstGeom prst="roundRect">
            <a:avLst>
              <a:gd name="adj" fmla="val 16667"/>
            </a:avLst>
          </a:prstGeom>
          <a:solidFill>
            <a:srgbClr val="FFFFFF"/>
          </a:solidFill>
          <a:ln w="9525">
            <a:solidFill>
              <a:srgbClr val="CBD5E0"/>
            </a:solidFill>
            <a:prstDash val="solid"/>
          </a:ln>
        </p:spPr>
        <p:txBody>
          <a:bodyPr/>
          <a:lstStyle/>
          <a:p>
            <a:endParaRPr lang="en-US" noProof="0" dirty="0"/>
          </a:p>
        </p:txBody>
      </p:sp>
      <p:sp>
        <p:nvSpPr>
          <p:cNvPr id="26" name="Text 24"/>
          <p:cNvSpPr/>
          <p:nvPr/>
        </p:nvSpPr>
        <p:spPr>
          <a:xfrm>
            <a:off x="5989320" y="4224528"/>
            <a:ext cx="914400" cy="329184"/>
          </a:xfrm>
          <a:prstGeom prst="rect">
            <a:avLst/>
          </a:prstGeom>
          <a:noFill/>
          <a:ln/>
        </p:spPr>
        <p:txBody>
          <a:bodyPr wrap="square" rtlCol="0" anchor="ctr"/>
          <a:lstStyle/>
          <a:p>
            <a:pPr marL="0" indent="0" algn="ctr">
              <a:buNone/>
            </a:pPr>
            <a:r>
              <a:rPr lang="en-US" sz="900" noProof="0" dirty="0">
                <a:solidFill>
                  <a:srgbClr val="1A2B4A"/>
                </a:solidFill>
                <a:latin typeface="Montserrat" pitchFamily="34" charset="0"/>
                <a:ea typeface="Montserrat" pitchFamily="34" charset="-122"/>
                <a:cs typeface="Montserrat" pitchFamily="34" charset="-120"/>
              </a:rPr>
              <a:t>Save</a:t>
            </a:r>
            <a:endParaRPr lang="en-US" sz="900" noProof="0" dirty="0"/>
          </a:p>
        </p:txBody>
      </p:sp>
      <p:sp>
        <p:nvSpPr>
          <p:cNvPr id="27" name="Shape 25"/>
          <p:cNvSpPr/>
          <p:nvPr/>
        </p:nvSpPr>
        <p:spPr>
          <a:xfrm>
            <a:off x="7415741" y="3977640"/>
            <a:ext cx="201168" cy="201168"/>
          </a:xfrm>
          <a:prstGeom prst="ellipse">
            <a:avLst/>
          </a:prstGeom>
          <a:solidFill>
            <a:srgbClr val="FFC107"/>
          </a:solidFill>
          <a:ln w="12700">
            <a:solidFill>
              <a:srgbClr val="FFC107"/>
            </a:solidFill>
            <a:prstDash val="solid"/>
          </a:ln>
        </p:spPr>
        <p:txBody>
          <a:bodyPr/>
          <a:lstStyle/>
          <a:p>
            <a:endParaRPr lang="en-US" noProof="0" dirty="0"/>
          </a:p>
        </p:txBody>
      </p:sp>
      <p:sp>
        <p:nvSpPr>
          <p:cNvPr id="28" name="Text 26"/>
          <p:cNvSpPr/>
          <p:nvPr/>
        </p:nvSpPr>
        <p:spPr>
          <a:xfrm>
            <a:off x="7388352" y="4169664"/>
            <a:ext cx="201168" cy="201168"/>
          </a:xfrm>
          <a:prstGeom prst="rect">
            <a:avLst/>
          </a:prstGeom>
          <a:noFill/>
          <a:ln/>
        </p:spPr>
        <p:txBody>
          <a:bodyPr wrap="square" lIns="0" tIns="0" rIns="0" bIns="0" rtlCol="0" anchor="ctr"/>
          <a:lstStyle/>
          <a:p>
            <a:pPr marL="0" indent="0" algn="ctr">
              <a:buNone/>
            </a:pPr>
            <a:r>
              <a:rPr lang="en-US" sz="750" b="1" noProof="0" dirty="0">
                <a:solidFill>
                  <a:srgbClr val="1A2B4A"/>
                </a:solidFill>
                <a:latin typeface="Montserrat" pitchFamily="34" charset="0"/>
                <a:ea typeface="Montserrat" pitchFamily="34" charset="-122"/>
                <a:cs typeface="Montserrat" pitchFamily="34" charset="-120"/>
              </a:rPr>
              <a:t>3</a:t>
            </a:r>
            <a:endParaRPr lang="en-US" sz="750" noProof="0" dirty="0"/>
          </a:p>
        </p:txBody>
      </p:sp>
      <p:sp>
        <p:nvSpPr>
          <p:cNvPr id="29" name="Shape 27"/>
          <p:cNvSpPr/>
          <p:nvPr/>
        </p:nvSpPr>
        <p:spPr>
          <a:xfrm>
            <a:off x="6995160" y="4224528"/>
            <a:ext cx="822960" cy="329184"/>
          </a:xfrm>
          <a:prstGeom prst="roundRect">
            <a:avLst>
              <a:gd name="adj" fmla="val 16667"/>
            </a:avLst>
          </a:prstGeom>
          <a:solidFill>
            <a:srgbClr val="2563EB"/>
          </a:solidFill>
          <a:ln w="12700">
            <a:solidFill>
              <a:srgbClr val="2563EB"/>
            </a:solidFill>
            <a:prstDash val="solid"/>
          </a:ln>
        </p:spPr>
        <p:txBody>
          <a:bodyPr/>
          <a:lstStyle/>
          <a:p>
            <a:endParaRPr lang="en-US" noProof="0" dirty="0"/>
          </a:p>
        </p:txBody>
      </p:sp>
      <p:sp>
        <p:nvSpPr>
          <p:cNvPr id="30" name="Text 28"/>
          <p:cNvSpPr/>
          <p:nvPr/>
        </p:nvSpPr>
        <p:spPr>
          <a:xfrm>
            <a:off x="6995160" y="4224528"/>
            <a:ext cx="822960" cy="329184"/>
          </a:xfrm>
          <a:prstGeom prst="rect">
            <a:avLst/>
          </a:prstGeom>
          <a:noFill/>
          <a:ln/>
        </p:spPr>
        <p:txBody>
          <a:bodyPr wrap="square" rtlCol="0" anchor="ctr"/>
          <a:lstStyle/>
          <a:p>
            <a:pPr marL="0" indent="0" algn="ctr">
              <a:buNone/>
            </a:pPr>
            <a:r>
              <a:rPr lang="en-US" sz="950" b="1" noProof="0" dirty="0">
                <a:solidFill>
                  <a:srgbClr val="FFFFFF"/>
                </a:solidFill>
                <a:latin typeface="Montserrat" pitchFamily="34" charset="0"/>
                <a:ea typeface="Montserrat" pitchFamily="34" charset="-122"/>
                <a:cs typeface="Montserrat" pitchFamily="34" charset="-120"/>
              </a:rPr>
              <a:t>Submit</a:t>
            </a:r>
            <a:endParaRPr lang="en-US" sz="950" noProof="0" dirty="0"/>
          </a:p>
        </p:txBody>
      </p:sp>
      <p:sp>
        <p:nvSpPr>
          <p:cNvPr id="31" name="Shape 29"/>
          <p:cNvSpPr/>
          <p:nvPr/>
        </p:nvSpPr>
        <p:spPr>
          <a:xfrm>
            <a:off x="299250" y="5669280"/>
            <a:ext cx="11064786" cy="1078992"/>
          </a:xfrm>
          <a:prstGeom prst="roundRect">
            <a:avLst>
              <a:gd name="adj" fmla="val 8000"/>
            </a:avLst>
          </a:prstGeom>
          <a:solidFill>
            <a:srgbClr val="FFFBEA"/>
          </a:solidFill>
          <a:ln w="9525">
            <a:solidFill>
              <a:srgbClr val="F6C90E"/>
            </a:solidFill>
            <a:prstDash val="solid"/>
          </a:ln>
        </p:spPr>
        <p:txBody>
          <a:bodyPr/>
          <a:lstStyle/>
          <a:p>
            <a:endParaRPr lang="en-US" noProof="0" dirty="0"/>
          </a:p>
        </p:txBody>
      </p:sp>
      <p:sp>
        <p:nvSpPr>
          <p:cNvPr id="32" name="Shape 30"/>
          <p:cNvSpPr/>
          <p:nvPr/>
        </p:nvSpPr>
        <p:spPr>
          <a:xfrm>
            <a:off x="524256" y="5967064"/>
            <a:ext cx="329184" cy="420624"/>
          </a:xfrm>
          <a:prstGeom prst="roundRect">
            <a:avLst>
              <a:gd name="adj" fmla="val 12500"/>
            </a:avLst>
          </a:prstGeom>
          <a:solidFill>
            <a:srgbClr val="F59E0B"/>
          </a:solidFill>
          <a:ln w="12700">
            <a:solidFill>
              <a:srgbClr val="F59E0B"/>
            </a:solidFill>
            <a:prstDash val="solid"/>
          </a:ln>
        </p:spPr>
        <p:txBody>
          <a:bodyPr/>
          <a:lstStyle/>
          <a:p>
            <a:endParaRPr lang="en-US" noProof="0" dirty="0"/>
          </a:p>
        </p:txBody>
      </p:sp>
      <p:sp>
        <p:nvSpPr>
          <p:cNvPr id="33" name="Text 31"/>
          <p:cNvSpPr/>
          <p:nvPr/>
        </p:nvSpPr>
        <p:spPr>
          <a:xfrm>
            <a:off x="524256" y="5788152"/>
            <a:ext cx="329184" cy="713232"/>
          </a:xfrm>
          <a:prstGeom prst="rect">
            <a:avLst/>
          </a:prstGeom>
          <a:noFill/>
          <a:ln/>
        </p:spPr>
        <p:txBody>
          <a:bodyPr wrap="square" lIns="0" tIns="0" rIns="0" bIns="0" rtlCol="0" anchor="ctr"/>
          <a:lstStyle/>
          <a:p>
            <a:pPr marL="0" indent="0" algn="ctr">
              <a:buNone/>
            </a:pPr>
            <a:r>
              <a:rPr lang="en-US" sz="2000" noProof="0" dirty="0">
                <a:solidFill>
                  <a:srgbClr val="FFFFFF"/>
                </a:solidFill>
                <a:latin typeface="Montserrat" pitchFamily="34" charset="0"/>
                <a:ea typeface="Montserrat" pitchFamily="34" charset="-122"/>
                <a:cs typeface="Montserrat" pitchFamily="34" charset="-120"/>
              </a:rPr>
              <a:t>⚠</a:t>
            </a:r>
            <a:endParaRPr lang="en-US" sz="2000" noProof="0" dirty="0"/>
          </a:p>
        </p:txBody>
      </p:sp>
      <p:sp>
        <p:nvSpPr>
          <p:cNvPr id="34" name="Text 32"/>
          <p:cNvSpPr/>
          <p:nvPr/>
        </p:nvSpPr>
        <p:spPr>
          <a:xfrm>
            <a:off x="640080" y="5662120"/>
            <a:ext cx="1975104" cy="252064"/>
          </a:xfrm>
          <a:prstGeom prst="rect">
            <a:avLst/>
          </a:prstGeom>
          <a:noFill/>
          <a:ln/>
        </p:spPr>
        <p:txBody>
          <a:bodyPr wrap="square" rtlCol="0" anchor="ctr"/>
          <a:lstStyle/>
          <a:p>
            <a:pPr marL="0" indent="0">
              <a:buNone/>
            </a:pPr>
            <a:r>
              <a:rPr lang="en-US" sz="950" b="1" noProof="0" dirty="0">
                <a:solidFill>
                  <a:srgbClr val="92400E"/>
                </a:solidFill>
                <a:latin typeface="Montserrat" pitchFamily="34" charset="0"/>
                <a:ea typeface="Montserrat" pitchFamily="34" charset="-122"/>
                <a:cs typeface="Montserrat" pitchFamily="34" charset="-120"/>
              </a:rPr>
              <a:t>Important note</a:t>
            </a:r>
            <a:endParaRPr lang="en-US" sz="950" noProof="0" dirty="0"/>
          </a:p>
        </p:txBody>
      </p:sp>
      <p:sp>
        <p:nvSpPr>
          <p:cNvPr id="35" name="Text 33"/>
          <p:cNvSpPr/>
          <p:nvPr/>
        </p:nvSpPr>
        <p:spPr>
          <a:xfrm>
            <a:off x="917747" y="5826892"/>
            <a:ext cx="10320229" cy="736696"/>
          </a:xfrm>
          <a:prstGeom prst="rect">
            <a:avLst/>
          </a:prstGeom>
          <a:noFill/>
          <a:ln/>
        </p:spPr>
        <p:txBody>
          <a:bodyPr wrap="square" rtlCol="0" anchor="ctr"/>
          <a:lstStyle/>
          <a:p>
            <a:pPr marL="0" indent="0">
              <a:buNone/>
            </a:pPr>
            <a:r>
              <a:rPr lang="en-US" sz="1000" noProof="0" dirty="0">
                <a:solidFill>
                  <a:srgbClr val="92400E"/>
                </a:solidFill>
                <a:latin typeface="Montserrat" pitchFamily="34" charset="0"/>
                <a:ea typeface="Montserrat" pitchFamily="34" charset="-122"/>
                <a:cs typeface="Montserrat" pitchFamily="34" charset="-120"/>
              </a:rPr>
              <a:t>If the rates are in another currency, the SES will automatically convert them to the service purchase order currency (which must match the payment currency) using the exchange rate (TRM) on the date the Supplier creates/submits the SES</a:t>
            </a:r>
            <a:r>
              <a:rPr lang="en-US" sz="850" noProof="0" dirty="0">
                <a:solidFill>
                  <a:srgbClr val="92400E"/>
                </a:solidFill>
                <a:latin typeface="Montserrat" pitchFamily="34" charset="0"/>
                <a:ea typeface="Montserrat" pitchFamily="34" charset="-122"/>
                <a:cs typeface="Montserrat" pitchFamily="34" charset="-120"/>
              </a:rPr>
              <a:t>.</a:t>
            </a:r>
            <a:endParaRPr lang="en-US" sz="850" noProof="0" dirty="0"/>
          </a:p>
        </p:txBody>
      </p:sp>
      <p:sp>
        <p:nvSpPr>
          <p:cNvPr id="36" name="Shape 34"/>
          <p:cNvSpPr/>
          <p:nvPr/>
        </p:nvSpPr>
        <p:spPr>
          <a:xfrm>
            <a:off x="8238744" y="1005840"/>
            <a:ext cx="3611880" cy="3931920"/>
          </a:xfrm>
          <a:prstGeom prst="rect">
            <a:avLst/>
          </a:prstGeom>
          <a:solidFill>
            <a:schemeClr val="tx1"/>
          </a:solidFill>
          <a:ln w="12700">
            <a:solidFill>
              <a:srgbClr val="1A2B4A"/>
            </a:solidFill>
            <a:prstDash val="solid"/>
          </a:ln>
        </p:spPr>
        <p:txBody>
          <a:bodyPr/>
          <a:lstStyle/>
          <a:p>
            <a:endParaRPr lang="en-US" noProof="0" dirty="0"/>
          </a:p>
        </p:txBody>
      </p:sp>
      <p:sp>
        <p:nvSpPr>
          <p:cNvPr id="37" name="Text 35"/>
          <p:cNvSpPr/>
          <p:nvPr/>
        </p:nvSpPr>
        <p:spPr>
          <a:xfrm>
            <a:off x="8537994" y="1307592"/>
            <a:ext cx="3611880" cy="365760"/>
          </a:xfrm>
          <a:prstGeom prst="rect">
            <a:avLst/>
          </a:prstGeom>
          <a:noFill/>
          <a:ln/>
        </p:spPr>
        <p:txBody>
          <a:bodyPr wrap="square" lIns="0" tIns="1524" rIns="0" bIns="0" rtlCol="0" anchor="ctr"/>
          <a:lstStyle/>
          <a:p>
            <a:pPr marL="0" indent="0">
              <a:buNone/>
            </a:pPr>
            <a:r>
              <a:rPr lang="en-US" sz="1200" b="1" noProof="0" dirty="0">
                <a:solidFill>
                  <a:srgbClr val="FFFFFF"/>
                </a:solidFill>
                <a:latin typeface="Montserrat" pitchFamily="34" charset="0"/>
                <a:ea typeface="Montserrat" pitchFamily="34" charset="-122"/>
                <a:cs typeface="Montserrat" pitchFamily="34" charset="-120"/>
              </a:rPr>
              <a:t>Reference fields</a:t>
            </a:r>
            <a:endParaRPr lang="en-US" sz="1200" noProof="0" dirty="0"/>
          </a:p>
        </p:txBody>
      </p:sp>
      <p:sp>
        <p:nvSpPr>
          <p:cNvPr id="38" name="Shape 36"/>
          <p:cNvSpPr/>
          <p:nvPr/>
        </p:nvSpPr>
        <p:spPr>
          <a:xfrm>
            <a:off x="8629434" y="1764792"/>
            <a:ext cx="237744" cy="237744"/>
          </a:xfrm>
          <a:prstGeom prst="ellipse">
            <a:avLst/>
          </a:prstGeom>
          <a:solidFill>
            <a:srgbClr val="FFC107"/>
          </a:solidFill>
          <a:ln w="12700">
            <a:solidFill>
              <a:srgbClr val="FFC107"/>
            </a:solidFill>
            <a:prstDash val="solid"/>
          </a:ln>
        </p:spPr>
        <p:txBody>
          <a:bodyPr/>
          <a:lstStyle/>
          <a:p>
            <a:endParaRPr lang="en-US" noProof="0" dirty="0"/>
          </a:p>
        </p:txBody>
      </p:sp>
      <p:sp>
        <p:nvSpPr>
          <p:cNvPr id="39" name="Text 37"/>
          <p:cNvSpPr/>
          <p:nvPr/>
        </p:nvSpPr>
        <p:spPr>
          <a:xfrm>
            <a:off x="8629434" y="1764792"/>
            <a:ext cx="237744" cy="237744"/>
          </a:xfrm>
          <a:prstGeom prst="rect">
            <a:avLst/>
          </a:prstGeom>
          <a:noFill/>
          <a:ln/>
        </p:spPr>
        <p:txBody>
          <a:bodyPr wrap="square" lIns="0" tIns="0" rIns="0" bIns="0" rtlCol="0" anchor="ctr"/>
          <a:lstStyle/>
          <a:p>
            <a:pPr marL="0" indent="0" algn="ctr">
              <a:buNone/>
            </a:pPr>
            <a:r>
              <a:rPr lang="en-US" sz="850" b="1" noProof="0" dirty="0">
                <a:solidFill>
                  <a:srgbClr val="1A2B4A"/>
                </a:solidFill>
                <a:latin typeface="Montserrat" pitchFamily="34" charset="0"/>
                <a:ea typeface="Montserrat" pitchFamily="34" charset="-122"/>
                <a:cs typeface="Montserrat" pitchFamily="34" charset="-120"/>
              </a:rPr>
              <a:t>1</a:t>
            </a:r>
            <a:endParaRPr lang="en-US" sz="850" noProof="0" dirty="0"/>
          </a:p>
        </p:txBody>
      </p:sp>
      <p:sp>
        <p:nvSpPr>
          <p:cNvPr id="40" name="Text 38"/>
          <p:cNvSpPr/>
          <p:nvPr/>
        </p:nvSpPr>
        <p:spPr>
          <a:xfrm>
            <a:off x="8931186" y="1764792"/>
            <a:ext cx="3127248" cy="256032"/>
          </a:xfrm>
          <a:prstGeom prst="rect">
            <a:avLst/>
          </a:prstGeom>
          <a:noFill/>
          <a:ln/>
        </p:spPr>
        <p:txBody>
          <a:bodyPr wrap="square" rtlCol="0" anchor="ctr"/>
          <a:lstStyle/>
          <a:p>
            <a:pPr marL="0" indent="0">
              <a:buNone/>
            </a:pPr>
            <a:r>
              <a:rPr lang="en-US" sz="1100" b="1" noProof="0" dirty="0">
                <a:solidFill>
                  <a:srgbClr val="FFFFFF"/>
                </a:solidFill>
                <a:latin typeface="Montserrat" pitchFamily="34" charset="0"/>
                <a:ea typeface="Montserrat" pitchFamily="34" charset="-122"/>
                <a:cs typeface="Montserrat" pitchFamily="34" charset="-120"/>
              </a:rPr>
              <a:t>Comments</a:t>
            </a:r>
            <a:endParaRPr lang="en-US" sz="1100" noProof="0" dirty="0"/>
          </a:p>
        </p:txBody>
      </p:sp>
      <p:sp>
        <p:nvSpPr>
          <p:cNvPr id="41" name="Text 39"/>
          <p:cNvSpPr/>
          <p:nvPr/>
        </p:nvSpPr>
        <p:spPr>
          <a:xfrm>
            <a:off x="8931186" y="2020824"/>
            <a:ext cx="3127248" cy="457200"/>
          </a:xfrm>
          <a:prstGeom prst="rect">
            <a:avLst/>
          </a:prstGeom>
          <a:noFill/>
          <a:ln/>
        </p:spPr>
        <p:txBody>
          <a:bodyPr wrap="square" rtlCol="0" anchor="ctr"/>
          <a:lstStyle/>
          <a:p>
            <a:pPr marL="0" indent="0">
              <a:buNone/>
            </a:pPr>
            <a:r>
              <a:rPr lang="en-US" sz="850" noProof="0" dirty="0">
                <a:solidFill>
                  <a:srgbClr val="CADCFC"/>
                </a:solidFill>
                <a:latin typeface="Montserrat" pitchFamily="34" charset="0"/>
                <a:ea typeface="Montserrat" pitchFamily="34" charset="-122"/>
                <a:cs typeface="Montserrat" pitchFamily="34" charset="-120"/>
              </a:rPr>
              <a:t>Enter the message that will accompany the Service Entry Sheet (SES).</a:t>
            </a:r>
            <a:endParaRPr lang="en-US" sz="850" noProof="0" dirty="0"/>
          </a:p>
        </p:txBody>
      </p:sp>
      <p:sp>
        <p:nvSpPr>
          <p:cNvPr id="42" name="Shape 40"/>
          <p:cNvSpPr/>
          <p:nvPr/>
        </p:nvSpPr>
        <p:spPr>
          <a:xfrm>
            <a:off x="8629434" y="2724912"/>
            <a:ext cx="237744" cy="237744"/>
          </a:xfrm>
          <a:prstGeom prst="ellipse">
            <a:avLst/>
          </a:prstGeom>
          <a:solidFill>
            <a:srgbClr val="FFC107"/>
          </a:solidFill>
          <a:ln w="12700">
            <a:solidFill>
              <a:srgbClr val="FFC107"/>
            </a:solidFill>
            <a:prstDash val="solid"/>
          </a:ln>
        </p:spPr>
        <p:txBody>
          <a:bodyPr/>
          <a:lstStyle/>
          <a:p>
            <a:endParaRPr lang="en-US" noProof="0" dirty="0"/>
          </a:p>
        </p:txBody>
      </p:sp>
      <p:sp>
        <p:nvSpPr>
          <p:cNvPr id="43" name="Text 41"/>
          <p:cNvSpPr/>
          <p:nvPr/>
        </p:nvSpPr>
        <p:spPr>
          <a:xfrm>
            <a:off x="8629434" y="2724912"/>
            <a:ext cx="237744" cy="237744"/>
          </a:xfrm>
          <a:prstGeom prst="rect">
            <a:avLst/>
          </a:prstGeom>
          <a:noFill/>
          <a:ln/>
        </p:spPr>
        <p:txBody>
          <a:bodyPr wrap="square" lIns="0" tIns="0" rIns="0" bIns="0" rtlCol="0" anchor="ctr"/>
          <a:lstStyle/>
          <a:p>
            <a:pPr marL="0" indent="0" algn="ctr">
              <a:buNone/>
            </a:pPr>
            <a:r>
              <a:rPr lang="en-US" sz="850" b="1" noProof="0" dirty="0">
                <a:solidFill>
                  <a:srgbClr val="1A2B4A"/>
                </a:solidFill>
                <a:latin typeface="Montserrat" pitchFamily="34" charset="0"/>
                <a:ea typeface="Montserrat" pitchFamily="34" charset="-122"/>
                <a:cs typeface="Montserrat" pitchFamily="34" charset="-120"/>
              </a:rPr>
              <a:t>2</a:t>
            </a:r>
            <a:endParaRPr lang="en-US" sz="850" noProof="0" dirty="0"/>
          </a:p>
        </p:txBody>
      </p:sp>
      <p:sp>
        <p:nvSpPr>
          <p:cNvPr id="44" name="Text 42"/>
          <p:cNvSpPr/>
          <p:nvPr/>
        </p:nvSpPr>
        <p:spPr>
          <a:xfrm>
            <a:off x="8931186" y="2724912"/>
            <a:ext cx="3127248" cy="256032"/>
          </a:xfrm>
          <a:prstGeom prst="rect">
            <a:avLst/>
          </a:prstGeom>
          <a:noFill/>
          <a:ln/>
        </p:spPr>
        <p:txBody>
          <a:bodyPr wrap="square" rtlCol="0" anchor="ctr"/>
          <a:lstStyle/>
          <a:p>
            <a:pPr marL="0" indent="0">
              <a:buNone/>
            </a:pPr>
            <a:r>
              <a:rPr lang="en-US" sz="1100" b="1" noProof="0" dirty="0">
                <a:solidFill>
                  <a:srgbClr val="FFFFFF"/>
                </a:solidFill>
                <a:latin typeface="Montserrat" pitchFamily="34" charset="0"/>
                <a:ea typeface="Montserrat" pitchFamily="34" charset="-122"/>
                <a:cs typeface="Montserrat" pitchFamily="34" charset="-120"/>
              </a:rPr>
              <a:t>Attachments</a:t>
            </a:r>
            <a:endParaRPr lang="en-US" sz="1100" noProof="0" dirty="0"/>
          </a:p>
        </p:txBody>
      </p:sp>
      <p:sp>
        <p:nvSpPr>
          <p:cNvPr id="45" name="Text 43"/>
          <p:cNvSpPr/>
          <p:nvPr/>
        </p:nvSpPr>
        <p:spPr>
          <a:xfrm>
            <a:off x="8931186" y="2980944"/>
            <a:ext cx="3127248" cy="457200"/>
          </a:xfrm>
          <a:prstGeom prst="rect">
            <a:avLst/>
          </a:prstGeom>
          <a:noFill/>
          <a:ln/>
        </p:spPr>
        <p:txBody>
          <a:bodyPr wrap="square" rtlCol="0" anchor="ctr"/>
          <a:lstStyle/>
          <a:p>
            <a:pPr marL="0" indent="0">
              <a:buNone/>
            </a:pPr>
            <a:r>
              <a:rPr lang="en-US" sz="850" noProof="0" dirty="0">
                <a:solidFill>
                  <a:srgbClr val="CADCFC"/>
                </a:solidFill>
                <a:latin typeface="Montserrat" pitchFamily="34" charset="0"/>
                <a:ea typeface="Montserrat" pitchFamily="34" charset="-122"/>
                <a:cs typeface="Montserrat" pitchFamily="34" charset="-120"/>
              </a:rPr>
              <a:t>Attach the Reconciliation Certificate and the corresponding supporting documents.</a:t>
            </a:r>
            <a:endParaRPr lang="en-US" sz="850" noProof="0" dirty="0"/>
          </a:p>
        </p:txBody>
      </p:sp>
      <p:sp>
        <p:nvSpPr>
          <p:cNvPr id="46" name="Shape 44"/>
          <p:cNvSpPr/>
          <p:nvPr/>
        </p:nvSpPr>
        <p:spPr>
          <a:xfrm>
            <a:off x="8629434" y="3685032"/>
            <a:ext cx="237744" cy="237744"/>
          </a:xfrm>
          <a:prstGeom prst="ellipse">
            <a:avLst/>
          </a:prstGeom>
          <a:solidFill>
            <a:srgbClr val="FFC107"/>
          </a:solidFill>
          <a:ln w="12700">
            <a:solidFill>
              <a:srgbClr val="FFC107"/>
            </a:solidFill>
            <a:prstDash val="solid"/>
          </a:ln>
        </p:spPr>
        <p:txBody>
          <a:bodyPr/>
          <a:lstStyle/>
          <a:p>
            <a:endParaRPr lang="en-US" noProof="0" dirty="0"/>
          </a:p>
        </p:txBody>
      </p:sp>
      <p:sp>
        <p:nvSpPr>
          <p:cNvPr id="47" name="Text 45"/>
          <p:cNvSpPr/>
          <p:nvPr/>
        </p:nvSpPr>
        <p:spPr>
          <a:xfrm>
            <a:off x="8629434" y="3685032"/>
            <a:ext cx="237744" cy="237744"/>
          </a:xfrm>
          <a:prstGeom prst="rect">
            <a:avLst/>
          </a:prstGeom>
          <a:noFill/>
          <a:ln/>
        </p:spPr>
        <p:txBody>
          <a:bodyPr wrap="square" lIns="0" tIns="0" rIns="0" bIns="0" rtlCol="0" anchor="ctr"/>
          <a:lstStyle/>
          <a:p>
            <a:pPr marL="0" indent="0" algn="ctr">
              <a:buNone/>
            </a:pPr>
            <a:r>
              <a:rPr lang="en-US" sz="850" b="1" noProof="0" dirty="0">
                <a:solidFill>
                  <a:srgbClr val="1A2B4A"/>
                </a:solidFill>
                <a:latin typeface="Montserrat" pitchFamily="34" charset="0"/>
                <a:ea typeface="Montserrat" pitchFamily="34" charset="-122"/>
                <a:cs typeface="Montserrat" pitchFamily="34" charset="-120"/>
              </a:rPr>
              <a:t>3</a:t>
            </a:r>
            <a:endParaRPr lang="en-US" sz="850" noProof="0" dirty="0"/>
          </a:p>
        </p:txBody>
      </p:sp>
      <p:sp>
        <p:nvSpPr>
          <p:cNvPr id="48" name="Text 46"/>
          <p:cNvSpPr/>
          <p:nvPr/>
        </p:nvSpPr>
        <p:spPr>
          <a:xfrm>
            <a:off x="8931186" y="3685032"/>
            <a:ext cx="3127248" cy="256032"/>
          </a:xfrm>
          <a:prstGeom prst="rect">
            <a:avLst/>
          </a:prstGeom>
          <a:noFill/>
          <a:ln/>
        </p:spPr>
        <p:txBody>
          <a:bodyPr wrap="square" rtlCol="0" anchor="ctr"/>
          <a:lstStyle/>
          <a:p>
            <a:pPr marL="0" indent="0">
              <a:buNone/>
            </a:pPr>
            <a:r>
              <a:rPr lang="en-US" sz="1100" b="1" noProof="0" dirty="0">
                <a:solidFill>
                  <a:srgbClr val="FFFFFF"/>
                </a:solidFill>
                <a:latin typeface="Montserrat" pitchFamily="34" charset="0"/>
                <a:ea typeface="Montserrat" pitchFamily="34" charset="-122"/>
                <a:cs typeface="Montserrat" pitchFamily="34" charset="-120"/>
              </a:rPr>
              <a:t>Submit</a:t>
            </a:r>
            <a:endParaRPr lang="en-US" sz="1100" noProof="0" dirty="0"/>
          </a:p>
        </p:txBody>
      </p:sp>
      <p:sp>
        <p:nvSpPr>
          <p:cNvPr id="49" name="Text 47"/>
          <p:cNvSpPr/>
          <p:nvPr/>
        </p:nvSpPr>
        <p:spPr>
          <a:xfrm>
            <a:off x="8931186" y="3941064"/>
            <a:ext cx="2851239" cy="457200"/>
          </a:xfrm>
          <a:prstGeom prst="rect">
            <a:avLst/>
          </a:prstGeom>
          <a:noFill/>
          <a:ln/>
        </p:spPr>
        <p:txBody>
          <a:bodyPr wrap="square" rtlCol="0" anchor="ctr"/>
          <a:lstStyle/>
          <a:p>
            <a:pPr marL="0" indent="0">
              <a:buNone/>
            </a:pPr>
            <a:r>
              <a:rPr lang="en-US" sz="850" noProof="0" dirty="0">
                <a:solidFill>
                  <a:srgbClr val="CADCFC"/>
                </a:solidFill>
                <a:latin typeface="Montserrat" pitchFamily="34" charset="0"/>
                <a:ea typeface="Montserrat" pitchFamily="34" charset="-122"/>
                <a:cs typeface="Montserrat" pitchFamily="34" charset="-120"/>
              </a:rPr>
              <a:t>Once the information is validated, select Submit to send the SES for the contract administrator’s approval.</a:t>
            </a:r>
            <a:endParaRPr lang="en-US" sz="850" noProof="0" dirty="0"/>
          </a:p>
        </p:txBody>
      </p:sp>
      <p:sp>
        <p:nvSpPr>
          <p:cNvPr id="50" name="Text 45">
            <a:extLst>
              <a:ext uri="{FF2B5EF4-FFF2-40B4-BE49-F238E27FC236}">
                <a16:creationId xmlns:a16="http://schemas.microsoft.com/office/drawing/2014/main" id="{2C883CDE-AF2E-CAE7-9DC2-2895435B1AF0}"/>
              </a:ext>
            </a:extLst>
          </p:cNvPr>
          <p:cNvSpPr/>
          <p:nvPr/>
        </p:nvSpPr>
        <p:spPr>
          <a:xfrm>
            <a:off x="7387101" y="3968496"/>
            <a:ext cx="237744" cy="237744"/>
          </a:xfrm>
          <a:prstGeom prst="rect">
            <a:avLst/>
          </a:prstGeom>
          <a:noFill/>
          <a:ln/>
        </p:spPr>
        <p:txBody>
          <a:bodyPr wrap="square" lIns="0" tIns="0" rIns="0" bIns="0" rtlCol="0" anchor="ctr"/>
          <a:lstStyle/>
          <a:p>
            <a:pPr marL="0" indent="0" algn="ctr">
              <a:buNone/>
            </a:pPr>
            <a:r>
              <a:rPr lang="en-US" sz="850" b="1" noProof="0" dirty="0">
                <a:solidFill>
                  <a:srgbClr val="1A2B4A"/>
                </a:solidFill>
                <a:latin typeface="Montserrat" pitchFamily="34" charset="0"/>
                <a:ea typeface="Montserrat" pitchFamily="34" charset="-122"/>
                <a:cs typeface="Montserrat" pitchFamily="34" charset="-120"/>
              </a:rPr>
              <a:t>3</a:t>
            </a:r>
            <a:endParaRPr lang="en-US" sz="850" noProof="0" dirty="0"/>
          </a:p>
        </p:txBody>
      </p:sp>
      <p:sp>
        <p:nvSpPr>
          <p:cNvPr id="56" name="Rectangle: Rounded Corners 55">
            <a:extLst>
              <a:ext uri="{FF2B5EF4-FFF2-40B4-BE49-F238E27FC236}">
                <a16:creationId xmlns:a16="http://schemas.microsoft.com/office/drawing/2014/main" id="{5D0D0F68-DB85-028C-4198-4635838EA9C0}"/>
              </a:ext>
            </a:extLst>
          </p:cNvPr>
          <p:cNvSpPr/>
          <p:nvPr/>
        </p:nvSpPr>
        <p:spPr>
          <a:xfrm>
            <a:off x="491163" y="4213497"/>
            <a:ext cx="4836595" cy="1321235"/>
          </a:xfrm>
          <a:prstGeom prst="roundRect">
            <a:avLst/>
          </a:prstGeom>
          <a:solidFill>
            <a:schemeClr val="bg1"/>
          </a:solid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noProof="0" dirty="0"/>
          </a:p>
        </p:txBody>
      </p:sp>
      <p:sp>
        <p:nvSpPr>
          <p:cNvPr id="57" name="Text 42">
            <a:extLst>
              <a:ext uri="{FF2B5EF4-FFF2-40B4-BE49-F238E27FC236}">
                <a16:creationId xmlns:a16="http://schemas.microsoft.com/office/drawing/2014/main" id="{00D7BD95-C2D6-802D-C4E1-0A6800E1F396}"/>
              </a:ext>
            </a:extLst>
          </p:cNvPr>
          <p:cNvSpPr/>
          <p:nvPr/>
        </p:nvSpPr>
        <p:spPr>
          <a:xfrm>
            <a:off x="676656" y="4750308"/>
            <a:ext cx="3127248" cy="256032"/>
          </a:xfrm>
          <a:prstGeom prst="rect">
            <a:avLst/>
          </a:prstGeom>
          <a:noFill/>
          <a:ln/>
        </p:spPr>
        <p:txBody>
          <a:bodyPr wrap="square" rtlCol="0" anchor="ctr"/>
          <a:lstStyle/>
          <a:p>
            <a:pPr marL="0" indent="0">
              <a:buNone/>
            </a:pPr>
            <a:r>
              <a:rPr lang="en-US" sz="1100" b="1" noProof="0" dirty="0">
                <a:solidFill>
                  <a:srgbClr val="FFFFFF"/>
                </a:solidFill>
                <a:latin typeface="Montserrat" pitchFamily="34" charset="0"/>
                <a:ea typeface="Montserrat" pitchFamily="34" charset="-122"/>
                <a:cs typeface="Montserrat" pitchFamily="34" charset="-120"/>
              </a:rPr>
              <a:t>Attachments</a:t>
            </a:r>
            <a:endParaRPr lang="en-US" sz="1100" noProof="0" dirty="0"/>
          </a:p>
        </p:txBody>
      </p:sp>
      <p:sp>
        <p:nvSpPr>
          <p:cNvPr id="58" name="TextBox 57">
            <a:extLst>
              <a:ext uri="{FF2B5EF4-FFF2-40B4-BE49-F238E27FC236}">
                <a16:creationId xmlns:a16="http://schemas.microsoft.com/office/drawing/2014/main" id="{620329C8-6D2D-88EB-2B6E-8EB427E454A9}"/>
              </a:ext>
            </a:extLst>
          </p:cNvPr>
          <p:cNvSpPr txBox="1"/>
          <p:nvPr/>
        </p:nvSpPr>
        <p:spPr>
          <a:xfrm>
            <a:off x="853440" y="4322874"/>
            <a:ext cx="4157472" cy="1015663"/>
          </a:xfrm>
          <a:prstGeom prst="rect">
            <a:avLst/>
          </a:prstGeom>
          <a:noFill/>
        </p:spPr>
        <p:txBody>
          <a:bodyPr wrap="square">
            <a:spAutoFit/>
          </a:bodyPr>
          <a:lstStyle/>
          <a:p>
            <a:pPr>
              <a:buNone/>
            </a:pPr>
            <a:r>
              <a:rPr lang="en-US" sz="1000" b="1" noProof="0" dirty="0">
                <a:latin typeface="Montserrat" panose="00000500000000000000" pitchFamily="2" charset="0"/>
              </a:rPr>
              <a:t>Note: Attachments</a:t>
            </a:r>
            <a:br>
              <a:rPr lang="en-US" sz="1000" b="1" noProof="0" dirty="0">
                <a:latin typeface="Montserrat" panose="00000500000000000000" pitchFamily="2" charset="0"/>
              </a:rPr>
            </a:br>
            <a:endParaRPr lang="en-US" sz="1000" b="1" noProof="0" dirty="0">
              <a:latin typeface="Montserrat" panose="00000500000000000000" pitchFamily="2" charset="0"/>
            </a:endParaRPr>
          </a:p>
          <a:p>
            <a:pPr>
              <a:buNone/>
            </a:pPr>
            <a:r>
              <a:rPr lang="en-US" sz="1000" noProof="0" dirty="0">
                <a:latin typeface="Montserrat" panose="00000500000000000000" pitchFamily="2" charset="0"/>
              </a:rPr>
              <a:t>Before submitting the SES, make sure the completed Reconciliation Certificate and all required supporting documents are attached. </a:t>
            </a:r>
            <a:r>
              <a:rPr lang="en-US" sz="1000" b="1" noProof="0" dirty="0">
                <a:solidFill>
                  <a:schemeClr val="accent4"/>
                </a:solidFill>
                <a:latin typeface="Montserrat" panose="00000500000000000000" pitchFamily="2" charset="0"/>
              </a:rPr>
              <a:t>Reconciliation Certificate here -&gt;</a:t>
            </a:r>
          </a:p>
          <a:p>
            <a:pPr>
              <a:buNone/>
            </a:pPr>
            <a:r>
              <a:rPr lang="en-US" sz="1000" b="1" noProof="0" dirty="0">
                <a:solidFill>
                  <a:schemeClr val="accent4"/>
                </a:solidFill>
                <a:latin typeface="Montserrat" panose="00000500000000000000" pitchFamily="2" charset="0"/>
              </a:rPr>
              <a:t>This template is preloaded for your reference.</a:t>
            </a:r>
            <a:endParaRPr lang="en-US" sz="1000" noProof="0" dirty="0">
              <a:solidFill>
                <a:schemeClr val="accent4"/>
              </a:solidFill>
              <a:latin typeface="Montserrat" panose="00000500000000000000" pitchFamily="2" charset="0"/>
            </a:endParaRPr>
          </a:p>
        </p:txBody>
      </p:sp>
      <p:cxnSp>
        <p:nvCxnSpPr>
          <p:cNvPr id="62" name="Straight Arrow Connector 61">
            <a:extLst>
              <a:ext uri="{FF2B5EF4-FFF2-40B4-BE49-F238E27FC236}">
                <a16:creationId xmlns:a16="http://schemas.microsoft.com/office/drawing/2014/main" id="{D6FB9101-C978-291B-C34D-89A33575F5CD}"/>
              </a:ext>
            </a:extLst>
          </p:cNvPr>
          <p:cNvCxnSpPr/>
          <p:nvPr/>
        </p:nvCxnSpPr>
        <p:spPr>
          <a:xfrm>
            <a:off x="427881" y="3803904"/>
            <a:ext cx="26417" cy="4661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51" name="Object 50">
            <a:extLst>
              <a:ext uri="{FF2B5EF4-FFF2-40B4-BE49-F238E27FC236}">
                <a16:creationId xmlns:a16="http://schemas.microsoft.com/office/drawing/2014/main" id="{3849EE26-701F-D21D-2BC9-8F8A34D01AE7}"/>
              </a:ext>
            </a:extLst>
          </p:cNvPr>
          <p:cNvGraphicFramePr>
            <a:graphicFrameLocks noChangeAspect="1"/>
          </p:cNvGraphicFramePr>
          <p:nvPr>
            <p:extLst>
              <p:ext uri="{D42A27DB-BD31-4B8C-83A1-F6EECF244321}">
                <p14:modId xmlns:p14="http://schemas.microsoft.com/office/powerpoint/2010/main" val="1298689817"/>
              </p:ext>
            </p:extLst>
          </p:nvPr>
        </p:nvGraphicFramePr>
        <p:xfrm>
          <a:off x="4690609" y="4934404"/>
          <a:ext cx="644525" cy="565150"/>
        </p:xfrm>
        <a:graphic>
          <a:graphicData uri="http://schemas.openxmlformats.org/presentationml/2006/ole">
            <mc:AlternateContent xmlns:mc="http://schemas.openxmlformats.org/markup-compatibility/2006">
              <mc:Choice xmlns:v="urn:schemas-microsoft-com:vml" Requires="v">
                <p:oleObj name="Worksheet" showAsIcon="1" r:id="rId4" imgW="834480" imgH="732240" progId="Excel.Sheet.12">
                  <p:embed/>
                </p:oleObj>
              </mc:Choice>
              <mc:Fallback>
                <p:oleObj name="Worksheet" showAsIcon="1" r:id="rId4" imgW="834480" imgH="732240" progId="Excel.Sheet.12">
                  <p:embed/>
                  <p:pic>
                    <p:nvPicPr>
                      <p:cNvPr id="51" name="Object 50">
                        <a:extLst>
                          <a:ext uri="{FF2B5EF4-FFF2-40B4-BE49-F238E27FC236}">
                            <a16:creationId xmlns:a16="http://schemas.microsoft.com/office/drawing/2014/main" id="{3849EE26-701F-D21D-2BC9-8F8A34D01AE7}"/>
                          </a:ext>
                        </a:extLst>
                      </p:cNvPr>
                      <p:cNvPicPr/>
                      <p:nvPr/>
                    </p:nvPicPr>
                    <p:blipFill>
                      <a:blip r:embed="rId5"/>
                      <a:stretch>
                        <a:fillRect/>
                      </a:stretch>
                    </p:blipFill>
                    <p:spPr>
                      <a:xfrm>
                        <a:off x="4690609" y="4934404"/>
                        <a:ext cx="644525" cy="565150"/>
                      </a:xfrm>
                      <a:prstGeom prst="rect">
                        <a:avLst/>
                      </a:prstGeom>
                    </p:spPr>
                  </p:pic>
                </p:oleObj>
              </mc:Fallback>
            </mc:AlternateContent>
          </a:graphicData>
        </a:graphic>
      </p:graphicFrame>
    </p:spTree>
  </p:cSld>
  <p:clrMapOvr>
    <a:masterClrMapping/>
  </p:clrMapOvr>
  <p:extLst>
    <p:ext uri="{6950BFC3-D8DA-4A85-94F7-54DA5524770B}">
      <p188:commentRel xmlns:p188="http://schemas.microsoft.com/office/powerpoint/2018/8/main" r:id="rId3"/>
    </p:ext>
  </p:extLst>
</p:sld>
</file>

<file path=ppt/slides/slide13.xml><?xml version="1.0" encoding="utf-8"?>
<p:sld xmlns:a="http://schemas.openxmlformats.org/drawingml/2006/main" xmlns:r="http://schemas.openxmlformats.org/officeDocument/2006/relationships" xmlns:p="http://schemas.openxmlformats.org/presentationml/2006/main">
  <p:cSld name="Slide 1">
    <p:bg>
      <p:bgPr>
        <a:solidFill>
          <a:srgbClr val="FFFFFF"/>
        </a:solidFill>
        <a:effectLst/>
      </p:bgPr>
    </p:bg>
    <p:spTree>
      <p:nvGrpSpPr>
        <p:cNvPr id="1" name=""/>
        <p:cNvGrpSpPr/>
        <p:nvPr/>
      </p:nvGrpSpPr>
      <p:grpSpPr>
        <a:xfrm>
          <a:off x="0" y="0"/>
          <a:ext cx="0" cy="0"/>
          <a:chOff x="0" y="0"/>
          <a:chExt cx="0" cy="0"/>
        </a:xfrm>
      </p:grpSpPr>
      <p:sp>
        <p:nvSpPr>
          <p:cNvPr id="38" name="Shape 3">
            <a:extLst>
              <a:ext uri="{FF2B5EF4-FFF2-40B4-BE49-F238E27FC236}">
                <a16:creationId xmlns:a16="http://schemas.microsoft.com/office/drawing/2014/main" id="{DC90082A-7E1C-F448-1018-87EFA352A720}"/>
              </a:ext>
            </a:extLst>
          </p:cNvPr>
          <p:cNvSpPr/>
          <p:nvPr/>
        </p:nvSpPr>
        <p:spPr>
          <a:xfrm>
            <a:off x="124395" y="1596570"/>
            <a:ext cx="3024197" cy="4309001"/>
          </a:xfrm>
          <a:prstGeom prst="roundRect">
            <a:avLst>
              <a:gd name="adj" fmla="val 2151"/>
            </a:avLst>
          </a:prstGeom>
          <a:solidFill>
            <a:schemeClr val="tx1"/>
          </a:solidFill>
          <a:ln w="12700">
            <a:solidFill>
              <a:srgbClr val="1A2B4A"/>
            </a:solidFill>
            <a:prstDash val="solid"/>
          </a:ln>
        </p:spPr>
        <p:txBody>
          <a:bodyPr/>
          <a:lstStyle/>
          <a:p>
            <a:endParaRPr lang="en-US" noProof="0" dirty="0"/>
          </a:p>
        </p:txBody>
      </p:sp>
      <p:sp>
        <p:nvSpPr>
          <p:cNvPr id="3" name="Text 1"/>
          <p:cNvSpPr/>
          <p:nvPr/>
        </p:nvSpPr>
        <p:spPr>
          <a:xfrm>
            <a:off x="308574" y="582022"/>
            <a:ext cx="11430000" cy="594360"/>
          </a:xfrm>
          <a:prstGeom prst="rect">
            <a:avLst/>
          </a:prstGeom>
          <a:noFill/>
          <a:ln/>
        </p:spPr>
        <p:txBody>
          <a:bodyPr wrap="square" lIns="0" tIns="0" rIns="0" bIns="0" rtlCol="0" anchor="ctr"/>
          <a:lstStyle/>
          <a:p>
            <a:pPr marL="0" indent="0">
              <a:buNone/>
            </a:pPr>
            <a:r>
              <a:rPr lang="en-US" sz="1200" noProof="0" dirty="0">
                <a:solidFill>
                  <a:srgbClr val="1A1A1A"/>
                </a:solidFill>
                <a:latin typeface="Montserrat"/>
                <a:ea typeface="Arial" pitchFamily="34" charset="-122"/>
                <a:cs typeface="Arial"/>
              </a:rPr>
              <a:t>How to access bulk upload of Service Sheets</a:t>
            </a:r>
            <a:endParaRPr lang="en-US" sz="1200" noProof="0" dirty="0">
              <a:latin typeface="Montserrat"/>
              <a:cs typeface="Arial"/>
            </a:endParaRPr>
          </a:p>
        </p:txBody>
      </p:sp>
      <p:sp>
        <p:nvSpPr>
          <p:cNvPr id="7" name="Shape 5"/>
          <p:cNvSpPr/>
          <p:nvPr/>
        </p:nvSpPr>
        <p:spPr>
          <a:xfrm>
            <a:off x="238905" y="2875860"/>
            <a:ext cx="292608" cy="292608"/>
          </a:xfrm>
          <a:prstGeom prst="ellipse">
            <a:avLst/>
          </a:prstGeom>
          <a:solidFill>
            <a:srgbClr val="F5C400"/>
          </a:solidFill>
          <a:ln w="12700">
            <a:solidFill>
              <a:srgbClr val="F5C400"/>
            </a:solidFill>
            <a:prstDash val="solid"/>
          </a:ln>
        </p:spPr>
        <p:txBody>
          <a:bodyPr/>
          <a:lstStyle/>
          <a:p>
            <a:endParaRPr lang="en-US" noProof="0" dirty="0"/>
          </a:p>
        </p:txBody>
      </p:sp>
      <p:sp>
        <p:nvSpPr>
          <p:cNvPr id="8" name="Text 6"/>
          <p:cNvSpPr/>
          <p:nvPr/>
        </p:nvSpPr>
        <p:spPr>
          <a:xfrm>
            <a:off x="238905" y="2875860"/>
            <a:ext cx="292608" cy="292608"/>
          </a:xfrm>
          <a:prstGeom prst="rect">
            <a:avLst/>
          </a:prstGeom>
          <a:noFill/>
          <a:ln/>
        </p:spPr>
        <p:txBody>
          <a:bodyPr wrap="square" lIns="0" tIns="0" rIns="0" bIns="0" rtlCol="0" anchor="ctr"/>
          <a:lstStyle/>
          <a:p>
            <a:pPr marL="0" indent="0" algn="ctr">
              <a:buNone/>
            </a:pPr>
            <a:r>
              <a:rPr lang="en-US" sz="1000" b="1" noProof="0" dirty="0">
                <a:solidFill>
                  <a:srgbClr val="1A1A1A"/>
                </a:solidFill>
                <a:latin typeface="Arial" pitchFamily="34" charset="0"/>
                <a:ea typeface="Arial" pitchFamily="34" charset="-122"/>
                <a:cs typeface="Arial" pitchFamily="34" charset="-120"/>
              </a:rPr>
              <a:t>1</a:t>
            </a:r>
            <a:endParaRPr lang="en-US" sz="1000" noProof="0" dirty="0"/>
          </a:p>
        </p:txBody>
      </p:sp>
      <p:sp>
        <p:nvSpPr>
          <p:cNvPr id="9" name="Text 7"/>
          <p:cNvSpPr/>
          <p:nvPr/>
        </p:nvSpPr>
        <p:spPr>
          <a:xfrm>
            <a:off x="622953" y="2875860"/>
            <a:ext cx="2331720" cy="201168"/>
          </a:xfrm>
          <a:prstGeom prst="rect">
            <a:avLst/>
          </a:prstGeom>
          <a:noFill/>
          <a:ln/>
        </p:spPr>
        <p:txBody>
          <a:bodyPr wrap="square" lIns="0" tIns="0" rIns="0" bIns="0" rtlCol="0" anchor="t"/>
          <a:lstStyle/>
          <a:p>
            <a:pPr marL="0" indent="0">
              <a:buNone/>
            </a:pPr>
            <a:r>
              <a:rPr lang="en-US" sz="900" b="1" noProof="0" dirty="0">
                <a:solidFill>
                  <a:srgbClr val="FFFFFF"/>
                </a:solidFill>
                <a:latin typeface="Montserrat"/>
                <a:ea typeface="Arial" pitchFamily="34" charset="-122"/>
                <a:cs typeface="Arial" pitchFamily="34" charset="-120"/>
              </a:rPr>
              <a:t>Log in to the portal</a:t>
            </a:r>
            <a:endParaRPr lang="en-US" sz="900" noProof="0" dirty="0">
              <a:latin typeface="Montserrat"/>
            </a:endParaRPr>
          </a:p>
        </p:txBody>
      </p:sp>
      <p:sp>
        <p:nvSpPr>
          <p:cNvPr id="10" name="Text 8"/>
          <p:cNvSpPr/>
          <p:nvPr/>
        </p:nvSpPr>
        <p:spPr>
          <a:xfrm>
            <a:off x="622953" y="3086172"/>
            <a:ext cx="2331720" cy="475488"/>
          </a:xfrm>
          <a:prstGeom prst="rect">
            <a:avLst/>
          </a:prstGeom>
          <a:noFill/>
          <a:ln/>
        </p:spPr>
        <p:txBody>
          <a:bodyPr wrap="square" lIns="0" tIns="0" rIns="0" bIns="0" rtlCol="0" anchor="t"/>
          <a:lstStyle/>
          <a:p>
            <a:pPr marL="0" indent="0">
              <a:buNone/>
            </a:pPr>
            <a:r>
              <a:rPr lang="en-US" sz="750" noProof="0" dirty="0">
                <a:solidFill>
                  <a:srgbClr val="CCCCCC"/>
                </a:solidFill>
                <a:latin typeface="Montserrat"/>
                <a:ea typeface="Arial" pitchFamily="34" charset="-122"/>
                <a:cs typeface="Arial" pitchFamily="34" charset="-120"/>
              </a:rPr>
              <a:t>Access the Coupa Supplier Portal from your browser.</a:t>
            </a:r>
            <a:endParaRPr lang="en-US" sz="750" noProof="0" dirty="0">
              <a:latin typeface="Montserrat"/>
            </a:endParaRPr>
          </a:p>
        </p:txBody>
      </p:sp>
      <p:sp>
        <p:nvSpPr>
          <p:cNvPr id="11" name="Shape 9"/>
          <p:cNvSpPr/>
          <p:nvPr/>
        </p:nvSpPr>
        <p:spPr>
          <a:xfrm>
            <a:off x="238905" y="3671388"/>
            <a:ext cx="292608" cy="292608"/>
          </a:xfrm>
          <a:prstGeom prst="ellipse">
            <a:avLst/>
          </a:prstGeom>
          <a:solidFill>
            <a:srgbClr val="F5C400"/>
          </a:solidFill>
          <a:ln w="12700">
            <a:solidFill>
              <a:srgbClr val="F5C400"/>
            </a:solidFill>
            <a:prstDash val="solid"/>
          </a:ln>
        </p:spPr>
        <p:txBody>
          <a:bodyPr/>
          <a:lstStyle/>
          <a:p>
            <a:endParaRPr lang="en-US" noProof="0" dirty="0"/>
          </a:p>
        </p:txBody>
      </p:sp>
      <p:sp>
        <p:nvSpPr>
          <p:cNvPr id="12" name="Text 10"/>
          <p:cNvSpPr/>
          <p:nvPr/>
        </p:nvSpPr>
        <p:spPr>
          <a:xfrm>
            <a:off x="238905" y="3671388"/>
            <a:ext cx="292608" cy="292608"/>
          </a:xfrm>
          <a:prstGeom prst="rect">
            <a:avLst/>
          </a:prstGeom>
          <a:noFill/>
          <a:ln/>
        </p:spPr>
        <p:txBody>
          <a:bodyPr wrap="square" lIns="0" tIns="0" rIns="0" bIns="0" rtlCol="0" anchor="ctr"/>
          <a:lstStyle/>
          <a:p>
            <a:pPr marL="0" indent="0" algn="ctr">
              <a:buNone/>
            </a:pPr>
            <a:r>
              <a:rPr lang="en-US" sz="1000" b="1" noProof="0" dirty="0">
                <a:solidFill>
                  <a:srgbClr val="1A1A1A"/>
                </a:solidFill>
                <a:latin typeface="Arial" pitchFamily="34" charset="0"/>
                <a:ea typeface="Arial" pitchFamily="34" charset="-122"/>
                <a:cs typeface="Arial" pitchFamily="34" charset="-120"/>
              </a:rPr>
              <a:t>2</a:t>
            </a:r>
            <a:endParaRPr lang="en-US" sz="1000" noProof="0" dirty="0"/>
          </a:p>
        </p:txBody>
      </p:sp>
      <p:sp>
        <p:nvSpPr>
          <p:cNvPr id="13" name="Text 11"/>
          <p:cNvSpPr/>
          <p:nvPr/>
        </p:nvSpPr>
        <p:spPr>
          <a:xfrm>
            <a:off x="637467" y="3664131"/>
            <a:ext cx="2331720" cy="208425"/>
          </a:xfrm>
          <a:prstGeom prst="rect">
            <a:avLst/>
          </a:prstGeom>
          <a:noFill/>
          <a:ln/>
        </p:spPr>
        <p:txBody>
          <a:bodyPr wrap="square" lIns="0" tIns="0" rIns="0" bIns="0" rtlCol="0" anchor="t"/>
          <a:lstStyle/>
          <a:p>
            <a:pPr marL="0" indent="0">
              <a:buNone/>
            </a:pPr>
            <a:r>
              <a:rPr lang="en-US" sz="900" b="1" noProof="0" dirty="0">
                <a:solidFill>
                  <a:srgbClr val="FFFFFF"/>
                </a:solidFill>
                <a:latin typeface="Montserrat"/>
                <a:ea typeface="Arial" pitchFamily="34" charset="-122"/>
                <a:cs typeface="Arial" pitchFamily="34" charset="-120"/>
              </a:rPr>
              <a:t>Go to Service Entry Sheets</a:t>
            </a:r>
            <a:endParaRPr lang="en-US" sz="900" noProof="0" dirty="0">
              <a:latin typeface="Montserrat"/>
            </a:endParaRPr>
          </a:p>
        </p:txBody>
      </p:sp>
      <p:sp>
        <p:nvSpPr>
          <p:cNvPr id="14" name="Text 12"/>
          <p:cNvSpPr/>
          <p:nvPr/>
        </p:nvSpPr>
        <p:spPr>
          <a:xfrm>
            <a:off x="622953" y="3881700"/>
            <a:ext cx="2331720" cy="475488"/>
          </a:xfrm>
          <a:prstGeom prst="rect">
            <a:avLst/>
          </a:prstGeom>
          <a:noFill/>
          <a:ln/>
        </p:spPr>
        <p:txBody>
          <a:bodyPr wrap="square" lIns="0" tIns="0" rIns="0" bIns="0" rtlCol="0" anchor="t"/>
          <a:lstStyle/>
          <a:p>
            <a:pPr marL="0" indent="0">
              <a:buNone/>
            </a:pPr>
            <a:r>
              <a:rPr lang="en-US" sz="750" noProof="0" dirty="0">
                <a:solidFill>
                  <a:srgbClr val="CCCCCC"/>
                </a:solidFill>
                <a:latin typeface="Montserrat"/>
                <a:ea typeface="Arial" pitchFamily="34" charset="-122"/>
                <a:cs typeface="Arial" pitchFamily="34" charset="-120"/>
              </a:rPr>
              <a:t>Click the "Service Sheets" menu in the top navigation bar.</a:t>
            </a:r>
            <a:endParaRPr lang="en-US" sz="750" noProof="0" dirty="0">
              <a:latin typeface="Montserrat"/>
            </a:endParaRPr>
          </a:p>
        </p:txBody>
      </p:sp>
      <p:sp>
        <p:nvSpPr>
          <p:cNvPr id="15" name="Shape 13"/>
          <p:cNvSpPr/>
          <p:nvPr/>
        </p:nvSpPr>
        <p:spPr>
          <a:xfrm>
            <a:off x="238905" y="4494348"/>
            <a:ext cx="292608" cy="292608"/>
          </a:xfrm>
          <a:prstGeom prst="ellipse">
            <a:avLst/>
          </a:prstGeom>
          <a:solidFill>
            <a:srgbClr val="F5C400"/>
          </a:solidFill>
          <a:ln w="12700">
            <a:solidFill>
              <a:srgbClr val="F5C400"/>
            </a:solidFill>
            <a:prstDash val="solid"/>
          </a:ln>
        </p:spPr>
        <p:txBody>
          <a:bodyPr/>
          <a:lstStyle/>
          <a:p>
            <a:endParaRPr lang="en-US" noProof="0" dirty="0"/>
          </a:p>
        </p:txBody>
      </p:sp>
      <p:sp>
        <p:nvSpPr>
          <p:cNvPr id="16" name="Text 14"/>
          <p:cNvSpPr/>
          <p:nvPr/>
        </p:nvSpPr>
        <p:spPr>
          <a:xfrm>
            <a:off x="238905" y="4494348"/>
            <a:ext cx="292608" cy="292608"/>
          </a:xfrm>
          <a:prstGeom prst="rect">
            <a:avLst/>
          </a:prstGeom>
          <a:noFill/>
          <a:ln/>
        </p:spPr>
        <p:txBody>
          <a:bodyPr wrap="square" lIns="0" tIns="0" rIns="0" bIns="0" rtlCol="0" anchor="ctr"/>
          <a:lstStyle/>
          <a:p>
            <a:pPr marL="0" indent="0" algn="ctr">
              <a:buNone/>
            </a:pPr>
            <a:r>
              <a:rPr lang="en-US" sz="1000" b="1" noProof="0" dirty="0">
                <a:solidFill>
                  <a:srgbClr val="1A1A1A"/>
                </a:solidFill>
                <a:latin typeface="Arial" pitchFamily="34" charset="0"/>
                <a:ea typeface="Arial" pitchFamily="34" charset="-122"/>
                <a:cs typeface="Arial" pitchFamily="34" charset="-120"/>
              </a:rPr>
              <a:t>3</a:t>
            </a:r>
            <a:endParaRPr lang="en-US" sz="1000" noProof="0" dirty="0"/>
          </a:p>
        </p:txBody>
      </p:sp>
      <p:sp>
        <p:nvSpPr>
          <p:cNvPr id="17" name="Text 15"/>
          <p:cNvSpPr/>
          <p:nvPr/>
        </p:nvSpPr>
        <p:spPr>
          <a:xfrm>
            <a:off x="622953" y="4494348"/>
            <a:ext cx="2331720" cy="201168"/>
          </a:xfrm>
          <a:prstGeom prst="rect">
            <a:avLst/>
          </a:prstGeom>
          <a:noFill/>
          <a:ln/>
        </p:spPr>
        <p:txBody>
          <a:bodyPr wrap="square" lIns="0" tIns="0" rIns="0" bIns="0" rtlCol="0" anchor="t"/>
          <a:lstStyle/>
          <a:p>
            <a:pPr marL="0" indent="0">
              <a:buNone/>
            </a:pPr>
            <a:r>
              <a:rPr lang="en-US" sz="900" b="1" noProof="0" dirty="0">
                <a:solidFill>
                  <a:srgbClr val="FFFFFF"/>
                </a:solidFill>
                <a:latin typeface="Montserrat"/>
                <a:ea typeface="Arial" pitchFamily="34" charset="-122"/>
                <a:cs typeface="Arial" pitchFamily="34" charset="-120"/>
              </a:rPr>
              <a:t>Select "Load from file"</a:t>
            </a:r>
            <a:endParaRPr lang="en-US" sz="900" noProof="0" dirty="0">
              <a:latin typeface="Montserrat"/>
            </a:endParaRPr>
          </a:p>
        </p:txBody>
      </p:sp>
      <p:sp>
        <p:nvSpPr>
          <p:cNvPr id="18" name="Text 16"/>
          <p:cNvSpPr/>
          <p:nvPr/>
        </p:nvSpPr>
        <p:spPr>
          <a:xfrm>
            <a:off x="622953" y="4704660"/>
            <a:ext cx="2331720" cy="475488"/>
          </a:xfrm>
          <a:prstGeom prst="rect">
            <a:avLst/>
          </a:prstGeom>
          <a:noFill/>
          <a:ln/>
        </p:spPr>
        <p:txBody>
          <a:bodyPr wrap="square" lIns="0" tIns="0" rIns="0" bIns="0" rtlCol="0" anchor="t"/>
          <a:lstStyle/>
          <a:p>
            <a:pPr marL="0" indent="0">
              <a:buNone/>
            </a:pPr>
            <a:r>
              <a:rPr lang="en-US" sz="750" noProof="0" dirty="0">
                <a:solidFill>
                  <a:srgbClr val="CCCCCC"/>
                </a:solidFill>
                <a:latin typeface="Montserrat"/>
                <a:ea typeface="Arial" pitchFamily="34" charset="-122"/>
                <a:cs typeface="Arial" pitchFamily="34" charset="-120"/>
              </a:rPr>
              <a:t>Click the "Load from file" button to start the bulk upload.</a:t>
            </a:r>
            <a:endParaRPr lang="en-US" sz="750" noProof="0" dirty="0">
              <a:latin typeface="Montserrat"/>
            </a:endParaRPr>
          </a:p>
        </p:txBody>
      </p:sp>
      <p:sp>
        <p:nvSpPr>
          <p:cNvPr id="23" name="Shape 21"/>
          <p:cNvSpPr/>
          <p:nvPr/>
        </p:nvSpPr>
        <p:spPr>
          <a:xfrm>
            <a:off x="3337560" y="1460717"/>
            <a:ext cx="8794786" cy="387531"/>
          </a:xfrm>
          <a:prstGeom prst="rect">
            <a:avLst/>
          </a:prstGeom>
          <a:solidFill>
            <a:srgbClr val="1A1A1A"/>
          </a:solidFill>
          <a:ln w="12700">
            <a:solidFill>
              <a:srgbClr val="1A1A1A"/>
            </a:solidFill>
            <a:prstDash val="solid"/>
          </a:ln>
        </p:spPr>
        <p:txBody>
          <a:bodyPr/>
          <a:lstStyle/>
          <a:p>
            <a:endParaRPr lang="en-US" noProof="0" dirty="0"/>
          </a:p>
        </p:txBody>
      </p:sp>
      <p:sp>
        <p:nvSpPr>
          <p:cNvPr id="6" name="Text 4"/>
          <p:cNvSpPr/>
          <p:nvPr/>
        </p:nvSpPr>
        <p:spPr>
          <a:xfrm>
            <a:off x="3566160" y="1459410"/>
            <a:ext cx="2743200" cy="274320"/>
          </a:xfrm>
          <a:prstGeom prst="rect">
            <a:avLst/>
          </a:prstGeom>
          <a:noFill/>
          <a:ln/>
        </p:spPr>
        <p:txBody>
          <a:bodyPr wrap="square" lIns="0" tIns="63500" rIns="0" bIns="0" rtlCol="0" anchor="ctr"/>
          <a:lstStyle/>
          <a:p>
            <a:pPr marL="0" indent="0">
              <a:buNone/>
            </a:pPr>
            <a:r>
              <a:rPr lang="en-US" sz="1000" b="1" noProof="0" dirty="0">
                <a:solidFill>
                  <a:srgbClr val="FFFFFF"/>
                </a:solidFill>
                <a:latin typeface="Montserrat"/>
                <a:ea typeface="Arial" pitchFamily="34" charset="-122"/>
                <a:cs typeface="Arial" pitchFamily="34" charset="-120"/>
              </a:rPr>
              <a:t>Steps to access</a:t>
            </a:r>
            <a:endParaRPr lang="en-US" sz="1000" noProof="0" dirty="0">
              <a:latin typeface="Montserrat"/>
            </a:endParaRPr>
          </a:p>
        </p:txBody>
      </p:sp>
      <p:sp>
        <p:nvSpPr>
          <p:cNvPr id="41" name="Text 1">
            <a:extLst>
              <a:ext uri="{FF2B5EF4-FFF2-40B4-BE49-F238E27FC236}">
                <a16:creationId xmlns:a16="http://schemas.microsoft.com/office/drawing/2014/main" id="{BE5F9097-243B-B9B6-AAF0-8578F9DD3E9A}"/>
              </a:ext>
            </a:extLst>
          </p:cNvPr>
          <p:cNvSpPr/>
          <p:nvPr/>
        </p:nvSpPr>
        <p:spPr>
          <a:xfrm>
            <a:off x="230197" y="258354"/>
            <a:ext cx="11795760" cy="493776"/>
          </a:xfrm>
          <a:prstGeom prst="rect">
            <a:avLst/>
          </a:prstGeom>
          <a:noFill/>
          <a:ln/>
        </p:spPr>
        <p:txBody>
          <a:bodyPr wrap="square" lIns="91440" tIns="45720" rIns="91440" bIns="45720" rtlCol="0" anchor="ctr"/>
          <a:lstStyle/>
          <a:p>
            <a:r>
              <a:rPr lang="en-US" sz="2200" b="1" noProof="0" dirty="0">
                <a:solidFill>
                  <a:srgbClr val="1A1A1A"/>
                </a:solidFill>
                <a:latin typeface="Montserrat"/>
                <a:ea typeface="Montserrat" pitchFamily="34" charset="-122"/>
                <a:cs typeface="Montserrat" pitchFamily="34" charset="-120"/>
              </a:rPr>
              <a:t>Recording SES via upload template (1-2)</a:t>
            </a:r>
            <a:endParaRPr lang="en-US" sz="2200" noProof="0" dirty="0"/>
          </a:p>
        </p:txBody>
      </p:sp>
      <p:sp>
        <p:nvSpPr>
          <p:cNvPr id="42" name="Shape 0">
            <a:extLst>
              <a:ext uri="{FF2B5EF4-FFF2-40B4-BE49-F238E27FC236}">
                <a16:creationId xmlns:a16="http://schemas.microsoft.com/office/drawing/2014/main" id="{58E97643-31E2-33CD-9B7B-B829B6B64A17}"/>
              </a:ext>
            </a:extLst>
          </p:cNvPr>
          <p:cNvSpPr/>
          <p:nvPr/>
        </p:nvSpPr>
        <p:spPr>
          <a:xfrm>
            <a:off x="13062" y="135851"/>
            <a:ext cx="124242" cy="744583"/>
          </a:xfrm>
          <a:prstGeom prst="rect">
            <a:avLst/>
          </a:prstGeom>
          <a:solidFill>
            <a:srgbClr val="F5C400"/>
          </a:solidFill>
          <a:ln w="12700">
            <a:solidFill>
              <a:srgbClr val="F5C400"/>
            </a:solidFill>
            <a:prstDash val="solid"/>
          </a:ln>
        </p:spPr>
        <p:txBody>
          <a:bodyPr/>
          <a:lstStyle/>
          <a:p>
            <a:endParaRPr lang="en-US" noProof="0" dirty="0"/>
          </a:p>
        </p:txBody>
      </p:sp>
      <p:sp>
        <p:nvSpPr>
          <p:cNvPr id="47" name="Text 10">
            <a:extLst>
              <a:ext uri="{FF2B5EF4-FFF2-40B4-BE49-F238E27FC236}">
                <a16:creationId xmlns:a16="http://schemas.microsoft.com/office/drawing/2014/main" id="{4FBA31BB-A7AF-A0A7-CD81-84D40B4A97E9}"/>
              </a:ext>
            </a:extLst>
          </p:cNvPr>
          <p:cNvSpPr/>
          <p:nvPr/>
        </p:nvSpPr>
        <p:spPr>
          <a:xfrm>
            <a:off x="384047" y="3816530"/>
            <a:ext cx="292608" cy="292608"/>
          </a:xfrm>
          <a:prstGeom prst="rect">
            <a:avLst/>
          </a:prstGeom>
          <a:noFill/>
          <a:ln/>
        </p:spPr>
        <p:txBody>
          <a:bodyPr wrap="square" lIns="0" tIns="0" rIns="0" bIns="0" rtlCol="0" anchor="ctr"/>
          <a:lstStyle/>
          <a:p>
            <a:pPr marL="0" indent="0" algn="ctr">
              <a:buNone/>
            </a:pPr>
            <a:endParaRPr lang="en-US" sz="1000" b="1" noProof="0" dirty="0">
              <a:solidFill>
                <a:srgbClr val="1A1A1A"/>
              </a:solidFill>
              <a:latin typeface="Arial"/>
              <a:cs typeface="Arial"/>
            </a:endParaRPr>
          </a:p>
        </p:txBody>
      </p:sp>
      <p:pic>
        <p:nvPicPr>
          <p:cNvPr id="19" name="Picture 18" descr="A screenshot of a computer AI-generated content may be incorrect.">
            <a:extLst>
              <a:ext uri="{FF2B5EF4-FFF2-40B4-BE49-F238E27FC236}">
                <a16:creationId xmlns:a16="http://schemas.microsoft.com/office/drawing/2014/main" id="{C2402EBA-E063-883D-7858-AB065B7146A8}"/>
              </a:ext>
            </a:extLst>
          </p:cNvPr>
          <p:cNvPicPr>
            <a:picLocks noChangeAspect="1"/>
          </p:cNvPicPr>
          <p:nvPr/>
        </p:nvPicPr>
        <p:blipFill>
          <a:blip r:embed="rId3"/>
          <a:stretch>
            <a:fillRect/>
          </a:stretch>
        </p:blipFill>
        <p:spPr>
          <a:xfrm>
            <a:off x="3253467" y="2003909"/>
            <a:ext cx="8805638" cy="3800871"/>
          </a:xfrm>
          <a:prstGeom prst="rect">
            <a:avLst/>
          </a:prstGeom>
        </p:spPr>
      </p:pic>
      <p:sp>
        <p:nvSpPr>
          <p:cNvPr id="29" name="Shape 26"/>
          <p:cNvSpPr/>
          <p:nvPr/>
        </p:nvSpPr>
        <p:spPr>
          <a:xfrm>
            <a:off x="6963983" y="2121406"/>
            <a:ext cx="2005160" cy="285642"/>
          </a:xfrm>
          <a:prstGeom prst="roundRect">
            <a:avLst>
              <a:gd name="adj" fmla="val 14286"/>
            </a:avLst>
          </a:prstGeom>
          <a:solidFill>
            <a:srgbClr val="FFC000"/>
          </a:solidFill>
          <a:ln w="12700">
            <a:solidFill>
              <a:srgbClr val="FFC000"/>
            </a:solidFill>
            <a:prstDash val="solid"/>
          </a:ln>
        </p:spPr>
        <p:txBody>
          <a:bodyPr/>
          <a:lstStyle/>
          <a:p>
            <a:endParaRPr lang="en-US" noProof="0" dirty="0"/>
          </a:p>
        </p:txBody>
      </p:sp>
      <p:sp>
        <p:nvSpPr>
          <p:cNvPr id="30" name="Text 27"/>
          <p:cNvSpPr/>
          <p:nvPr/>
        </p:nvSpPr>
        <p:spPr>
          <a:xfrm>
            <a:off x="6910240" y="2166010"/>
            <a:ext cx="2182698" cy="183461"/>
          </a:xfrm>
          <a:prstGeom prst="rect">
            <a:avLst/>
          </a:prstGeom>
          <a:noFill/>
          <a:ln/>
        </p:spPr>
        <p:txBody>
          <a:bodyPr wrap="square" lIns="0" tIns="0" rIns="0" bIns="0" rtlCol="0" anchor="ctr"/>
          <a:lstStyle/>
          <a:p>
            <a:pPr marL="0" indent="0" algn="ctr">
              <a:buNone/>
            </a:pPr>
            <a:endParaRPr lang="en-US" sz="800" b="1" noProof="0" dirty="0">
              <a:latin typeface="Montserrat"/>
              <a:ea typeface="Arial" pitchFamily="34" charset="-122"/>
              <a:cs typeface="Arial"/>
            </a:endParaRPr>
          </a:p>
          <a:p>
            <a:pPr marL="0" indent="0" algn="ctr">
              <a:buNone/>
            </a:pPr>
            <a:r>
              <a:rPr lang="en-US" sz="800" b="1" noProof="0" dirty="0">
                <a:latin typeface="Montserrat"/>
                <a:cs typeface="Arial"/>
              </a:rPr>
              <a:t>Service Entry Sheet (SES)</a:t>
            </a:r>
            <a:endParaRPr lang="en-US" sz="800" noProof="0" dirty="0">
              <a:latin typeface="Montserrat"/>
              <a:cs typeface="Arial"/>
            </a:endParaRPr>
          </a:p>
        </p:txBody>
      </p:sp>
      <p:sp>
        <p:nvSpPr>
          <p:cNvPr id="45" name="Text 6">
            <a:extLst>
              <a:ext uri="{FF2B5EF4-FFF2-40B4-BE49-F238E27FC236}">
                <a16:creationId xmlns:a16="http://schemas.microsoft.com/office/drawing/2014/main" id="{05017086-9DA5-B3EB-D535-E227D84FC145}"/>
              </a:ext>
            </a:extLst>
          </p:cNvPr>
          <p:cNvSpPr/>
          <p:nvPr/>
        </p:nvSpPr>
        <p:spPr>
          <a:xfrm>
            <a:off x="6545360" y="1990488"/>
            <a:ext cx="285351" cy="205523"/>
          </a:xfrm>
          <a:prstGeom prst="rect">
            <a:avLst/>
          </a:prstGeom>
          <a:noFill/>
          <a:ln/>
        </p:spPr>
        <p:txBody>
          <a:bodyPr wrap="square" lIns="0" tIns="0" rIns="0" bIns="0" rtlCol="0" anchor="ctr"/>
          <a:lstStyle/>
          <a:p>
            <a:pPr marL="0" indent="0" algn="ctr">
              <a:buNone/>
            </a:pPr>
            <a:endParaRPr lang="en-US" sz="1000" b="1" noProof="0" dirty="0">
              <a:solidFill>
                <a:srgbClr val="1A1A1A"/>
              </a:solidFill>
              <a:latin typeface="Arial"/>
              <a:cs typeface="Arial"/>
            </a:endParaRPr>
          </a:p>
        </p:txBody>
      </p:sp>
      <p:sp>
        <p:nvSpPr>
          <p:cNvPr id="56" name="Shape 17">
            <a:extLst>
              <a:ext uri="{FF2B5EF4-FFF2-40B4-BE49-F238E27FC236}">
                <a16:creationId xmlns:a16="http://schemas.microsoft.com/office/drawing/2014/main" id="{5D90A734-0AC1-A7DC-7014-7551E9C6402C}"/>
              </a:ext>
            </a:extLst>
          </p:cNvPr>
          <p:cNvSpPr/>
          <p:nvPr/>
        </p:nvSpPr>
        <p:spPr>
          <a:xfrm>
            <a:off x="6472788" y="2053770"/>
            <a:ext cx="285351" cy="212780"/>
          </a:xfrm>
          <a:prstGeom prst="ellipse">
            <a:avLst/>
          </a:prstGeom>
          <a:solidFill>
            <a:srgbClr val="F5C400"/>
          </a:solidFill>
          <a:ln w="12700">
            <a:solidFill>
              <a:srgbClr val="F5C400"/>
            </a:solidFill>
            <a:prstDash val="solid"/>
          </a:ln>
        </p:spPr>
        <p:txBody>
          <a:bodyPr/>
          <a:lstStyle/>
          <a:p>
            <a:endParaRPr lang="en-US" noProof="0" dirty="0"/>
          </a:p>
        </p:txBody>
      </p:sp>
      <p:sp>
        <p:nvSpPr>
          <p:cNvPr id="57" name="Text 18">
            <a:extLst>
              <a:ext uri="{FF2B5EF4-FFF2-40B4-BE49-F238E27FC236}">
                <a16:creationId xmlns:a16="http://schemas.microsoft.com/office/drawing/2014/main" id="{7119591C-10ED-EA6C-3CA0-2D3439014F59}"/>
              </a:ext>
            </a:extLst>
          </p:cNvPr>
          <p:cNvSpPr/>
          <p:nvPr/>
        </p:nvSpPr>
        <p:spPr>
          <a:xfrm>
            <a:off x="6472788" y="2053770"/>
            <a:ext cx="285351" cy="212780"/>
          </a:xfrm>
          <a:prstGeom prst="rect">
            <a:avLst/>
          </a:prstGeom>
          <a:noFill/>
          <a:ln/>
        </p:spPr>
        <p:txBody>
          <a:bodyPr wrap="square" lIns="0" tIns="0" rIns="0" bIns="0" rtlCol="0" anchor="ctr"/>
          <a:lstStyle/>
          <a:p>
            <a:pPr marL="0" indent="0" algn="ctr">
              <a:buNone/>
            </a:pPr>
            <a:r>
              <a:rPr lang="en-US" sz="1000" b="1" noProof="0" dirty="0">
                <a:solidFill>
                  <a:srgbClr val="1A1A1A"/>
                </a:solidFill>
                <a:latin typeface="Arial"/>
                <a:cs typeface="Arial"/>
              </a:rPr>
              <a:t>2</a:t>
            </a:r>
          </a:p>
        </p:txBody>
      </p:sp>
      <p:sp>
        <p:nvSpPr>
          <p:cNvPr id="32" name="Shape 29"/>
          <p:cNvSpPr/>
          <p:nvPr/>
        </p:nvSpPr>
        <p:spPr>
          <a:xfrm>
            <a:off x="5885516" y="4147698"/>
            <a:ext cx="1198499" cy="426886"/>
          </a:xfrm>
          <a:prstGeom prst="rect">
            <a:avLst/>
          </a:prstGeom>
          <a:noFill/>
          <a:ln w="31750">
            <a:solidFill>
              <a:srgbClr val="FFC000"/>
            </a:solidFill>
            <a:prstDash val="solid"/>
          </a:ln>
        </p:spPr>
        <p:txBody>
          <a:bodyPr/>
          <a:lstStyle/>
          <a:p>
            <a:endParaRPr lang="en-US" noProof="0" dirty="0"/>
          </a:p>
        </p:txBody>
      </p:sp>
      <p:sp>
        <p:nvSpPr>
          <p:cNvPr id="33" name="Shape 30"/>
          <p:cNvSpPr/>
          <p:nvPr/>
        </p:nvSpPr>
        <p:spPr>
          <a:xfrm>
            <a:off x="6034722" y="4857903"/>
            <a:ext cx="1349829" cy="183461"/>
          </a:xfrm>
          <a:prstGeom prst="roundRect">
            <a:avLst>
              <a:gd name="adj" fmla="val 14286"/>
            </a:avLst>
          </a:prstGeom>
          <a:solidFill>
            <a:srgbClr val="FFC000"/>
          </a:solidFill>
          <a:ln w="12700">
            <a:solidFill>
              <a:srgbClr val="FFC000"/>
            </a:solidFill>
            <a:prstDash val="solid"/>
          </a:ln>
        </p:spPr>
        <p:txBody>
          <a:bodyPr/>
          <a:lstStyle/>
          <a:p>
            <a:endParaRPr lang="en-US" noProof="0" dirty="0"/>
          </a:p>
        </p:txBody>
      </p:sp>
      <p:sp>
        <p:nvSpPr>
          <p:cNvPr id="34" name="Text 31"/>
          <p:cNvSpPr/>
          <p:nvPr/>
        </p:nvSpPr>
        <p:spPr>
          <a:xfrm>
            <a:off x="6034722" y="4857903"/>
            <a:ext cx="1349829" cy="183461"/>
          </a:xfrm>
          <a:prstGeom prst="rect">
            <a:avLst/>
          </a:prstGeom>
          <a:noFill/>
          <a:ln/>
        </p:spPr>
        <p:txBody>
          <a:bodyPr wrap="square" lIns="0" tIns="0" rIns="0" bIns="0" rtlCol="0" anchor="ctr"/>
          <a:lstStyle/>
          <a:p>
            <a:pPr marL="0" indent="0" algn="ctr">
              <a:buNone/>
            </a:pPr>
            <a:r>
              <a:rPr lang="en-US" sz="800" b="1" noProof="0" dirty="0">
                <a:latin typeface="Montserrat"/>
                <a:ea typeface="Arial" pitchFamily="34" charset="-122"/>
                <a:cs typeface="Arial"/>
              </a:rPr>
              <a:t> Load from file </a:t>
            </a:r>
            <a:endParaRPr lang="en-US" sz="800" noProof="0" dirty="0">
              <a:latin typeface="Montserrat"/>
              <a:cs typeface="Arial"/>
            </a:endParaRPr>
          </a:p>
        </p:txBody>
      </p:sp>
      <p:sp>
        <p:nvSpPr>
          <p:cNvPr id="35" name="Shape 32"/>
          <p:cNvSpPr/>
          <p:nvPr/>
        </p:nvSpPr>
        <p:spPr>
          <a:xfrm>
            <a:off x="6720522" y="4766463"/>
            <a:ext cx="0" cy="69669"/>
          </a:xfrm>
          <a:prstGeom prst="line">
            <a:avLst/>
          </a:prstGeom>
          <a:noFill/>
          <a:ln w="19050">
            <a:solidFill>
              <a:srgbClr val="CC0000"/>
            </a:solidFill>
            <a:prstDash val="solid"/>
          </a:ln>
        </p:spPr>
        <p:txBody>
          <a:bodyPr/>
          <a:lstStyle/>
          <a:p>
            <a:endParaRPr lang="en-US" noProof="0" dirty="0"/>
          </a:p>
        </p:txBody>
      </p:sp>
      <p:sp>
        <p:nvSpPr>
          <p:cNvPr id="50" name="Shape 17">
            <a:extLst>
              <a:ext uri="{FF2B5EF4-FFF2-40B4-BE49-F238E27FC236}">
                <a16:creationId xmlns:a16="http://schemas.microsoft.com/office/drawing/2014/main" id="{321A5A92-6F00-51E6-9950-CE6EDDDA5CA3}"/>
              </a:ext>
            </a:extLst>
          </p:cNvPr>
          <p:cNvSpPr/>
          <p:nvPr/>
        </p:nvSpPr>
        <p:spPr>
          <a:xfrm>
            <a:off x="5732561" y="4985656"/>
            <a:ext cx="292608" cy="292608"/>
          </a:xfrm>
          <a:prstGeom prst="ellipse">
            <a:avLst/>
          </a:prstGeom>
          <a:solidFill>
            <a:srgbClr val="F5C400"/>
          </a:solidFill>
          <a:ln w="12700">
            <a:solidFill>
              <a:srgbClr val="F5C400"/>
            </a:solidFill>
            <a:prstDash val="solid"/>
          </a:ln>
        </p:spPr>
        <p:txBody>
          <a:bodyPr/>
          <a:lstStyle/>
          <a:p>
            <a:endParaRPr lang="en-US" noProof="0" dirty="0"/>
          </a:p>
        </p:txBody>
      </p:sp>
      <p:sp>
        <p:nvSpPr>
          <p:cNvPr id="51" name="Text 18">
            <a:extLst>
              <a:ext uri="{FF2B5EF4-FFF2-40B4-BE49-F238E27FC236}">
                <a16:creationId xmlns:a16="http://schemas.microsoft.com/office/drawing/2014/main" id="{F1508743-DE67-A3C8-2D00-3431D555F363}"/>
              </a:ext>
            </a:extLst>
          </p:cNvPr>
          <p:cNvSpPr/>
          <p:nvPr/>
        </p:nvSpPr>
        <p:spPr>
          <a:xfrm>
            <a:off x="5761590" y="5007427"/>
            <a:ext cx="292608" cy="292608"/>
          </a:xfrm>
          <a:prstGeom prst="rect">
            <a:avLst/>
          </a:prstGeom>
          <a:noFill/>
          <a:ln/>
        </p:spPr>
        <p:txBody>
          <a:bodyPr wrap="square" lIns="0" tIns="0" rIns="0" bIns="0" rtlCol="0" anchor="ctr"/>
          <a:lstStyle/>
          <a:p>
            <a:pPr marL="0" indent="0" algn="ctr">
              <a:buNone/>
            </a:pPr>
            <a:r>
              <a:rPr lang="en-US" sz="1000" b="1" noProof="0" dirty="0">
                <a:solidFill>
                  <a:srgbClr val="1A1A1A"/>
                </a:solidFill>
                <a:latin typeface="Arial"/>
                <a:cs typeface="Arial"/>
              </a:rPr>
              <a:t>3</a:t>
            </a:r>
          </a:p>
        </p:txBody>
      </p:sp>
      <p:sp>
        <p:nvSpPr>
          <p:cNvPr id="28" name="Shape 25"/>
          <p:cNvSpPr/>
          <p:nvPr/>
        </p:nvSpPr>
        <p:spPr>
          <a:xfrm>
            <a:off x="6732005" y="2451652"/>
            <a:ext cx="1234558" cy="393706"/>
          </a:xfrm>
          <a:prstGeom prst="rect">
            <a:avLst/>
          </a:prstGeom>
          <a:noFill/>
          <a:ln w="31750">
            <a:solidFill>
              <a:srgbClr val="FFC000"/>
            </a:solidFill>
            <a:prstDash val="solid"/>
          </a:ln>
        </p:spPr>
        <p:txBody>
          <a:bodyPr/>
          <a:lstStyle/>
          <a:p>
            <a:endParaRPr lang="en-US" noProof="0" dirty="0"/>
          </a:p>
        </p:txBody>
      </p:sp>
      <p:sp>
        <p:nvSpPr>
          <p:cNvPr id="21" name="Text 35">
            <a:extLst>
              <a:ext uri="{FF2B5EF4-FFF2-40B4-BE49-F238E27FC236}">
                <a16:creationId xmlns:a16="http://schemas.microsoft.com/office/drawing/2014/main" id="{5C072C30-E7D4-537C-7709-E12A5508AA46}"/>
              </a:ext>
            </a:extLst>
          </p:cNvPr>
          <p:cNvSpPr/>
          <p:nvPr/>
        </p:nvSpPr>
        <p:spPr>
          <a:xfrm>
            <a:off x="526109" y="1909935"/>
            <a:ext cx="3611880" cy="365760"/>
          </a:xfrm>
          <a:prstGeom prst="rect">
            <a:avLst/>
          </a:prstGeom>
          <a:noFill/>
          <a:ln/>
        </p:spPr>
        <p:txBody>
          <a:bodyPr wrap="square" lIns="0" tIns="1524" rIns="0" bIns="0" rtlCol="0" anchor="ctr"/>
          <a:lstStyle/>
          <a:p>
            <a:pPr marL="0" indent="0">
              <a:buNone/>
            </a:pPr>
            <a:r>
              <a:rPr lang="en-US" sz="1200" b="1" noProof="0" dirty="0">
                <a:solidFill>
                  <a:srgbClr val="FFFFFF"/>
                </a:solidFill>
                <a:latin typeface="Montserrat" pitchFamily="34" charset="0"/>
                <a:ea typeface="Montserrat" pitchFamily="34" charset="-122"/>
                <a:cs typeface="Montserrat" pitchFamily="34" charset="-120"/>
              </a:rPr>
              <a:t>Reference fields</a:t>
            </a:r>
            <a:endParaRPr lang="en-US" sz="1200" noProof="0" dirty="0"/>
          </a:p>
        </p:txBody>
      </p:sp>
      <p:sp>
        <p:nvSpPr>
          <p:cNvPr id="22" name="Text 6">
            <a:extLst>
              <a:ext uri="{FF2B5EF4-FFF2-40B4-BE49-F238E27FC236}">
                <a16:creationId xmlns:a16="http://schemas.microsoft.com/office/drawing/2014/main" id="{F62898EB-48B9-B4A1-02F5-E0E8A3464627}"/>
              </a:ext>
            </a:extLst>
          </p:cNvPr>
          <p:cNvSpPr/>
          <p:nvPr/>
        </p:nvSpPr>
        <p:spPr>
          <a:xfrm>
            <a:off x="3344959" y="1845344"/>
            <a:ext cx="285351" cy="205523"/>
          </a:xfrm>
          <a:prstGeom prst="rect">
            <a:avLst/>
          </a:prstGeom>
          <a:noFill/>
          <a:ln/>
        </p:spPr>
        <p:txBody>
          <a:bodyPr wrap="square" lIns="0" tIns="0" rIns="0" bIns="0" rtlCol="0" anchor="ctr"/>
          <a:lstStyle/>
          <a:p>
            <a:pPr marL="0" indent="0" algn="ctr">
              <a:buNone/>
            </a:pPr>
            <a:endParaRPr lang="en-US" sz="1000" b="1" noProof="0" dirty="0">
              <a:solidFill>
                <a:srgbClr val="1A1A1A"/>
              </a:solidFill>
              <a:latin typeface="Arial"/>
              <a:cs typeface="Arial"/>
            </a:endParaRPr>
          </a:p>
        </p:txBody>
      </p:sp>
      <p:sp>
        <p:nvSpPr>
          <p:cNvPr id="24" name="Shape 17">
            <a:extLst>
              <a:ext uri="{FF2B5EF4-FFF2-40B4-BE49-F238E27FC236}">
                <a16:creationId xmlns:a16="http://schemas.microsoft.com/office/drawing/2014/main" id="{616F426E-5F92-FE48-AEF3-E9C02C272FCC}"/>
              </a:ext>
            </a:extLst>
          </p:cNvPr>
          <p:cNvSpPr/>
          <p:nvPr/>
        </p:nvSpPr>
        <p:spPr>
          <a:xfrm>
            <a:off x="3272387" y="1908626"/>
            <a:ext cx="285351" cy="212780"/>
          </a:xfrm>
          <a:prstGeom prst="ellipse">
            <a:avLst/>
          </a:prstGeom>
          <a:solidFill>
            <a:srgbClr val="F5C400"/>
          </a:solidFill>
          <a:ln w="12700">
            <a:solidFill>
              <a:srgbClr val="F5C400"/>
            </a:solidFill>
            <a:prstDash val="solid"/>
          </a:ln>
        </p:spPr>
        <p:txBody>
          <a:bodyPr/>
          <a:lstStyle/>
          <a:p>
            <a:endParaRPr lang="en-US" noProof="0" dirty="0"/>
          </a:p>
        </p:txBody>
      </p:sp>
      <p:sp>
        <p:nvSpPr>
          <p:cNvPr id="25" name="Text 18">
            <a:extLst>
              <a:ext uri="{FF2B5EF4-FFF2-40B4-BE49-F238E27FC236}">
                <a16:creationId xmlns:a16="http://schemas.microsoft.com/office/drawing/2014/main" id="{DB9D66C3-3376-859A-58F9-6C44B1B5DDAD}"/>
              </a:ext>
            </a:extLst>
          </p:cNvPr>
          <p:cNvSpPr/>
          <p:nvPr/>
        </p:nvSpPr>
        <p:spPr>
          <a:xfrm>
            <a:off x="3272387" y="1908626"/>
            <a:ext cx="285351" cy="212780"/>
          </a:xfrm>
          <a:prstGeom prst="rect">
            <a:avLst/>
          </a:prstGeom>
          <a:noFill/>
          <a:ln/>
        </p:spPr>
        <p:txBody>
          <a:bodyPr wrap="square" lIns="0" tIns="0" rIns="0" bIns="0" rtlCol="0" anchor="ctr"/>
          <a:lstStyle/>
          <a:p>
            <a:pPr marL="0" indent="0" algn="ctr">
              <a:buNone/>
            </a:pPr>
            <a:r>
              <a:rPr lang="en-US" sz="1000" b="1" noProof="0" dirty="0">
                <a:solidFill>
                  <a:srgbClr val="1A1A1A"/>
                </a:solidFill>
                <a:latin typeface="Arial"/>
                <a:cs typeface="Arial"/>
              </a:rPr>
              <a:t>1</a:t>
            </a:r>
          </a:p>
        </p:txBody>
      </p:sp>
      <p:sp>
        <p:nvSpPr>
          <p:cNvPr id="36" name="Shape 23">
            <a:extLst>
              <a:ext uri="{FF2B5EF4-FFF2-40B4-BE49-F238E27FC236}">
                <a16:creationId xmlns:a16="http://schemas.microsoft.com/office/drawing/2014/main" id="{3D6CAD0F-F519-8D0E-9924-C1639E1D9BBB}"/>
              </a:ext>
            </a:extLst>
          </p:cNvPr>
          <p:cNvSpPr/>
          <p:nvPr/>
        </p:nvSpPr>
        <p:spPr>
          <a:xfrm>
            <a:off x="14514" y="6588698"/>
            <a:ext cx="12192000" cy="268224"/>
          </a:xfrm>
          <a:prstGeom prst="rect">
            <a:avLst/>
          </a:prstGeom>
          <a:solidFill>
            <a:srgbClr val="F5C400"/>
          </a:solidFill>
          <a:ln w="12700">
            <a:solidFill>
              <a:srgbClr val="F5C400"/>
            </a:solidFill>
            <a:prstDash val="solid"/>
          </a:ln>
        </p:spPr>
        <p:txBody>
          <a:bodyPr/>
          <a:lstStyle/>
          <a:p>
            <a:endParaRPr lang="en-US" sz="2400" noProof="0" dirty="0"/>
          </a:p>
        </p:txBody>
      </p:sp>
    </p:spTree>
    <p:extLst>
      <p:ext uri="{BB962C8B-B14F-4D97-AF65-F5344CB8AC3E}">
        <p14:creationId xmlns:p14="http://schemas.microsoft.com/office/powerpoint/2010/main" val="709362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91440"/>
            <a:ext cx="91440" cy="749808"/>
          </a:xfrm>
          <a:prstGeom prst="rect">
            <a:avLst/>
          </a:prstGeom>
          <a:solidFill>
            <a:srgbClr val="F5C400"/>
          </a:solidFill>
          <a:ln w="12700">
            <a:solidFill>
              <a:srgbClr val="F5C400"/>
            </a:solidFill>
            <a:prstDash val="solid"/>
          </a:ln>
        </p:spPr>
        <p:txBody>
          <a:bodyPr/>
          <a:lstStyle/>
          <a:p>
            <a:endParaRPr lang="en-US" noProof="0" dirty="0"/>
          </a:p>
        </p:txBody>
      </p:sp>
      <p:sp>
        <p:nvSpPr>
          <p:cNvPr id="3" name="Text 1"/>
          <p:cNvSpPr/>
          <p:nvPr/>
        </p:nvSpPr>
        <p:spPr>
          <a:xfrm>
            <a:off x="201168" y="91440"/>
            <a:ext cx="11795760" cy="493776"/>
          </a:xfrm>
          <a:prstGeom prst="rect">
            <a:avLst/>
          </a:prstGeom>
          <a:noFill/>
          <a:ln/>
        </p:spPr>
        <p:txBody>
          <a:bodyPr wrap="square" lIns="91440" tIns="45720" rIns="91440" bIns="45720" rtlCol="0" anchor="ctr"/>
          <a:lstStyle/>
          <a:p>
            <a:r>
              <a:rPr lang="en-US" sz="2200" b="1" noProof="0" dirty="0">
                <a:solidFill>
                  <a:srgbClr val="1A1A1A"/>
                </a:solidFill>
                <a:latin typeface="Montserrat"/>
                <a:ea typeface="Montserrat" pitchFamily="34" charset="-122"/>
                <a:cs typeface="Montserrat" pitchFamily="34" charset="-120"/>
              </a:rPr>
              <a:t>Recording SES via upload template (2-2)</a:t>
            </a:r>
            <a:endParaRPr lang="en-US" sz="2200" noProof="0" dirty="0"/>
          </a:p>
        </p:txBody>
      </p:sp>
      <p:sp>
        <p:nvSpPr>
          <p:cNvPr id="4" name="Text 2"/>
          <p:cNvSpPr/>
          <p:nvPr/>
        </p:nvSpPr>
        <p:spPr>
          <a:xfrm>
            <a:off x="201168" y="603504"/>
            <a:ext cx="11795760" cy="219456"/>
          </a:xfrm>
          <a:prstGeom prst="rect">
            <a:avLst/>
          </a:prstGeom>
          <a:noFill/>
          <a:ln/>
        </p:spPr>
        <p:txBody>
          <a:bodyPr wrap="square" rtlCol="0" anchor="ctr"/>
          <a:lstStyle/>
          <a:p>
            <a:pPr marL="0" indent="0">
              <a:buNone/>
            </a:pPr>
            <a:r>
              <a:rPr lang="en-US" sz="900" noProof="0" dirty="0">
                <a:solidFill>
                  <a:srgbClr val="666666"/>
                </a:solidFill>
                <a:latin typeface="Montserrat" pitchFamily="34" charset="0"/>
                <a:ea typeface="Montserrat" pitchFamily="34" charset="-122"/>
                <a:cs typeface="Montserrat" pitchFamily="34" charset="-120"/>
              </a:rPr>
              <a:t>Bulk upload lets you record multiple service lines using a CSV template.</a:t>
            </a:r>
            <a:endParaRPr lang="en-US" sz="900" noProof="0" dirty="0"/>
          </a:p>
        </p:txBody>
      </p:sp>
      <p:sp>
        <p:nvSpPr>
          <p:cNvPr id="5" name="Shape 3"/>
          <p:cNvSpPr/>
          <p:nvPr/>
        </p:nvSpPr>
        <p:spPr>
          <a:xfrm>
            <a:off x="168656" y="884476"/>
            <a:ext cx="3401568" cy="5266944"/>
          </a:xfrm>
          <a:prstGeom prst="roundRect">
            <a:avLst>
              <a:gd name="adj" fmla="val 2151"/>
            </a:avLst>
          </a:prstGeom>
          <a:solidFill>
            <a:schemeClr val="tx1"/>
          </a:solidFill>
          <a:ln w="12700">
            <a:solidFill>
              <a:srgbClr val="1A2B4A"/>
            </a:solidFill>
            <a:prstDash val="solid"/>
          </a:ln>
        </p:spPr>
        <p:txBody>
          <a:bodyPr/>
          <a:lstStyle/>
          <a:p>
            <a:endParaRPr lang="en-US" noProof="0" dirty="0"/>
          </a:p>
        </p:txBody>
      </p:sp>
      <p:sp>
        <p:nvSpPr>
          <p:cNvPr id="10" name="Text 8"/>
          <p:cNvSpPr/>
          <p:nvPr/>
        </p:nvSpPr>
        <p:spPr>
          <a:xfrm>
            <a:off x="712942" y="1197429"/>
            <a:ext cx="2852928" cy="420624"/>
          </a:xfrm>
          <a:prstGeom prst="rect">
            <a:avLst/>
          </a:prstGeom>
          <a:noFill/>
          <a:ln/>
        </p:spPr>
        <p:txBody>
          <a:bodyPr wrap="square" lIns="91440" tIns="45720" rIns="91440" bIns="45720" rtlCol="0" anchor="ctr"/>
          <a:lstStyle/>
          <a:p>
            <a:r>
              <a:rPr lang="en-US" sz="1100" b="1" noProof="0" dirty="0">
                <a:solidFill>
                  <a:srgbClr val="FFFFFF"/>
                </a:solidFill>
                <a:latin typeface="Montserrat"/>
              </a:rPr>
              <a:t>Main activities</a:t>
            </a:r>
            <a:endParaRPr lang="en-US" sz="1100" noProof="0" dirty="0"/>
          </a:p>
        </p:txBody>
      </p:sp>
      <p:sp>
        <p:nvSpPr>
          <p:cNvPr id="11" name="Shape 9"/>
          <p:cNvSpPr/>
          <p:nvPr/>
        </p:nvSpPr>
        <p:spPr>
          <a:xfrm>
            <a:off x="524678" y="2065674"/>
            <a:ext cx="201168" cy="201168"/>
          </a:xfrm>
          <a:prstGeom prst="ellipse">
            <a:avLst/>
          </a:prstGeom>
          <a:solidFill>
            <a:srgbClr val="F5C400"/>
          </a:solidFill>
          <a:ln w="12700">
            <a:solidFill>
              <a:srgbClr val="F5C400"/>
            </a:solidFill>
            <a:prstDash val="solid"/>
          </a:ln>
        </p:spPr>
        <p:txBody>
          <a:bodyPr/>
          <a:lstStyle/>
          <a:p>
            <a:endParaRPr lang="en-US" noProof="0" dirty="0"/>
          </a:p>
        </p:txBody>
      </p:sp>
      <p:sp>
        <p:nvSpPr>
          <p:cNvPr id="12" name="Text 10"/>
          <p:cNvSpPr/>
          <p:nvPr/>
        </p:nvSpPr>
        <p:spPr>
          <a:xfrm>
            <a:off x="524678" y="2065674"/>
            <a:ext cx="201168" cy="201168"/>
          </a:xfrm>
          <a:prstGeom prst="rect">
            <a:avLst/>
          </a:prstGeom>
          <a:noFill/>
          <a:ln/>
        </p:spPr>
        <p:txBody>
          <a:bodyPr wrap="square" lIns="0" tIns="0" rIns="0" bIns="0" rtlCol="0" anchor="ctr"/>
          <a:lstStyle/>
          <a:p>
            <a:pPr marL="0" indent="0" algn="ctr">
              <a:buNone/>
            </a:pPr>
            <a:r>
              <a:rPr lang="en-US" sz="800" b="1" noProof="0" dirty="0">
                <a:solidFill>
                  <a:srgbClr val="1A2B4A"/>
                </a:solidFill>
                <a:latin typeface="Montserrat" pitchFamily="34" charset="0"/>
                <a:ea typeface="Montserrat" pitchFamily="34" charset="-122"/>
                <a:cs typeface="Montserrat" pitchFamily="34" charset="-120"/>
              </a:rPr>
              <a:t>1</a:t>
            </a:r>
            <a:endParaRPr lang="en-US" sz="800" noProof="0" dirty="0"/>
          </a:p>
        </p:txBody>
      </p:sp>
      <p:sp>
        <p:nvSpPr>
          <p:cNvPr id="18" name="Text 16"/>
          <p:cNvSpPr/>
          <p:nvPr/>
        </p:nvSpPr>
        <p:spPr>
          <a:xfrm>
            <a:off x="959104" y="2029098"/>
            <a:ext cx="2468880" cy="237744"/>
          </a:xfrm>
          <a:prstGeom prst="rect">
            <a:avLst/>
          </a:prstGeom>
          <a:noFill/>
          <a:ln/>
        </p:spPr>
        <p:txBody>
          <a:bodyPr wrap="square" rtlCol="0" anchor="ctr"/>
          <a:lstStyle/>
          <a:p>
            <a:pPr marL="0" indent="0">
              <a:buNone/>
            </a:pPr>
            <a:r>
              <a:rPr lang="en-US" sz="950" b="1" noProof="0" dirty="0">
                <a:solidFill>
                  <a:srgbClr val="FFFFFF"/>
                </a:solidFill>
                <a:latin typeface="Montserrat" pitchFamily="34" charset="0"/>
                <a:ea typeface="Montserrat" pitchFamily="34" charset="-122"/>
                <a:cs typeface="Montserrat" pitchFamily="34" charset="-120"/>
              </a:rPr>
              <a:t>Download the CSV template</a:t>
            </a:r>
            <a:endParaRPr lang="en-US" sz="950" noProof="0" dirty="0"/>
          </a:p>
        </p:txBody>
      </p:sp>
      <p:sp>
        <p:nvSpPr>
          <p:cNvPr id="19" name="Text 17"/>
          <p:cNvSpPr/>
          <p:nvPr/>
        </p:nvSpPr>
        <p:spPr>
          <a:xfrm>
            <a:off x="959104" y="2266842"/>
            <a:ext cx="2468880" cy="402336"/>
          </a:xfrm>
          <a:prstGeom prst="rect">
            <a:avLst/>
          </a:prstGeom>
          <a:noFill/>
          <a:ln/>
        </p:spPr>
        <p:txBody>
          <a:bodyPr wrap="square" rtlCol="0" anchor="ctr"/>
          <a:lstStyle/>
          <a:p>
            <a:pPr marL="0" indent="0">
              <a:buNone/>
            </a:pPr>
            <a:r>
              <a:rPr lang="en-US" sz="850" noProof="0" dirty="0">
                <a:solidFill>
                  <a:srgbClr val="CADCFC"/>
                </a:solidFill>
                <a:latin typeface="Montserrat" pitchFamily="34" charset="0"/>
                <a:ea typeface="Montserrat" pitchFamily="34" charset="-122"/>
                <a:cs typeface="Montserrat" pitchFamily="34" charset="-120"/>
              </a:rPr>
              <a:t>Download the template from the option</a:t>
            </a:r>
            <a:endParaRPr lang="en-US" sz="850" noProof="0" dirty="0"/>
          </a:p>
          <a:p>
            <a:pPr marL="0" indent="0">
              <a:buNone/>
            </a:pPr>
            <a:r>
              <a:rPr lang="en-US" sz="850" noProof="0" dirty="0">
                <a:solidFill>
                  <a:srgbClr val="CADCFC"/>
                </a:solidFill>
                <a:latin typeface="Montserrat" pitchFamily="34" charset="0"/>
                <a:ea typeface="Montserrat" pitchFamily="34" charset="-122"/>
                <a:cs typeface="Montserrat" pitchFamily="34" charset="-120"/>
              </a:rPr>
              <a:t>available in the portal.</a:t>
            </a:r>
            <a:endParaRPr lang="en-US" sz="850" noProof="0" dirty="0"/>
          </a:p>
        </p:txBody>
      </p:sp>
      <p:sp>
        <p:nvSpPr>
          <p:cNvPr id="20" name="Shape 18"/>
          <p:cNvSpPr/>
          <p:nvPr/>
        </p:nvSpPr>
        <p:spPr>
          <a:xfrm>
            <a:off x="524678" y="2760618"/>
            <a:ext cx="201168" cy="201168"/>
          </a:xfrm>
          <a:prstGeom prst="ellipse">
            <a:avLst/>
          </a:prstGeom>
          <a:solidFill>
            <a:srgbClr val="F5C400"/>
          </a:solidFill>
          <a:ln w="12700">
            <a:solidFill>
              <a:srgbClr val="F5C400"/>
            </a:solidFill>
            <a:prstDash val="solid"/>
          </a:ln>
        </p:spPr>
        <p:txBody>
          <a:bodyPr/>
          <a:lstStyle/>
          <a:p>
            <a:endParaRPr lang="en-US" noProof="0" dirty="0"/>
          </a:p>
        </p:txBody>
      </p:sp>
      <p:sp>
        <p:nvSpPr>
          <p:cNvPr id="21" name="Text 19"/>
          <p:cNvSpPr/>
          <p:nvPr/>
        </p:nvSpPr>
        <p:spPr>
          <a:xfrm>
            <a:off x="524678" y="2760618"/>
            <a:ext cx="201168" cy="201168"/>
          </a:xfrm>
          <a:prstGeom prst="rect">
            <a:avLst/>
          </a:prstGeom>
          <a:noFill/>
          <a:ln/>
        </p:spPr>
        <p:txBody>
          <a:bodyPr wrap="square" lIns="0" tIns="0" rIns="0" bIns="0" rtlCol="0" anchor="ctr"/>
          <a:lstStyle/>
          <a:p>
            <a:pPr marL="0" indent="0" algn="ctr">
              <a:buNone/>
            </a:pPr>
            <a:r>
              <a:rPr lang="en-US" sz="800" b="1" noProof="0" dirty="0">
                <a:solidFill>
                  <a:srgbClr val="1A2B4A"/>
                </a:solidFill>
                <a:latin typeface="Montserrat" pitchFamily="34" charset="0"/>
                <a:ea typeface="Montserrat" pitchFamily="34" charset="-122"/>
                <a:cs typeface="Montserrat" pitchFamily="34" charset="-120"/>
              </a:rPr>
              <a:t>2</a:t>
            </a:r>
            <a:endParaRPr lang="en-US" sz="800" noProof="0" dirty="0"/>
          </a:p>
        </p:txBody>
      </p:sp>
      <p:sp>
        <p:nvSpPr>
          <p:cNvPr id="27" name="Text 25"/>
          <p:cNvSpPr/>
          <p:nvPr/>
        </p:nvSpPr>
        <p:spPr>
          <a:xfrm>
            <a:off x="959104" y="2724042"/>
            <a:ext cx="2468880" cy="237744"/>
          </a:xfrm>
          <a:prstGeom prst="rect">
            <a:avLst/>
          </a:prstGeom>
          <a:noFill/>
          <a:ln/>
        </p:spPr>
        <p:txBody>
          <a:bodyPr wrap="square" rtlCol="0" anchor="ctr"/>
          <a:lstStyle/>
          <a:p>
            <a:pPr marL="0" indent="0">
              <a:buNone/>
            </a:pPr>
            <a:r>
              <a:rPr lang="en-US" sz="950" b="1" noProof="0" dirty="0">
                <a:solidFill>
                  <a:srgbClr val="FFFFFF"/>
                </a:solidFill>
                <a:latin typeface="Montserrat" pitchFamily="34" charset="0"/>
                <a:ea typeface="Montserrat" pitchFamily="34" charset="-122"/>
                <a:cs typeface="Montserrat" pitchFamily="34" charset="-120"/>
              </a:rPr>
              <a:t>Complete the required information</a:t>
            </a:r>
            <a:endParaRPr lang="en-US" sz="950" noProof="0" dirty="0"/>
          </a:p>
        </p:txBody>
      </p:sp>
      <p:sp>
        <p:nvSpPr>
          <p:cNvPr id="28" name="Text 26"/>
          <p:cNvSpPr/>
          <p:nvPr/>
        </p:nvSpPr>
        <p:spPr>
          <a:xfrm>
            <a:off x="959104" y="2961786"/>
            <a:ext cx="2468880" cy="402336"/>
          </a:xfrm>
          <a:prstGeom prst="rect">
            <a:avLst/>
          </a:prstGeom>
          <a:noFill/>
          <a:ln/>
        </p:spPr>
        <p:txBody>
          <a:bodyPr wrap="square" rtlCol="0" anchor="ctr"/>
          <a:lstStyle/>
          <a:p>
            <a:pPr marL="0" indent="0">
              <a:buNone/>
            </a:pPr>
            <a:r>
              <a:rPr lang="en-US" sz="850" noProof="0" dirty="0">
                <a:solidFill>
                  <a:srgbClr val="CADCFC"/>
                </a:solidFill>
                <a:latin typeface="Montserrat" pitchFamily="34" charset="0"/>
                <a:ea typeface="Montserrat" pitchFamily="34" charset="-122"/>
                <a:cs typeface="Montserrat" pitchFamily="34" charset="-120"/>
              </a:rPr>
              <a:t>Enter the information for the</a:t>
            </a:r>
            <a:endParaRPr lang="en-US" sz="850" noProof="0" dirty="0"/>
          </a:p>
          <a:p>
            <a:pPr marL="0" indent="0">
              <a:buNone/>
            </a:pPr>
            <a:r>
              <a:rPr lang="en-US" sz="850" noProof="0" dirty="0">
                <a:solidFill>
                  <a:srgbClr val="CADCFC"/>
                </a:solidFill>
                <a:latin typeface="Montserrat" pitchFamily="34" charset="0"/>
                <a:ea typeface="Montserrat" pitchFamily="34" charset="-122"/>
                <a:cs typeface="Montserrat" pitchFamily="34" charset="-120"/>
              </a:rPr>
              <a:t>executed services.</a:t>
            </a:r>
            <a:endParaRPr lang="en-US" sz="850" noProof="0" dirty="0"/>
          </a:p>
        </p:txBody>
      </p:sp>
      <p:sp>
        <p:nvSpPr>
          <p:cNvPr id="29" name="Shape 27"/>
          <p:cNvSpPr/>
          <p:nvPr/>
        </p:nvSpPr>
        <p:spPr>
          <a:xfrm>
            <a:off x="524678" y="3455562"/>
            <a:ext cx="201168" cy="201168"/>
          </a:xfrm>
          <a:prstGeom prst="ellipse">
            <a:avLst/>
          </a:prstGeom>
          <a:solidFill>
            <a:srgbClr val="F5C400"/>
          </a:solidFill>
          <a:ln w="12700">
            <a:solidFill>
              <a:srgbClr val="F5C400"/>
            </a:solidFill>
            <a:prstDash val="solid"/>
          </a:ln>
        </p:spPr>
        <p:txBody>
          <a:bodyPr/>
          <a:lstStyle/>
          <a:p>
            <a:endParaRPr lang="en-US" noProof="0" dirty="0"/>
          </a:p>
        </p:txBody>
      </p:sp>
      <p:sp>
        <p:nvSpPr>
          <p:cNvPr id="30" name="Text 28"/>
          <p:cNvSpPr/>
          <p:nvPr/>
        </p:nvSpPr>
        <p:spPr>
          <a:xfrm>
            <a:off x="524678" y="3455562"/>
            <a:ext cx="201168" cy="201168"/>
          </a:xfrm>
          <a:prstGeom prst="rect">
            <a:avLst/>
          </a:prstGeom>
          <a:noFill/>
          <a:ln/>
        </p:spPr>
        <p:txBody>
          <a:bodyPr wrap="square" lIns="0" tIns="0" rIns="0" bIns="0" rtlCol="0" anchor="ctr"/>
          <a:lstStyle/>
          <a:p>
            <a:pPr marL="0" indent="0" algn="ctr">
              <a:buNone/>
            </a:pPr>
            <a:r>
              <a:rPr lang="en-US" sz="800" b="1" noProof="0" dirty="0">
                <a:solidFill>
                  <a:srgbClr val="1A2B4A"/>
                </a:solidFill>
                <a:latin typeface="Montserrat" pitchFamily="34" charset="0"/>
                <a:ea typeface="Montserrat" pitchFamily="34" charset="-122"/>
                <a:cs typeface="Montserrat" pitchFamily="34" charset="-120"/>
              </a:rPr>
              <a:t>3</a:t>
            </a:r>
            <a:endParaRPr lang="en-US" sz="800" noProof="0" dirty="0"/>
          </a:p>
        </p:txBody>
      </p:sp>
      <p:sp>
        <p:nvSpPr>
          <p:cNvPr id="34" name="Text 32"/>
          <p:cNvSpPr/>
          <p:nvPr/>
        </p:nvSpPr>
        <p:spPr>
          <a:xfrm>
            <a:off x="959104" y="3418986"/>
            <a:ext cx="2468880" cy="237744"/>
          </a:xfrm>
          <a:prstGeom prst="rect">
            <a:avLst/>
          </a:prstGeom>
          <a:noFill/>
          <a:ln/>
        </p:spPr>
        <p:txBody>
          <a:bodyPr wrap="square" rtlCol="0" anchor="ctr"/>
          <a:lstStyle/>
          <a:p>
            <a:pPr marL="0" indent="0">
              <a:buNone/>
            </a:pPr>
            <a:r>
              <a:rPr lang="en-US" sz="950" b="1" noProof="0" dirty="0">
                <a:solidFill>
                  <a:srgbClr val="FFFFFF"/>
                </a:solidFill>
                <a:latin typeface="Montserrat" pitchFamily="34" charset="0"/>
                <a:ea typeface="Montserrat" pitchFamily="34" charset="-122"/>
                <a:cs typeface="Montserrat" pitchFamily="34" charset="-120"/>
              </a:rPr>
              <a:t>Validate the uploaded information</a:t>
            </a:r>
            <a:endParaRPr lang="en-US" sz="950" noProof="0" dirty="0"/>
          </a:p>
        </p:txBody>
      </p:sp>
      <p:sp>
        <p:nvSpPr>
          <p:cNvPr id="35" name="Text 33"/>
          <p:cNvSpPr/>
          <p:nvPr/>
        </p:nvSpPr>
        <p:spPr>
          <a:xfrm>
            <a:off x="959104" y="3656730"/>
            <a:ext cx="2468880" cy="402336"/>
          </a:xfrm>
          <a:prstGeom prst="rect">
            <a:avLst/>
          </a:prstGeom>
          <a:noFill/>
          <a:ln/>
        </p:spPr>
        <p:txBody>
          <a:bodyPr wrap="square" rtlCol="0" anchor="ctr"/>
          <a:lstStyle/>
          <a:p>
            <a:pPr marL="0" indent="0">
              <a:buNone/>
            </a:pPr>
            <a:r>
              <a:rPr lang="en-US" sz="850" noProof="0" dirty="0">
                <a:solidFill>
                  <a:srgbClr val="CADCFC"/>
                </a:solidFill>
                <a:latin typeface="Montserrat" pitchFamily="34" charset="0"/>
                <a:ea typeface="Montserrat" pitchFamily="34" charset="-122"/>
                <a:cs typeface="Montserrat" pitchFamily="34" charset="-120"/>
              </a:rPr>
              <a:t>Verify that the rates and lines</a:t>
            </a:r>
            <a:endParaRPr lang="en-US" sz="850" noProof="0" dirty="0"/>
          </a:p>
          <a:p>
            <a:pPr marL="0" indent="0">
              <a:buNone/>
            </a:pPr>
            <a:r>
              <a:rPr lang="en-US" sz="850" noProof="0" dirty="0">
                <a:solidFill>
                  <a:srgbClr val="CADCFC"/>
                </a:solidFill>
                <a:latin typeface="Montserrat" pitchFamily="34" charset="0"/>
                <a:ea typeface="Montserrat" pitchFamily="34" charset="-122"/>
                <a:cs typeface="Montserrat" pitchFamily="34" charset="-120"/>
              </a:rPr>
              <a:t>match the Service Order.</a:t>
            </a:r>
            <a:endParaRPr lang="en-US" sz="850" noProof="0" dirty="0"/>
          </a:p>
        </p:txBody>
      </p:sp>
      <p:sp>
        <p:nvSpPr>
          <p:cNvPr id="36" name="Shape 34"/>
          <p:cNvSpPr/>
          <p:nvPr/>
        </p:nvSpPr>
        <p:spPr>
          <a:xfrm>
            <a:off x="524678" y="4205370"/>
            <a:ext cx="201168" cy="201168"/>
          </a:xfrm>
          <a:prstGeom prst="ellipse">
            <a:avLst/>
          </a:prstGeom>
          <a:solidFill>
            <a:srgbClr val="F5C400"/>
          </a:solidFill>
          <a:ln w="12700">
            <a:solidFill>
              <a:srgbClr val="F5C400"/>
            </a:solidFill>
            <a:prstDash val="solid"/>
          </a:ln>
        </p:spPr>
        <p:txBody>
          <a:bodyPr/>
          <a:lstStyle/>
          <a:p>
            <a:endParaRPr lang="en-US" noProof="0" dirty="0"/>
          </a:p>
        </p:txBody>
      </p:sp>
      <p:sp>
        <p:nvSpPr>
          <p:cNvPr id="37" name="Text 35"/>
          <p:cNvSpPr/>
          <p:nvPr/>
        </p:nvSpPr>
        <p:spPr>
          <a:xfrm>
            <a:off x="524678" y="4205370"/>
            <a:ext cx="201168" cy="201168"/>
          </a:xfrm>
          <a:prstGeom prst="rect">
            <a:avLst/>
          </a:prstGeom>
          <a:noFill/>
          <a:ln/>
        </p:spPr>
        <p:txBody>
          <a:bodyPr wrap="square" lIns="0" tIns="0" rIns="0" bIns="0" rtlCol="0" anchor="ctr"/>
          <a:lstStyle/>
          <a:p>
            <a:pPr marL="0" indent="0" algn="ctr">
              <a:buNone/>
            </a:pPr>
            <a:r>
              <a:rPr lang="en-US" sz="800" b="1" noProof="0" dirty="0">
                <a:solidFill>
                  <a:srgbClr val="1A2B4A"/>
                </a:solidFill>
                <a:latin typeface="Montserrat" pitchFamily="34" charset="0"/>
                <a:ea typeface="Montserrat" pitchFamily="34" charset="-122"/>
                <a:cs typeface="Montserrat" pitchFamily="34" charset="-120"/>
              </a:rPr>
              <a:t>4</a:t>
            </a:r>
            <a:endParaRPr lang="en-US" sz="800" noProof="0" dirty="0"/>
          </a:p>
        </p:txBody>
      </p:sp>
      <p:sp>
        <p:nvSpPr>
          <p:cNvPr id="41" name="Text 39"/>
          <p:cNvSpPr/>
          <p:nvPr/>
        </p:nvSpPr>
        <p:spPr>
          <a:xfrm>
            <a:off x="959104" y="4168794"/>
            <a:ext cx="2468880" cy="237744"/>
          </a:xfrm>
          <a:prstGeom prst="rect">
            <a:avLst/>
          </a:prstGeom>
          <a:noFill/>
          <a:ln/>
        </p:spPr>
        <p:txBody>
          <a:bodyPr wrap="square" rtlCol="0" anchor="ctr"/>
          <a:lstStyle/>
          <a:p>
            <a:pPr marL="0" indent="0">
              <a:buNone/>
            </a:pPr>
            <a:r>
              <a:rPr lang="en-US" sz="950" b="1" noProof="0" dirty="0">
                <a:solidFill>
                  <a:srgbClr val="FFFFFF"/>
                </a:solidFill>
                <a:latin typeface="Montserrat" pitchFamily="34" charset="0"/>
                <a:ea typeface="Montserrat" pitchFamily="34" charset="-122"/>
                <a:cs typeface="Montserrat" pitchFamily="34" charset="-120"/>
              </a:rPr>
              <a:t>Select the updated file</a:t>
            </a:r>
            <a:endParaRPr lang="en-US" sz="950" noProof="0" dirty="0"/>
          </a:p>
        </p:txBody>
      </p:sp>
      <p:sp>
        <p:nvSpPr>
          <p:cNvPr id="42" name="Text 40"/>
          <p:cNvSpPr/>
          <p:nvPr/>
        </p:nvSpPr>
        <p:spPr>
          <a:xfrm>
            <a:off x="959104" y="4406538"/>
            <a:ext cx="2468880" cy="402336"/>
          </a:xfrm>
          <a:prstGeom prst="rect">
            <a:avLst/>
          </a:prstGeom>
          <a:noFill/>
          <a:ln/>
        </p:spPr>
        <p:txBody>
          <a:bodyPr wrap="square" rtlCol="0" anchor="ctr"/>
          <a:lstStyle/>
          <a:p>
            <a:pPr marL="0" indent="0">
              <a:buNone/>
            </a:pPr>
            <a:r>
              <a:rPr lang="en-US" sz="850" noProof="0" dirty="0">
                <a:solidFill>
                  <a:srgbClr val="CADCFC"/>
                </a:solidFill>
                <a:latin typeface="Montserrat" pitchFamily="34" charset="0"/>
                <a:ea typeface="Montserrat" pitchFamily="34" charset="-122"/>
                <a:cs typeface="Montserrat" pitchFamily="34" charset="-120"/>
              </a:rPr>
              <a:t>Attach the completed CSV file.</a:t>
            </a:r>
            <a:endParaRPr lang="en-US" sz="850" noProof="0" dirty="0"/>
          </a:p>
        </p:txBody>
      </p:sp>
      <p:sp>
        <p:nvSpPr>
          <p:cNvPr id="43" name="Shape 41"/>
          <p:cNvSpPr/>
          <p:nvPr/>
        </p:nvSpPr>
        <p:spPr>
          <a:xfrm>
            <a:off x="533822" y="4777301"/>
            <a:ext cx="201168" cy="201168"/>
          </a:xfrm>
          <a:prstGeom prst="ellipse">
            <a:avLst/>
          </a:prstGeom>
          <a:solidFill>
            <a:srgbClr val="F5C400"/>
          </a:solidFill>
          <a:ln w="12700">
            <a:solidFill>
              <a:srgbClr val="F5C400"/>
            </a:solidFill>
            <a:prstDash val="solid"/>
          </a:ln>
        </p:spPr>
        <p:txBody>
          <a:bodyPr/>
          <a:lstStyle/>
          <a:p>
            <a:endParaRPr lang="en-US" noProof="0" dirty="0"/>
          </a:p>
        </p:txBody>
      </p:sp>
      <p:sp>
        <p:nvSpPr>
          <p:cNvPr id="44" name="Text 42"/>
          <p:cNvSpPr/>
          <p:nvPr/>
        </p:nvSpPr>
        <p:spPr>
          <a:xfrm>
            <a:off x="542966" y="4777301"/>
            <a:ext cx="201168" cy="201168"/>
          </a:xfrm>
          <a:prstGeom prst="rect">
            <a:avLst/>
          </a:prstGeom>
          <a:noFill/>
          <a:ln/>
        </p:spPr>
        <p:txBody>
          <a:bodyPr wrap="square" lIns="0" tIns="0" rIns="0" bIns="0" rtlCol="0" anchor="ctr"/>
          <a:lstStyle/>
          <a:p>
            <a:pPr marL="0" indent="0" algn="ctr">
              <a:buNone/>
            </a:pPr>
            <a:r>
              <a:rPr lang="en-US" sz="800" b="1" noProof="0" dirty="0">
                <a:solidFill>
                  <a:srgbClr val="1A2B4A"/>
                </a:solidFill>
                <a:latin typeface="Montserrat" pitchFamily="34" charset="0"/>
                <a:ea typeface="Montserrat" pitchFamily="34" charset="-122"/>
                <a:cs typeface="Montserrat" pitchFamily="34" charset="-120"/>
              </a:rPr>
              <a:t>5</a:t>
            </a:r>
            <a:endParaRPr lang="en-US" sz="800" noProof="0" dirty="0"/>
          </a:p>
        </p:txBody>
      </p:sp>
      <p:sp>
        <p:nvSpPr>
          <p:cNvPr id="48" name="Text 46"/>
          <p:cNvSpPr/>
          <p:nvPr/>
        </p:nvSpPr>
        <p:spPr>
          <a:xfrm>
            <a:off x="959104" y="4735722"/>
            <a:ext cx="2468880" cy="237744"/>
          </a:xfrm>
          <a:prstGeom prst="rect">
            <a:avLst/>
          </a:prstGeom>
          <a:noFill/>
          <a:ln/>
        </p:spPr>
        <p:txBody>
          <a:bodyPr wrap="square" rtlCol="0" anchor="ctr"/>
          <a:lstStyle/>
          <a:p>
            <a:pPr marL="0" indent="0">
              <a:buNone/>
            </a:pPr>
            <a:r>
              <a:rPr lang="en-US" sz="950" b="1" noProof="0" dirty="0">
                <a:solidFill>
                  <a:srgbClr val="FFFFFF"/>
                </a:solidFill>
                <a:latin typeface="Montserrat" pitchFamily="34" charset="0"/>
                <a:ea typeface="Montserrat" pitchFamily="34" charset="-122"/>
                <a:cs typeface="Montserrat" pitchFamily="34" charset="-120"/>
              </a:rPr>
              <a:t>Start upload</a:t>
            </a:r>
            <a:endParaRPr lang="en-US" sz="950" noProof="0" dirty="0"/>
          </a:p>
        </p:txBody>
      </p:sp>
      <p:sp>
        <p:nvSpPr>
          <p:cNvPr id="49" name="Text 47"/>
          <p:cNvSpPr/>
          <p:nvPr/>
        </p:nvSpPr>
        <p:spPr>
          <a:xfrm>
            <a:off x="959104" y="4973466"/>
            <a:ext cx="2468880" cy="402336"/>
          </a:xfrm>
          <a:prstGeom prst="rect">
            <a:avLst/>
          </a:prstGeom>
          <a:noFill/>
          <a:ln/>
        </p:spPr>
        <p:txBody>
          <a:bodyPr wrap="square" rtlCol="0" anchor="ctr"/>
          <a:lstStyle/>
          <a:p>
            <a:pPr marL="0" indent="0">
              <a:buNone/>
            </a:pPr>
            <a:r>
              <a:rPr lang="en-US" sz="850" noProof="0" dirty="0">
                <a:solidFill>
                  <a:srgbClr val="CADCFC"/>
                </a:solidFill>
                <a:latin typeface="Montserrat" pitchFamily="34" charset="0"/>
                <a:ea typeface="Montserrat" pitchFamily="34" charset="-122"/>
                <a:cs typeface="Montserrat" pitchFamily="34" charset="-120"/>
              </a:rPr>
              <a:t>Select </a:t>
            </a:r>
            <a:r>
              <a:rPr lang="en-US" sz="850" b="1" noProof="0" dirty="0">
                <a:solidFill>
                  <a:srgbClr val="F5C400"/>
                </a:solidFill>
                <a:latin typeface="Montserrat" pitchFamily="34" charset="0"/>
                <a:ea typeface="Montserrat" pitchFamily="34" charset="-122"/>
                <a:cs typeface="Montserrat" pitchFamily="34" charset="-120"/>
              </a:rPr>
              <a:t>Start upload</a:t>
            </a:r>
            <a:r>
              <a:rPr lang="en-US" sz="850" noProof="0" dirty="0">
                <a:solidFill>
                  <a:srgbClr val="CADCFC"/>
                </a:solidFill>
                <a:latin typeface="Montserrat" pitchFamily="34" charset="0"/>
                <a:ea typeface="Montserrat" pitchFamily="34" charset="-122"/>
                <a:cs typeface="Montserrat" pitchFamily="34" charset="-120"/>
              </a:rPr>
              <a:t> to</a:t>
            </a:r>
            <a:endParaRPr lang="en-US" sz="850" noProof="0" dirty="0"/>
          </a:p>
          <a:p>
            <a:pPr marL="0" indent="0">
              <a:buNone/>
            </a:pPr>
            <a:r>
              <a:rPr lang="en-US" sz="850" noProof="0" dirty="0">
                <a:solidFill>
                  <a:srgbClr val="CADCFC"/>
                </a:solidFill>
                <a:latin typeface="Montserrat" pitchFamily="34" charset="0"/>
                <a:ea typeface="Montserrat" pitchFamily="34" charset="-122"/>
                <a:cs typeface="Montserrat" pitchFamily="34" charset="-120"/>
              </a:rPr>
              <a:t>process the information.</a:t>
            </a:r>
            <a:endParaRPr lang="en-US" sz="850" noProof="0" dirty="0"/>
          </a:p>
        </p:txBody>
      </p:sp>
      <p:sp>
        <p:nvSpPr>
          <p:cNvPr id="50" name="Shape 48"/>
          <p:cNvSpPr/>
          <p:nvPr/>
        </p:nvSpPr>
        <p:spPr>
          <a:xfrm>
            <a:off x="3749040" y="914400"/>
            <a:ext cx="8247888" cy="420624"/>
          </a:xfrm>
          <a:prstGeom prst="roundRect">
            <a:avLst>
              <a:gd name="adj" fmla="val 17391"/>
            </a:avLst>
          </a:prstGeom>
          <a:solidFill>
            <a:schemeClr val="tx1"/>
          </a:solidFill>
          <a:ln w="12700">
            <a:solidFill>
              <a:srgbClr val="1A2B4A"/>
            </a:solidFill>
            <a:prstDash val="solid"/>
          </a:ln>
        </p:spPr>
        <p:txBody>
          <a:bodyPr/>
          <a:lstStyle/>
          <a:p>
            <a:endParaRPr lang="en-US" noProof="0" dirty="0"/>
          </a:p>
        </p:txBody>
      </p:sp>
      <p:sp>
        <p:nvSpPr>
          <p:cNvPr id="52" name="Shape 50"/>
          <p:cNvSpPr/>
          <p:nvPr/>
        </p:nvSpPr>
        <p:spPr>
          <a:xfrm>
            <a:off x="3840480" y="978408"/>
            <a:ext cx="292608" cy="292608"/>
          </a:xfrm>
          <a:prstGeom prst="ellipse">
            <a:avLst/>
          </a:prstGeom>
          <a:solidFill>
            <a:srgbClr val="FFF8DC"/>
          </a:solidFill>
          <a:ln w="12700">
            <a:solidFill>
              <a:srgbClr val="F5C400"/>
            </a:solidFill>
            <a:prstDash val="solid"/>
          </a:ln>
        </p:spPr>
        <p:txBody>
          <a:bodyPr/>
          <a:lstStyle/>
          <a:p>
            <a:endParaRPr lang="en-US" noProof="0" dirty="0"/>
          </a:p>
        </p:txBody>
      </p:sp>
      <p:sp>
        <p:nvSpPr>
          <p:cNvPr id="53" name="Text 51"/>
          <p:cNvSpPr/>
          <p:nvPr/>
        </p:nvSpPr>
        <p:spPr>
          <a:xfrm>
            <a:off x="3840480" y="978408"/>
            <a:ext cx="292608" cy="292608"/>
          </a:xfrm>
          <a:prstGeom prst="rect">
            <a:avLst/>
          </a:prstGeom>
          <a:noFill/>
          <a:ln/>
        </p:spPr>
        <p:txBody>
          <a:bodyPr wrap="square" lIns="0" tIns="0" rIns="0" bIns="0" rtlCol="0" anchor="ctr"/>
          <a:lstStyle/>
          <a:p>
            <a:pPr marL="0" indent="0" algn="ctr">
              <a:buNone/>
            </a:pPr>
            <a:r>
              <a:rPr lang="en-US" sz="1000" noProof="0" dirty="0">
                <a:solidFill>
                  <a:srgbClr val="000000"/>
                </a:solidFill>
                <a:latin typeface="Montserrat" pitchFamily="34" charset="0"/>
                <a:ea typeface="Montserrat" pitchFamily="34" charset="-122"/>
                <a:cs typeface="Montserrat" pitchFamily="34" charset="-120"/>
              </a:rPr>
              <a:t>📷</a:t>
            </a:r>
            <a:endParaRPr lang="en-US" sz="1000" noProof="0" dirty="0"/>
          </a:p>
        </p:txBody>
      </p:sp>
      <p:sp>
        <p:nvSpPr>
          <p:cNvPr id="54" name="Text 52"/>
          <p:cNvSpPr/>
          <p:nvPr/>
        </p:nvSpPr>
        <p:spPr>
          <a:xfrm>
            <a:off x="4206240" y="978408"/>
            <a:ext cx="7699248" cy="274320"/>
          </a:xfrm>
          <a:prstGeom prst="rect">
            <a:avLst/>
          </a:prstGeom>
          <a:noFill/>
          <a:ln/>
        </p:spPr>
        <p:txBody>
          <a:bodyPr wrap="square" rtlCol="0" anchor="ctr"/>
          <a:lstStyle/>
          <a:p>
            <a:pPr marL="0" indent="0">
              <a:buNone/>
            </a:pPr>
            <a:r>
              <a:rPr lang="en-US" sz="1100" b="1" noProof="0" dirty="0">
                <a:solidFill>
                  <a:srgbClr val="FFFFFF"/>
                </a:solidFill>
                <a:latin typeface="Montserrat" pitchFamily="34" charset="0"/>
                <a:ea typeface="Montserrat" pitchFamily="34" charset="-122"/>
                <a:cs typeface="Montserrat" pitchFamily="34" charset="-120"/>
              </a:rPr>
              <a:t>Screenshot: Service Sheets bulk-upload screen</a:t>
            </a:r>
            <a:endParaRPr lang="en-US" sz="1100" noProof="0" dirty="0"/>
          </a:p>
        </p:txBody>
      </p:sp>
      <p:sp>
        <p:nvSpPr>
          <p:cNvPr id="55" name="Shape 53"/>
          <p:cNvSpPr/>
          <p:nvPr/>
        </p:nvSpPr>
        <p:spPr>
          <a:xfrm>
            <a:off x="3843383" y="1342282"/>
            <a:ext cx="8247888" cy="4846320"/>
          </a:xfrm>
          <a:prstGeom prst="roundRect">
            <a:avLst>
              <a:gd name="adj" fmla="val 1509"/>
            </a:avLst>
          </a:prstGeom>
          <a:solidFill>
            <a:srgbClr val="FFFFFF"/>
          </a:solidFill>
          <a:ln w="9525">
            <a:solidFill>
              <a:srgbClr val="DDDDDD"/>
            </a:solidFill>
            <a:prstDash val="solid"/>
          </a:ln>
        </p:spPr>
        <p:txBody>
          <a:bodyPr/>
          <a:lstStyle/>
          <a:p>
            <a:endParaRPr lang="en-US" noProof="0" dirty="0"/>
          </a:p>
        </p:txBody>
      </p:sp>
      <p:sp>
        <p:nvSpPr>
          <p:cNvPr id="56" name="Text 54"/>
          <p:cNvSpPr/>
          <p:nvPr/>
        </p:nvSpPr>
        <p:spPr>
          <a:xfrm>
            <a:off x="8869680" y="1426464"/>
            <a:ext cx="1280160" cy="182880"/>
          </a:xfrm>
          <a:prstGeom prst="rect">
            <a:avLst/>
          </a:prstGeom>
          <a:noFill/>
          <a:ln/>
        </p:spPr>
        <p:txBody>
          <a:bodyPr wrap="square" rtlCol="0" anchor="ctr"/>
          <a:lstStyle/>
          <a:p>
            <a:pPr marL="0" indent="0" algn="r">
              <a:buNone/>
            </a:pPr>
            <a:r>
              <a:rPr lang="en-US" sz="750" noProof="0" dirty="0">
                <a:solidFill>
                  <a:srgbClr val="666666"/>
                </a:solidFill>
                <a:latin typeface="Montserrat" pitchFamily="34" charset="0"/>
                <a:ea typeface="Montserrat" pitchFamily="34" charset="-122"/>
                <a:cs typeface="Montserrat" pitchFamily="34" charset="-120"/>
              </a:rPr>
              <a:t>Select customer</a:t>
            </a:r>
            <a:endParaRPr lang="en-US" sz="750" noProof="0" dirty="0"/>
          </a:p>
        </p:txBody>
      </p:sp>
      <p:sp>
        <p:nvSpPr>
          <p:cNvPr id="57" name="Shape 55"/>
          <p:cNvSpPr/>
          <p:nvPr/>
        </p:nvSpPr>
        <p:spPr>
          <a:xfrm>
            <a:off x="10241280" y="1408176"/>
            <a:ext cx="1554480" cy="237744"/>
          </a:xfrm>
          <a:prstGeom prst="roundRect">
            <a:avLst>
              <a:gd name="adj" fmla="val 15385"/>
            </a:avLst>
          </a:prstGeom>
          <a:solidFill>
            <a:srgbClr val="FFFFFF"/>
          </a:solidFill>
          <a:ln w="9525">
            <a:solidFill>
              <a:srgbClr val="DDDDDD"/>
            </a:solidFill>
            <a:prstDash val="solid"/>
          </a:ln>
        </p:spPr>
        <p:txBody>
          <a:bodyPr/>
          <a:lstStyle/>
          <a:p>
            <a:endParaRPr lang="en-US" noProof="0" dirty="0"/>
          </a:p>
        </p:txBody>
      </p:sp>
      <p:sp>
        <p:nvSpPr>
          <p:cNvPr id="58" name="Text 56"/>
          <p:cNvSpPr/>
          <p:nvPr/>
        </p:nvSpPr>
        <p:spPr>
          <a:xfrm>
            <a:off x="10296144" y="1408176"/>
            <a:ext cx="1463040" cy="237744"/>
          </a:xfrm>
          <a:prstGeom prst="rect">
            <a:avLst/>
          </a:prstGeom>
          <a:noFill/>
          <a:ln/>
        </p:spPr>
        <p:txBody>
          <a:bodyPr wrap="square" rtlCol="0" anchor="ctr"/>
          <a:lstStyle/>
          <a:p>
            <a:pPr marL="0" indent="0">
              <a:buNone/>
            </a:pPr>
            <a:r>
              <a:rPr lang="en-US" sz="800" noProof="0" dirty="0">
                <a:solidFill>
                  <a:srgbClr val="1A1A1A"/>
                </a:solidFill>
                <a:latin typeface="Montserrat" pitchFamily="34" charset="0"/>
                <a:ea typeface="Montserrat" pitchFamily="34" charset="-122"/>
                <a:cs typeface="Montserrat" pitchFamily="34" charset="-120"/>
              </a:rPr>
              <a:t>Glencore QA  ▾</a:t>
            </a:r>
            <a:endParaRPr lang="en-US" sz="800" noProof="0" dirty="0"/>
          </a:p>
        </p:txBody>
      </p:sp>
      <p:sp>
        <p:nvSpPr>
          <p:cNvPr id="59" name="Text 57"/>
          <p:cNvSpPr/>
          <p:nvPr/>
        </p:nvSpPr>
        <p:spPr>
          <a:xfrm>
            <a:off x="3931920" y="1700784"/>
            <a:ext cx="7315200" cy="329184"/>
          </a:xfrm>
          <a:prstGeom prst="rect">
            <a:avLst/>
          </a:prstGeom>
          <a:noFill/>
          <a:ln/>
        </p:spPr>
        <p:txBody>
          <a:bodyPr wrap="square" rtlCol="0" anchor="ctr"/>
          <a:lstStyle/>
          <a:p>
            <a:pPr marL="0" indent="0">
              <a:buNone/>
            </a:pPr>
            <a:r>
              <a:rPr lang="en-US" sz="1400" b="1" noProof="0" dirty="0">
                <a:solidFill>
                  <a:srgbClr val="1A1A1A"/>
                </a:solidFill>
                <a:latin typeface="Montserrat" pitchFamily="34" charset="0"/>
                <a:ea typeface="Montserrat" pitchFamily="34" charset="-122"/>
                <a:cs typeface="Montserrat" pitchFamily="34" charset="-120"/>
              </a:rPr>
              <a:t>Service Sheets bulk upload</a:t>
            </a:r>
            <a:endParaRPr lang="en-US" sz="1400" noProof="0" dirty="0"/>
          </a:p>
        </p:txBody>
      </p:sp>
      <p:sp>
        <p:nvSpPr>
          <p:cNvPr id="60" name="Text 58"/>
          <p:cNvSpPr/>
          <p:nvPr/>
        </p:nvSpPr>
        <p:spPr>
          <a:xfrm>
            <a:off x="3931920" y="2048256"/>
            <a:ext cx="7315200" cy="201168"/>
          </a:xfrm>
          <a:prstGeom prst="rect">
            <a:avLst/>
          </a:prstGeom>
          <a:noFill/>
          <a:ln/>
        </p:spPr>
        <p:txBody>
          <a:bodyPr wrap="square" rtlCol="0" anchor="ctr"/>
          <a:lstStyle/>
          <a:p>
            <a:pPr marL="0" indent="0">
              <a:buNone/>
            </a:pPr>
            <a:r>
              <a:rPr lang="en-US" sz="850" noProof="0" dirty="0">
                <a:solidFill>
                  <a:srgbClr val="666666"/>
                </a:solidFill>
                <a:latin typeface="Montserrat" pitchFamily="34" charset="0"/>
                <a:ea typeface="Montserrat" pitchFamily="34" charset="-122"/>
                <a:cs typeface="Montserrat" pitchFamily="34" charset="-120"/>
              </a:rPr>
              <a:t>Follow these steps to upload Service Sheets</a:t>
            </a:r>
            <a:endParaRPr lang="en-US" sz="850" noProof="0" dirty="0"/>
          </a:p>
        </p:txBody>
      </p:sp>
      <p:sp>
        <p:nvSpPr>
          <p:cNvPr id="61" name="Text 59"/>
          <p:cNvSpPr/>
          <p:nvPr/>
        </p:nvSpPr>
        <p:spPr>
          <a:xfrm>
            <a:off x="3931920" y="2286000"/>
            <a:ext cx="7772400" cy="201168"/>
          </a:xfrm>
          <a:prstGeom prst="rect">
            <a:avLst/>
          </a:prstGeom>
          <a:noFill/>
          <a:ln/>
        </p:spPr>
        <p:txBody>
          <a:bodyPr wrap="square" rtlCol="0" anchor="ctr"/>
          <a:lstStyle/>
          <a:p>
            <a:pPr marL="0" indent="0">
              <a:buNone/>
            </a:pPr>
            <a:r>
              <a:rPr lang="en-US" sz="800" b="1" noProof="0" dirty="0">
                <a:solidFill>
                  <a:srgbClr val="1A1A1A"/>
                </a:solidFill>
                <a:latin typeface="Montserrat" pitchFamily="34" charset="0"/>
                <a:ea typeface="Montserrat" pitchFamily="34" charset="-122"/>
                <a:cs typeface="Montserrat" pitchFamily="34" charset="-120"/>
              </a:rPr>
              <a:t>1. Download the CSV template</a:t>
            </a:r>
            <a:r>
              <a:rPr lang="en-US" sz="800" noProof="0" dirty="0">
                <a:solidFill>
                  <a:srgbClr val="1A1A1A"/>
                </a:solidFill>
                <a:latin typeface="Montserrat" pitchFamily="34" charset="0"/>
                <a:ea typeface="Montserrat" pitchFamily="34" charset="-122"/>
                <a:cs typeface="Montserrat" pitchFamily="34" charset="-120"/>
              </a:rPr>
              <a:t> (based on the CSV field separator in your language and region settings)</a:t>
            </a:r>
            <a:endParaRPr lang="en-US" sz="800" noProof="0" dirty="0"/>
          </a:p>
        </p:txBody>
      </p:sp>
      <p:sp>
        <p:nvSpPr>
          <p:cNvPr id="62" name="Shape 60"/>
          <p:cNvSpPr/>
          <p:nvPr/>
        </p:nvSpPr>
        <p:spPr>
          <a:xfrm>
            <a:off x="3931920" y="2523744"/>
            <a:ext cx="804672" cy="256032"/>
          </a:xfrm>
          <a:prstGeom prst="roundRect">
            <a:avLst>
              <a:gd name="adj" fmla="val 14286"/>
            </a:avLst>
          </a:prstGeom>
          <a:solidFill>
            <a:srgbClr val="F4F6FA"/>
          </a:solidFill>
          <a:ln w="9525">
            <a:solidFill>
              <a:srgbClr val="DDDDDD"/>
            </a:solidFill>
            <a:prstDash val="solid"/>
          </a:ln>
        </p:spPr>
        <p:txBody>
          <a:bodyPr/>
          <a:lstStyle/>
          <a:p>
            <a:endParaRPr lang="en-US" noProof="0" dirty="0"/>
          </a:p>
        </p:txBody>
      </p:sp>
      <p:sp>
        <p:nvSpPr>
          <p:cNvPr id="63" name="Text 61"/>
          <p:cNvSpPr/>
          <p:nvPr/>
        </p:nvSpPr>
        <p:spPr>
          <a:xfrm>
            <a:off x="3968496" y="2523744"/>
            <a:ext cx="749808" cy="256032"/>
          </a:xfrm>
          <a:prstGeom prst="rect">
            <a:avLst/>
          </a:prstGeom>
          <a:noFill/>
          <a:ln/>
        </p:spPr>
        <p:txBody>
          <a:bodyPr wrap="square" rtlCol="0" anchor="ctr"/>
          <a:lstStyle/>
          <a:p>
            <a:pPr marL="0" indent="0">
              <a:buNone/>
            </a:pPr>
            <a:r>
              <a:rPr lang="en-US" sz="800" noProof="0" dirty="0">
                <a:solidFill>
                  <a:srgbClr val="1A1A1A"/>
                </a:solidFill>
                <a:latin typeface="Montserrat" pitchFamily="34" charset="0"/>
                <a:ea typeface="Montserrat" pitchFamily="34" charset="-122"/>
                <a:cs typeface="Montserrat" pitchFamily="34" charset="-120"/>
              </a:rPr>
              <a:t>download  ▾</a:t>
            </a:r>
            <a:endParaRPr lang="en-US" sz="800" noProof="0" dirty="0"/>
          </a:p>
        </p:txBody>
      </p:sp>
      <p:sp>
        <p:nvSpPr>
          <p:cNvPr id="64" name="Text 62"/>
          <p:cNvSpPr/>
          <p:nvPr/>
        </p:nvSpPr>
        <p:spPr>
          <a:xfrm>
            <a:off x="3931920" y="2871216"/>
            <a:ext cx="7772400" cy="201168"/>
          </a:xfrm>
          <a:prstGeom prst="rect">
            <a:avLst/>
          </a:prstGeom>
          <a:noFill/>
          <a:ln/>
        </p:spPr>
        <p:txBody>
          <a:bodyPr wrap="square" rtlCol="0" anchor="ctr"/>
          <a:lstStyle/>
          <a:p>
            <a:pPr marL="0" indent="0">
              <a:buNone/>
            </a:pPr>
            <a:r>
              <a:rPr lang="en-US" sz="800" b="1" noProof="0" dirty="0">
                <a:solidFill>
                  <a:srgbClr val="1A1A1A"/>
                </a:solidFill>
                <a:latin typeface="Montserrat" pitchFamily="34" charset="0"/>
                <a:ea typeface="Montserrat" pitchFamily="34" charset="-122"/>
                <a:cs typeface="Montserrat" pitchFamily="34" charset="-120"/>
              </a:rPr>
              <a:t>2. Complete or update the CSV file</a:t>
            </a:r>
            <a:endParaRPr lang="en-US" sz="800" noProof="0" dirty="0"/>
          </a:p>
        </p:txBody>
      </p:sp>
      <p:sp>
        <p:nvSpPr>
          <p:cNvPr id="65" name="Text 63"/>
          <p:cNvSpPr/>
          <p:nvPr/>
        </p:nvSpPr>
        <p:spPr>
          <a:xfrm>
            <a:off x="4023360" y="3090672"/>
            <a:ext cx="7680960" cy="201168"/>
          </a:xfrm>
          <a:prstGeom prst="rect">
            <a:avLst/>
          </a:prstGeom>
          <a:noFill/>
          <a:ln/>
        </p:spPr>
        <p:txBody>
          <a:bodyPr wrap="square" rtlCol="0" anchor="ctr"/>
          <a:lstStyle/>
          <a:p>
            <a:pPr marL="0" indent="0">
              <a:buNone/>
            </a:pPr>
            <a:r>
              <a:rPr lang="en-US" sz="750" noProof="0" dirty="0">
                <a:solidFill>
                  <a:srgbClr val="333333"/>
                </a:solidFill>
                <a:latin typeface="Montserrat" pitchFamily="34" charset="0"/>
                <a:ea typeface="Montserrat" pitchFamily="34" charset="-122"/>
                <a:cs typeface="Montserrat" pitchFamily="34" charset="-120"/>
              </a:rPr>
              <a:t>•  Fields marked with "*" are required.</a:t>
            </a:r>
            <a:endParaRPr lang="en-US" sz="750" noProof="0" dirty="0"/>
          </a:p>
        </p:txBody>
      </p:sp>
      <p:sp>
        <p:nvSpPr>
          <p:cNvPr id="66" name="Text 64"/>
          <p:cNvSpPr/>
          <p:nvPr/>
        </p:nvSpPr>
        <p:spPr>
          <a:xfrm>
            <a:off x="4023360" y="3291840"/>
            <a:ext cx="7680960" cy="201168"/>
          </a:xfrm>
          <a:prstGeom prst="rect">
            <a:avLst/>
          </a:prstGeom>
          <a:noFill/>
          <a:ln/>
        </p:spPr>
        <p:txBody>
          <a:bodyPr wrap="square" rtlCol="0" anchor="ctr"/>
          <a:lstStyle/>
          <a:p>
            <a:pPr marL="0" indent="0">
              <a:buNone/>
            </a:pPr>
            <a:r>
              <a:rPr lang="en-US" sz="750" noProof="0" dirty="0">
                <a:solidFill>
                  <a:srgbClr val="333333"/>
                </a:solidFill>
                <a:latin typeface="Montserrat" pitchFamily="34" charset="0"/>
                <a:ea typeface="Montserrat" pitchFamily="34" charset="-122"/>
                <a:cs typeface="Montserrat" pitchFamily="34" charset="-120"/>
              </a:rPr>
              <a:t>•  Each uploaded row will create a new Service Sheet.</a:t>
            </a:r>
            <a:endParaRPr lang="en-US" sz="750" noProof="0" dirty="0"/>
          </a:p>
        </p:txBody>
      </p:sp>
      <p:sp>
        <p:nvSpPr>
          <p:cNvPr id="67" name="Text 65"/>
          <p:cNvSpPr/>
          <p:nvPr/>
        </p:nvSpPr>
        <p:spPr>
          <a:xfrm>
            <a:off x="4023360" y="3493008"/>
            <a:ext cx="7680960" cy="201168"/>
          </a:xfrm>
          <a:prstGeom prst="rect">
            <a:avLst/>
          </a:prstGeom>
          <a:noFill/>
          <a:ln/>
        </p:spPr>
        <p:txBody>
          <a:bodyPr wrap="square" rtlCol="0" anchor="ctr"/>
          <a:lstStyle/>
          <a:p>
            <a:pPr marL="0" indent="0">
              <a:buNone/>
            </a:pPr>
            <a:r>
              <a:rPr lang="en-US" sz="750" noProof="0" dirty="0">
                <a:solidFill>
                  <a:srgbClr val="333333"/>
                </a:solidFill>
                <a:latin typeface="Montserrat" pitchFamily="34" charset="0"/>
                <a:ea typeface="Montserrat" pitchFamily="34" charset="-122"/>
                <a:cs typeface="Montserrat" pitchFamily="34" charset="-120"/>
              </a:rPr>
              <a:t>•  Click Start upload, and the system will verify the file using the first six rows. The file will be uploaded if there are no errors.</a:t>
            </a:r>
            <a:endParaRPr lang="en-US" sz="750" noProof="0" dirty="0"/>
          </a:p>
        </p:txBody>
      </p:sp>
      <p:sp>
        <p:nvSpPr>
          <p:cNvPr id="68" name="Text 66"/>
          <p:cNvSpPr/>
          <p:nvPr/>
        </p:nvSpPr>
        <p:spPr>
          <a:xfrm>
            <a:off x="3931920" y="3767328"/>
            <a:ext cx="7772400" cy="201168"/>
          </a:xfrm>
          <a:prstGeom prst="rect">
            <a:avLst/>
          </a:prstGeom>
          <a:noFill/>
          <a:ln/>
        </p:spPr>
        <p:txBody>
          <a:bodyPr wrap="square" rtlCol="0" anchor="ctr"/>
          <a:lstStyle/>
          <a:p>
            <a:pPr marL="0" indent="0">
              <a:buNone/>
            </a:pPr>
            <a:r>
              <a:rPr lang="en-US" sz="800" b="1" noProof="0" dirty="0">
                <a:solidFill>
                  <a:srgbClr val="1A1A1A"/>
                </a:solidFill>
                <a:latin typeface="Montserrat" pitchFamily="34" charset="0"/>
                <a:ea typeface="Montserrat" pitchFamily="34" charset="-122"/>
                <a:cs typeface="Montserrat" pitchFamily="34" charset="-120"/>
              </a:rPr>
              <a:t>3. Upload the updated file</a:t>
            </a:r>
            <a:endParaRPr lang="en-US" sz="800" noProof="0" dirty="0"/>
          </a:p>
        </p:txBody>
      </p:sp>
      <p:sp>
        <p:nvSpPr>
          <p:cNvPr id="69" name="Shape 67"/>
          <p:cNvSpPr/>
          <p:nvPr/>
        </p:nvSpPr>
        <p:spPr>
          <a:xfrm>
            <a:off x="3931920" y="4005072"/>
            <a:ext cx="749808" cy="237744"/>
          </a:xfrm>
          <a:prstGeom prst="roundRect">
            <a:avLst>
              <a:gd name="adj" fmla="val 15385"/>
            </a:avLst>
          </a:prstGeom>
          <a:solidFill>
            <a:srgbClr val="F4F6FA"/>
          </a:solidFill>
          <a:ln w="9525">
            <a:solidFill>
              <a:srgbClr val="DDDDDD"/>
            </a:solidFill>
            <a:prstDash val="solid"/>
          </a:ln>
        </p:spPr>
        <p:txBody>
          <a:bodyPr/>
          <a:lstStyle/>
          <a:p>
            <a:endParaRPr lang="en-US" noProof="0" dirty="0"/>
          </a:p>
        </p:txBody>
      </p:sp>
      <p:sp>
        <p:nvSpPr>
          <p:cNvPr id="70" name="Text 68"/>
          <p:cNvSpPr/>
          <p:nvPr/>
        </p:nvSpPr>
        <p:spPr>
          <a:xfrm>
            <a:off x="3950208" y="4005072"/>
            <a:ext cx="713232" cy="237744"/>
          </a:xfrm>
          <a:prstGeom prst="rect">
            <a:avLst/>
          </a:prstGeom>
          <a:noFill/>
          <a:ln/>
        </p:spPr>
        <p:txBody>
          <a:bodyPr wrap="square" rtlCol="0" anchor="ctr"/>
          <a:lstStyle/>
          <a:p>
            <a:pPr marL="0" indent="0" algn="ctr">
              <a:buNone/>
            </a:pPr>
            <a:r>
              <a:rPr lang="en-US" sz="750" noProof="0" dirty="0">
                <a:solidFill>
                  <a:srgbClr val="1A1A1A"/>
                </a:solidFill>
                <a:latin typeface="Montserrat" pitchFamily="34" charset="0"/>
                <a:ea typeface="Montserrat" pitchFamily="34" charset="-122"/>
                <a:cs typeface="Montserrat" pitchFamily="34" charset="-120"/>
              </a:rPr>
              <a:t>Choose File</a:t>
            </a:r>
            <a:endParaRPr lang="en-US" sz="750" noProof="0" dirty="0"/>
          </a:p>
        </p:txBody>
      </p:sp>
      <p:sp>
        <p:nvSpPr>
          <p:cNvPr id="71" name="Text 69"/>
          <p:cNvSpPr/>
          <p:nvPr/>
        </p:nvSpPr>
        <p:spPr>
          <a:xfrm>
            <a:off x="4754880" y="4005072"/>
            <a:ext cx="1828800" cy="237744"/>
          </a:xfrm>
          <a:prstGeom prst="rect">
            <a:avLst/>
          </a:prstGeom>
          <a:noFill/>
          <a:ln/>
        </p:spPr>
        <p:txBody>
          <a:bodyPr wrap="square" rtlCol="0" anchor="ctr"/>
          <a:lstStyle/>
          <a:p>
            <a:pPr marL="0" indent="0">
              <a:buNone/>
            </a:pPr>
            <a:r>
              <a:rPr lang="en-US" sz="750" noProof="0" dirty="0">
                <a:solidFill>
                  <a:srgbClr val="666666"/>
                </a:solidFill>
                <a:latin typeface="Montserrat" pitchFamily="34" charset="0"/>
                <a:ea typeface="Montserrat" pitchFamily="34" charset="-122"/>
                <a:cs typeface="Montserrat" pitchFamily="34" charset="-120"/>
              </a:rPr>
              <a:t>No file chosen</a:t>
            </a:r>
            <a:endParaRPr lang="en-US" sz="750" noProof="0" dirty="0"/>
          </a:p>
        </p:txBody>
      </p:sp>
      <p:sp>
        <p:nvSpPr>
          <p:cNvPr id="72" name="Text 70"/>
          <p:cNvSpPr/>
          <p:nvPr/>
        </p:nvSpPr>
        <p:spPr>
          <a:xfrm>
            <a:off x="3931920" y="4352544"/>
            <a:ext cx="7772400" cy="182880"/>
          </a:xfrm>
          <a:prstGeom prst="rect">
            <a:avLst/>
          </a:prstGeom>
          <a:noFill/>
          <a:ln/>
        </p:spPr>
        <p:txBody>
          <a:bodyPr wrap="square" rtlCol="0" anchor="ctr"/>
          <a:lstStyle/>
          <a:p>
            <a:pPr marL="0" indent="0">
              <a:buNone/>
            </a:pPr>
            <a:r>
              <a:rPr lang="en-US" sz="750" noProof="0" dirty="0">
                <a:solidFill>
                  <a:srgbClr val="666666"/>
                </a:solidFill>
                <a:latin typeface="Montserrat" pitchFamily="34" charset="0"/>
                <a:ea typeface="Montserrat" pitchFamily="34" charset="-122"/>
                <a:cs typeface="Montserrat" pitchFamily="34" charset="-120"/>
              </a:rPr>
              <a:t>Note: If you are uploading CSV files that do not contain English characters, see the following </a:t>
            </a:r>
            <a:r>
              <a:rPr lang="en-US" sz="750" noProof="0" dirty="0">
                <a:solidFill>
                  <a:srgbClr val="0563C1"/>
                </a:solidFill>
                <a:latin typeface="Montserrat" pitchFamily="34" charset="0"/>
                <a:ea typeface="Montserrat" pitchFamily="34" charset="-122"/>
                <a:cs typeface="Montserrat" pitchFamily="34" charset="-120"/>
              </a:rPr>
              <a:t>help note.</a:t>
            </a:r>
            <a:endParaRPr lang="en-US" sz="750" noProof="0" dirty="0"/>
          </a:p>
        </p:txBody>
      </p:sp>
      <p:sp>
        <p:nvSpPr>
          <p:cNvPr id="73" name="Text 71"/>
          <p:cNvSpPr/>
          <p:nvPr/>
        </p:nvSpPr>
        <p:spPr>
          <a:xfrm>
            <a:off x="3931920" y="4535424"/>
            <a:ext cx="7772400" cy="182880"/>
          </a:xfrm>
          <a:prstGeom prst="rect">
            <a:avLst/>
          </a:prstGeom>
          <a:noFill/>
          <a:ln/>
        </p:spPr>
        <p:txBody>
          <a:bodyPr wrap="square" rtlCol="0" anchor="ctr"/>
          <a:lstStyle/>
          <a:p>
            <a:pPr marL="0" indent="0">
              <a:buNone/>
            </a:pPr>
            <a:r>
              <a:rPr lang="en-US" sz="750" noProof="0" dirty="0">
                <a:solidFill>
                  <a:srgbClr val="666666"/>
                </a:solidFill>
                <a:latin typeface="Montserrat" pitchFamily="34" charset="0"/>
                <a:ea typeface="Montserrat" pitchFamily="34" charset="-122"/>
                <a:cs typeface="Montserrat" pitchFamily="34" charset="-120"/>
              </a:rPr>
              <a:t>For more information on how to use the template to upload CSV files, see the following </a:t>
            </a:r>
            <a:r>
              <a:rPr lang="en-US" sz="750" noProof="0" dirty="0">
                <a:solidFill>
                  <a:srgbClr val="0563C1"/>
                </a:solidFill>
                <a:latin typeface="Montserrat" pitchFamily="34" charset="0"/>
                <a:ea typeface="Montserrat" pitchFamily="34" charset="-122"/>
                <a:cs typeface="Montserrat" pitchFamily="34" charset="-120"/>
              </a:rPr>
              <a:t>help note.</a:t>
            </a:r>
            <a:endParaRPr lang="en-US" sz="750" noProof="0" dirty="0"/>
          </a:p>
        </p:txBody>
      </p:sp>
      <p:sp>
        <p:nvSpPr>
          <p:cNvPr id="74" name="Shape 72"/>
          <p:cNvSpPr/>
          <p:nvPr/>
        </p:nvSpPr>
        <p:spPr>
          <a:xfrm>
            <a:off x="10515600" y="4754880"/>
            <a:ext cx="1261872" cy="292608"/>
          </a:xfrm>
          <a:prstGeom prst="roundRect">
            <a:avLst>
              <a:gd name="adj" fmla="val 15625"/>
            </a:avLst>
          </a:prstGeom>
          <a:solidFill>
            <a:srgbClr val="2563EB"/>
          </a:solidFill>
          <a:ln w="12700">
            <a:solidFill>
              <a:srgbClr val="2563EB"/>
            </a:solidFill>
            <a:prstDash val="solid"/>
          </a:ln>
        </p:spPr>
        <p:txBody>
          <a:bodyPr/>
          <a:lstStyle/>
          <a:p>
            <a:endParaRPr lang="en-US" noProof="0" dirty="0"/>
          </a:p>
        </p:txBody>
      </p:sp>
      <p:sp>
        <p:nvSpPr>
          <p:cNvPr id="75" name="Text 73"/>
          <p:cNvSpPr/>
          <p:nvPr/>
        </p:nvSpPr>
        <p:spPr>
          <a:xfrm>
            <a:off x="10533888" y="4754880"/>
            <a:ext cx="1225296" cy="292608"/>
          </a:xfrm>
          <a:prstGeom prst="rect">
            <a:avLst/>
          </a:prstGeom>
          <a:noFill/>
          <a:ln/>
        </p:spPr>
        <p:txBody>
          <a:bodyPr wrap="square" rtlCol="0" anchor="ctr"/>
          <a:lstStyle/>
          <a:p>
            <a:pPr marL="0" indent="0" algn="ctr">
              <a:buNone/>
            </a:pPr>
            <a:r>
              <a:rPr lang="en-US" sz="850" b="1" noProof="0" dirty="0">
                <a:solidFill>
                  <a:srgbClr val="FFFFFF"/>
                </a:solidFill>
                <a:latin typeface="Montserrat" pitchFamily="34" charset="0"/>
                <a:ea typeface="Montserrat" pitchFamily="34" charset="-122"/>
                <a:cs typeface="Montserrat" pitchFamily="34" charset="-120"/>
              </a:rPr>
              <a:t>Start upload</a:t>
            </a:r>
            <a:endParaRPr lang="en-US" sz="850" noProof="0" dirty="0"/>
          </a:p>
        </p:txBody>
      </p:sp>
      <p:sp>
        <p:nvSpPr>
          <p:cNvPr id="76" name="Shape 74"/>
          <p:cNvSpPr/>
          <p:nvPr/>
        </p:nvSpPr>
        <p:spPr>
          <a:xfrm>
            <a:off x="201168" y="6309360"/>
            <a:ext cx="11795760" cy="475488"/>
          </a:xfrm>
          <a:prstGeom prst="roundRect">
            <a:avLst>
              <a:gd name="adj" fmla="val 13462"/>
            </a:avLst>
          </a:prstGeom>
          <a:solidFill>
            <a:srgbClr val="FFF8DC"/>
          </a:solidFill>
          <a:ln w="12700">
            <a:solidFill>
              <a:srgbClr val="F5C400"/>
            </a:solidFill>
            <a:prstDash val="solid"/>
          </a:ln>
        </p:spPr>
        <p:txBody>
          <a:bodyPr/>
          <a:lstStyle/>
          <a:p>
            <a:endParaRPr lang="en-US" noProof="0" dirty="0"/>
          </a:p>
        </p:txBody>
      </p:sp>
      <p:sp>
        <p:nvSpPr>
          <p:cNvPr id="77" name="Shape 75"/>
          <p:cNvSpPr/>
          <p:nvPr/>
        </p:nvSpPr>
        <p:spPr>
          <a:xfrm>
            <a:off x="329184" y="6400800"/>
            <a:ext cx="292608" cy="292608"/>
          </a:xfrm>
          <a:prstGeom prst="roundRect">
            <a:avLst>
              <a:gd name="adj" fmla="val 15625"/>
            </a:avLst>
          </a:prstGeom>
          <a:solidFill>
            <a:srgbClr val="F5C400"/>
          </a:solidFill>
          <a:ln w="12700">
            <a:solidFill>
              <a:srgbClr val="F5C400"/>
            </a:solidFill>
            <a:prstDash val="solid"/>
          </a:ln>
        </p:spPr>
        <p:txBody>
          <a:bodyPr/>
          <a:lstStyle/>
          <a:p>
            <a:endParaRPr lang="en-US" noProof="0" dirty="0"/>
          </a:p>
        </p:txBody>
      </p:sp>
      <p:sp>
        <p:nvSpPr>
          <p:cNvPr id="78" name="Text 76"/>
          <p:cNvSpPr/>
          <p:nvPr/>
        </p:nvSpPr>
        <p:spPr>
          <a:xfrm>
            <a:off x="329184" y="6400800"/>
            <a:ext cx="292608" cy="292608"/>
          </a:xfrm>
          <a:prstGeom prst="rect">
            <a:avLst/>
          </a:prstGeom>
          <a:noFill/>
          <a:ln/>
        </p:spPr>
        <p:txBody>
          <a:bodyPr wrap="square" lIns="0" tIns="0" rIns="0" bIns="0" rtlCol="0" anchor="ctr"/>
          <a:lstStyle/>
          <a:p>
            <a:pPr marL="0" indent="0" algn="ctr">
              <a:buNone/>
            </a:pPr>
            <a:r>
              <a:rPr lang="en-US" sz="1300" b="1" noProof="0" dirty="0">
                <a:solidFill>
                  <a:srgbClr val="FFFFFF"/>
                </a:solidFill>
                <a:latin typeface="Montserrat" pitchFamily="34" charset="0"/>
                <a:ea typeface="Montserrat" pitchFamily="34" charset="-122"/>
                <a:cs typeface="Montserrat" pitchFamily="34" charset="-120"/>
              </a:rPr>
              <a:t>!</a:t>
            </a:r>
            <a:endParaRPr lang="en-US" sz="1300" noProof="0" dirty="0"/>
          </a:p>
        </p:txBody>
      </p:sp>
      <p:sp>
        <p:nvSpPr>
          <p:cNvPr id="79" name="Text 77"/>
          <p:cNvSpPr/>
          <p:nvPr/>
        </p:nvSpPr>
        <p:spPr>
          <a:xfrm>
            <a:off x="713232" y="6309360"/>
            <a:ext cx="11064240" cy="475488"/>
          </a:xfrm>
          <a:prstGeom prst="rect">
            <a:avLst/>
          </a:prstGeom>
          <a:noFill/>
          <a:ln/>
        </p:spPr>
        <p:txBody>
          <a:bodyPr wrap="square" rtlCol="0" anchor="ctr"/>
          <a:lstStyle/>
          <a:p>
            <a:pPr marL="0" indent="0">
              <a:buNone/>
            </a:pPr>
            <a:r>
              <a:rPr lang="en-US" sz="900" b="1" noProof="0" dirty="0">
                <a:solidFill>
                  <a:srgbClr val="1A1A1A"/>
                </a:solidFill>
                <a:latin typeface="Montserrat" pitchFamily="34" charset="0"/>
                <a:ea typeface="Montserrat" pitchFamily="34" charset="-122"/>
                <a:cs typeface="Montserrat" pitchFamily="34" charset="-120"/>
              </a:rPr>
              <a:t>Important note</a:t>
            </a:r>
            <a:r>
              <a:rPr lang="en-US" sz="1200" noProof="0" dirty="0">
                <a:solidFill>
                  <a:srgbClr val="1A1A1A"/>
                </a:solidFill>
                <a:latin typeface="Montserrat" pitchFamily="34" charset="0"/>
                <a:ea typeface="Montserrat" pitchFamily="34" charset="-122"/>
                <a:cs typeface="Montserrat" pitchFamily="34" charset="-120"/>
              </a:rPr>
              <a:t>:</a:t>
            </a:r>
            <a:r>
              <a:rPr lang="en-US" sz="1200" noProof="0" dirty="0">
                <a:solidFill>
                  <a:srgbClr val="333333"/>
                </a:solidFill>
                <a:latin typeface="Montserrat" pitchFamily="34" charset="0"/>
                <a:ea typeface="Montserrat" pitchFamily="34" charset="-122"/>
                <a:cs typeface="Montserrat" pitchFamily="34" charset="-120"/>
              </a:rPr>
              <a:t>  The rate names must match exactly those defined in the Service Order.</a:t>
            </a:r>
            <a:endParaRPr lang="en-US" sz="1200" noProof="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91440"/>
            <a:ext cx="91440" cy="822960"/>
          </a:xfrm>
          <a:prstGeom prst="rect">
            <a:avLst/>
          </a:prstGeom>
          <a:solidFill>
            <a:srgbClr val="F5C400"/>
          </a:solidFill>
          <a:ln w="12700">
            <a:solidFill>
              <a:srgbClr val="F5C400"/>
            </a:solidFill>
            <a:prstDash val="solid"/>
          </a:ln>
        </p:spPr>
        <p:txBody>
          <a:bodyPr/>
          <a:lstStyle/>
          <a:p>
            <a:endParaRPr lang="en-US" noProof="0" dirty="0"/>
          </a:p>
        </p:txBody>
      </p:sp>
      <p:sp>
        <p:nvSpPr>
          <p:cNvPr id="3" name="Text 1"/>
          <p:cNvSpPr/>
          <p:nvPr/>
        </p:nvSpPr>
        <p:spPr>
          <a:xfrm>
            <a:off x="201168" y="91440"/>
            <a:ext cx="11795760" cy="475488"/>
          </a:xfrm>
          <a:prstGeom prst="rect">
            <a:avLst/>
          </a:prstGeom>
          <a:noFill/>
          <a:ln/>
        </p:spPr>
        <p:txBody>
          <a:bodyPr wrap="square" rtlCol="0" anchor="ctr"/>
          <a:lstStyle/>
          <a:p>
            <a:pPr marL="0" indent="0">
              <a:buNone/>
            </a:pPr>
            <a:r>
              <a:rPr lang="en-US" sz="2100" b="1" noProof="0" dirty="0">
                <a:solidFill>
                  <a:srgbClr val="1A1A1A"/>
                </a:solidFill>
                <a:latin typeface="Montserrat" pitchFamily="34" charset="0"/>
                <a:ea typeface="Montserrat" pitchFamily="34" charset="-122"/>
                <a:cs typeface="Montserrat" pitchFamily="34" charset="-120"/>
              </a:rPr>
              <a:t>Reference template for SES bulk upload</a:t>
            </a:r>
            <a:endParaRPr lang="en-US" sz="2100" noProof="0" dirty="0"/>
          </a:p>
        </p:txBody>
      </p:sp>
      <p:sp>
        <p:nvSpPr>
          <p:cNvPr id="4" name="Text 2"/>
          <p:cNvSpPr/>
          <p:nvPr/>
        </p:nvSpPr>
        <p:spPr>
          <a:xfrm>
            <a:off x="201168" y="585216"/>
            <a:ext cx="8229600" cy="347472"/>
          </a:xfrm>
          <a:prstGeom prst="rect">
            <a:avLst/>
          </a:prstGeom>
          <a:noFill/>
          <a:ln/>
        </p:spPr>
        <p:txBody>
          <a:bodyPr wrap="square" rtlCol="0" anchor="ctr"/>
          <a:lstStyle/>
          <a:p>
            <a:pPr marL="0" indent="0">
              <a:buNone/>
            </a:pPr>
            <a:r>
              <a:rPr lang="en-US" sz="850" noProof="0" dirty="0">
                <a:solidFill>
                  <a:srgbClr val="666666"/>
                </a:solidFill>
                <a:latin typeface="Montserrat" pitchFamily="34" charset="0"/>
                <a:ea typeface="Montserrat" pitchFamily="34" charset="-122"/>
                <a:cs typeface="Montserrat" pitchFamily="34" charset="-120"/>
              </a:rPr>
              <a:t>The template must be completed using the information for the Service Order</a:t>
            </a:r>
            <a:endParaRPr lang="en-US" sz="850" noProof="0" dirty="0"/>
          </a:p>
          <a:p>
            <a:pPr marL="0" indent="0">
              <a:buNone/>
            </a:pPr>
            <a:r>
              <a:rPr lang="en-US" sz="850" noProof="0" dirty="0">
                <a:solidFill>
                  <a:srgbClr val="666666"/>
                </a:solidFill>
                <a:latin typeface="Montserrat" pitchFamily="34" charset="0"/>
                <a:ea typeface="Montserrat" pitchFamily="34" charset="-122"/>
                <a:cs typeface="Montserrat" pitchFamily="34" charset="-120"/>
              </a:rPr>
              <a:t>and the services actually performed.</a:t>
            </a:r>
            <a:endParaRPr lang="en-US" sz="850" noProof="0" dirty="0"/>
          </a:p>
        </p:txBody>
      </p:sp>
      <p:sp>
        <p:nvSpPr>
          <p:cNvPr id="5" name="Shape 3"/>
          <p:cNvSpPr/>
          <p:nvPr/>
        </p:nvSpPr>
        <p:spPr>
          <a:xfrm>
            <a:off x="201168" y="1005840"/>
            <a:ext cx="8778240" cy="4846320"/>
          </a:xfrm>
          <a:prstGeom prst="roundRect">
            <a:avLst>
              <a:gd name="adj" fmla="val 1321"/>
            </a:avLst>
          </a:prstGeom>
          <a:solidFill>
            <a:srgbClr val="FFFFFF"/>
          </a:solidFill>
          <a:ln w="9525">
            <a:solidFill>
              <a:srgbClr val="DDDDDD"/>
            </a:solidFill>
            <a:prstDash val="solid"/>
          </a:ln>
        </p:spPr>
        <p:txBody>
          <a:bodyPr/>
          <a:lstStyle/>
          <a:p>
            <a:endParaRPr lang="en-US" noProof="0" dirty="0"/>
          </a:p>
        </p:txBody>
      </p:sp>
      <p:sp>
        <p:nvSpPr>
          <p:cNvPr id="6" name="Shape 4"/>
          <p:cNvSpPr/>
          <p:nvPr/>
        </p:nvSpPr>
        <p:spPr>
          <a:xfrm>
            <a:off x="201168" y="1005840"/>
            <a:ext cx="8778240" cy="347472"/>
          </a:xfrm>
          <a:prstGeom prst="roundRect">
            <a:avLst>
              <a:gd name="adj" fmla="val 18421"/>
            </a:avLst>
          </a:prstGeom>
          <a:solidFill>
            <a:schemeClr val="tx1"/>
          </a:solidFill>
          <a:ln w="12700">
            <a:solidFill>
              <a:srgbClr val="1A2B4A"/>
            </a:solidFill>
            <a:prstDash val="solid"/>
          </a:ln>
        </p:spPr>
        <p:txBody>
          <a:bodyPr/>
          <a:lstStyle/>
          <a:p>
            <a:endParaRPr lang="en-US" noProof="0" dirty="0"/>
          </a:p>
        </p:txBody>
      </p:sp>
      <p:sp>
        <p:nvSpPr>
          <p:cNvPr id="7" name="Shape 5"/>
          <p:cNvSpPr/>
          <p:nvPr/>
        </p:nvSpPr>
        <p:spPr>
          <a:xfrm>
            <a:off x="201168" y="1188720"/>
            <a:ext cx="8778240" cy="164592"/>
          </a:xfrm>
          <a:prstGeom prst="rect">
            <a:avLst/>
          </a:prstGeom>
          <a:solidFill>
            <a:schemeClr val="tx1"/>
          </a:solidFill>
          <a:ln w="12700">
            <a:solidFill>
              <a:srgbClr val="1A2B4A"/>
            </a:solidFill>
            <a:prstDash val="solid"/>
          </a:ln>
        </p:spPr>
        <p:txBody>
          <a:bodyPr/>
          <a:lstStyle/>
          <a:p>
            <a:endParaRPr lang="en-US" noProof="0" dirty="0"/>
          </a:p>
        </p:txBody>
      </p:sp>
      <p:sp>
        <p:nvSpPr>
          <p:cNvPr id="8" name="Shape 6"/>
          <p:cNvSpPr/>
          <p:nvPr/>
        </p:nvSpPr>
        <p:spPr>
          <a:xfrm>
            <a:off x="292608" y="1060704"/>
            <a:ext cx="237744" cy="237744"/>
          </a:xfrm>
          <a:prstGeom prst="roundRect">
            <a:avLst>
              <a:gd name="adj" fmla="val 15385"/>
            </a:avLst>
          </a:prstGeom>
          <a:solidFill>
            <a:srgbClr val="217346"/>
          </a:solidFill>
          <a:ln w="12700">
            <a:solidFill>
              <a:srgbClr val="217346"/>
            </a:solidFill>
            <a:prstDash val="solid"/>
          </a:ln>
        </p:spPr>
        <p:txBody>
          <a:bodyPr/>
          <a:lstStyle/>
          <a:p>
            <a:endParaRPr lang="en-US" noProof="0" dirty="0"/>
          </a:p>
        </p:txBody>
      </p:sp>
      <p:sp>
        <p:nvSpPr>
          <p:cNvPr id="9" name="Text 7"/>
          <p:cNvSpPr/>
          <p:nvPr/>
        </p:nvSpPr>
        <p:spPr>
          <a:xfrm>
            <a:off x="292608" y="1060704"/>
            <a:ext cx="237744" cy="237744"/>
          </a:xfrm>
          <a:prstGeom prst="rect">
            <a:avLst/>
          </a:prstGeom>
          <a:noFill/>
          <a:ln/>
        </p:spPr>
        <p:txBody>
          <a:bodyPr wrap="square" lIns="0" tIns="0" rIns="0" bIns="0" rtlCol="0" anchor="ctr"/>
          <a:lstStyle/>
          <a:p>
            <a:pPr marL="0" indent="0" algn="ctr">
              <a:buNone/>
            </a:pPr>
            <a:r>
              <a:rPr lang="en-US" sz="900" b="1" noProof="0" dirty="0">
                <a:solidFill>
                  <a:srgbClr val="FFFFFF"/>
                </a:solidFill>
                <a:latin typeface="Montserrat" pitchFamily="34" charset="0"/>
                <a:ea typeface="Montserrat" pitchFamily="34" charset="-122"/>
                <a:cs typeface="Montserrat" pitchFamily="34" charset="-120"/>
              </a:rPr>
              <a:t>X</a:t>
            </a:r>
            <a:endParaRPr lang="en-US" sz="900" noProof="0" dirty="0"/>
          </a:p>
        </p:txBody>
      </p:sp>
      <p:sp>
        <p:nvSpPr>
          <p:cNvPr id="10" name="Text 8"/>
          <p:cNvSpPr/>
          <p:nvPr/>
        </p:nvSpPr>
        <p:spPr>
          <a:xfrm>
            <a:off x="596247" y="1056930"/>
            <a:ext cx="4423665" cy="259806"/>
          </a:xfrm>
          <a:prstGeom prst="rect">
            <a:avLst/>
          </a:prstGeom>
          <a:noFill/>
          <a:ln/>
        </p:spPr>
        <p:txBody>
          <a:bodyPr wrap="square" rtlCol="0" anchor="ctr"/>
          <a:lstStyle/>
          <a:p>
            <a:pPr marL="0" indent="0">
              <a:buNone/>
            </a:pPr>
            <a:r>
              <a:rPr lang="en-US" sz="1000" b="1" noProof="0" dirty="0">
                <a:solidFill>
                  <a:srgbClr val="FFFFFF"/>
                </a:solidFill>
                <a:latin typeface="Montserrat" pitchFamily="34" charset="0"/>
                <a:ea typeface="Montserrat" pitchFamily="34" charset="-122"/>
                <a:cs typeface="Montserrat" pitchFamily="34" charset="-120"/>
              </a:rPr>
              <a:t>CSV template structure</a:t>
            </a:r>
            <a:r>
              <a:rPr lang="en-US" sz="1000" noProof="0" dirty="0">
                <a:solidFill>
                  <a:srgbClr val="FFFFFF"/>
                </a:solidFill>
                <a:latin typeface="Montserrat" pitchFamily="34" charset="0"/>
                <a:ea typeface="Montserrat" pitchFamily="34" charset="-122"/>
                <a:cs typeface="Montserrat" pitchFamily="34" charset="-120"/>
              </a:rPr>
              <a:t> (sample view)</a:t>
            </a:r>
            <a:endParaRPr lang="en-US" sz="1000" noProof="0" dirty="0"/>
          </a:p>
        </p:txBody>
      </p:sp>
      <p:sp>
        <p:nvSpPr>
          <p:cNvPr id="11" name="Shape 9"/>
          <p:cNvSpPr/>
          <p:nvPr/>
        </p:nvSpPr>
        <p:spPr>
          <a:xfrm>
            <a:off x="329184" y="1426464"/>
            <a:ext cx="6656832" cy="230429"/>
          </a:xfrm>
          <a:prstGeom prst="rect">
            <a:avLst/>
          </a:prstGeom>
          <a:solidFill>
            <a:srgbClr val="F2F2F2"/>
          </a:solidFill>
          <a:ln w="5080">
            <a:solidFill>
              <a:srgbClr val="CCCCCC"/>
            </a:solidFill>
            <a:prstDash val="solid"/>
          </a:ln>
        </p:spPr>
        <p:txBody>
          <a:bodyPr/>
          <a:lstStyle/>
          <a:p>
            <a:endParaRPr lang="en-US" noProof="0" dirty="0"/>
          </a:p>
        </p:txBody>
      </p:sp>
      <p:sp>
        <p:nvSpPr>
          <p:cNvPr id="12" name="Shape 10"/>
          <p:cNvSpPr/>
          <p:nvPr/>
        </p:nvSpPr>
        <p:spPr>
          <a:xfrm>
            <a:off x="585216" y="1426464"/>
            <a:ext cx="0" cy="230429"/>
          </a:xfrm>
          <a:prstGeom prst="line">
            <a:avLst/>
          </a:prstGeom>
          <a:noFill/>
          <a:ln w="5080">
            <a:solidFill>
              <a:srgbClr val="CCCCCC"/>
            </a:solidFill>
            <a:prstDash val="solid"/>
          </a:ln>
        </p:spPr>
        <p:txBody>
          <a:bodyPr/>
          <a:lstStyle/>
          <a:p>
            <a:endParaRPr lang="en-US" noProof="0" dirty="0"/>
          </a:p>
        </p:txBody>
      </p:sp>
      <p:sp>
        <p:nvSpPr>
          <p:cNvPr id="13" name="Text 11"/>
          <p:cNvSpPr/>
          <p:nvPr/>
        </p:nvSpPr>
        <p:spPr>
          <a:xfrm>
            <a:off x="585216" y="1426464"/>
            <a:ext cx="804672" cy="230429"/>
          </a:xfrm>
          <a:prstGeom prst="rect">
            <a:avLst/>
          </a:prstGeom>
          <a:noFill/>
          <a:ln/>
        </p:spPr>
        <p:txBody>
          <a:bodyPr wrap="square" rtlCol="0" anchor="ctr"/>
          <a:lstStyle/>
          <a:p>
            <a:pPr marL="0" indent="0" algn="ctr">
              <a:buNone/>
            </a:pPr>
            <a:r>
              <a:rPr lang="en-US" sz="700" b="1" noProof="0" dirty="0">
                <a:solidFill>
                  <a:srgbClr val="666666"/>
                </a:solidFill>
                <a:latin typeface="Montserrat" pitchFamily="34" charset="0"/>
                <a:ea typeface="Montserrat" pitchFamily="34" charset="-122"/>
                <a:cs typeface="Montserrat" pitchFamily="34" charset="-120"/>
              </a:rPr>
              <a:t>A</a:t>
            </a:r>
            <a:endParaRPr lang="en-US" sz="700" noProof="0" dirty="0"/>
          </a:p>
        </p:txBody>
      </p:sp>
      <p:sp>
        <p:nvSpPr>
          <p:cNvPr id="14" name="Shape 12"/>
          <p:cNvSpPr/>
          <p:nvPr/>
        </p:nvSpPr>
        <p:spPr>
          <a:xfrm>
            <a:off x="1389888" y="1426464"/>
            <a:ext cx="0" cy="230429"/>
          </a:xfrm>
          <a:prstGeom prst="line">
            <a:avLst/>
          </a:prstGeom>
          <a:noFill/>
          <a:ln w="5080">
            <a:solidFill>
              <a:srgbClr val="CCCCCC"/>
            </a:solidFill>
            <a:prstDash val="solid"/>
          </a:ln>
        </p:spPr>
        <p:txBody>
          <a:bodyPr/>
          <a:lstStyle/>
          <a:p>
            <a:endParaRPr lang="en-US" noProof="0" dirty="0"/>
          </a:p>
        </p:txBody>
      </p:sp>
      <p:sp>
        <p:nvSpPr>
          <p:cNvPr id="15" name="Text 13"/>
          <p:cNvSpPr/>
          <p:nvPr/>
        </p:nvSpPr>
        <p:spPr>
          <a:xfrm>
            <a:off x="1389888" y="1426464"/>
            <a:ext cx="914400" cy="230429"/>
          </a:xfrm>
          <a:prstGeom prst="rect">
            <a:avLst/>
          </a:prstGeom>
          <a:noFill/>
          <a:ln/>
        </p:spPr>
        <p:txBody>
          <a:bodyPr wrap="square" rtlCol="0" anchor="ctr"/>
          <a:lstStyle/>
          <a:p>
            <a:pPr marL="0" indent="0" algn="ctr">
              <a:buNone/>
            </a:pPr>
            <a:r>
              <a:rPr lang="en-US" sz="700" b="1" noProof="0" dirty="0">
                <a:solidFill>
                  <a:srgbClr val="666666"/>
                </a:solidFill>
                <a:latin typeface="Montserrat" pitchFamily="34" charset="0"/>
                <a:ea typeface="Montserrat" pitchFamily="34" charset="-122"/>
                <a:cs typeface="Montserrat" pitchFamily="34" charset="-120"/>
              </a:rPr>
              <a:t>B</a:t>
            </a:r>
            <a:endParaRPr lang="en-US" sz="700" noProof="0" dirty="0"/>
          </a:p>
        </p:txBody>
      </p:sp>
      <p:sp>
        <p:nvSpPr>
          <p:cNvPr id="16" name="Shape 14"/>
          <p:cNvSpPr/>
          <p:nvPr/>
        </p:nvSpPr>
        <p:spPr>
          <a:xfrm>
            <a:off x="2304288" y="1426464"/>
            <a:ext cx="0" cy="230429"/>
          </a:xfrm>
          <a:prstGeom prst="line">
            <a:avLst/>
          </a:prstGeom>
          <a:noFill/>
          <a:ln w="5080">
            <a:solidFill>
              <a:srgbClr val="CCCCCC"/>
            </a:solidFill>
            <a:prstDash val="solid"/>
          </a:ln>
        </p:spPr>
        <p:txBody>
          <a:bodyPr/>
          <a:lstStyle/>
          <a:p>
            <a:endParaRPr lang="en-US" noProof="0" dirty="0"/>
          </a:p>
        </p:txBody>
      </p:sp>
      <p:sp>
        <p:nvSpPr>
          <p:cNvPr id="17" name="Text 15"/>
          <p:cNvSpPr/>
          <p:nvPr/>
        </p:nvSpPr>
        <p:spPr>
          <a:xfrm>
            <a:off x="2304288" y="1426464"/>
            <a:ext cx="932688" cy="230429"/>
          </a:xfrm>
          <a:prstGeom prst="rect">
            <a:avLst/>
          </a:prstGeom>
          <a:noFill/>
          <a:ln/>
        </p:spPr>
        <p:txBody>
          <a:bodyPr wrap="square" rtlCol="0" anchor="ctr"/>
          <a:lstStyle/>
          <a:p>
            <a:pPr marL="0" indent="0" algn="ctr">
              <a:buNone/>
            </a:pPr>
            <a:r>
              <a:rPr lang="en-US" sz="700" b="1" noProof="0" dirty="0">
                <a:solidFill>
                  <a:srgbClr val="666666"/>
                </a:solidFill>
                <a:latin typeface="Montserrat" pitchFamily="34" charset="0"/>
                <a:ea typeface="Montserrat" pitchFamily="34" charset="-122"/>
                <a:cs typeface="Montserrat" pitchFamily="34" charset="-120"/>
              </a:rPr>
              <a:t>C</a:t>
            </a:r>
            <a:endParaRPr lang="en-US" sz="700" noProof="0" dirty="0"/>
          </a:p>
        </p:txBody>
      </p:sp>
      <p:sp>
        <p:nvSpPr>
          <p:cNvPr id="18" name="Shape 16"/>
          <p:cNvSpPr/>
          <p:nvPr/>
        </p:nvSpPr>
        <p:spPr>
          <a:xfrm>
            <a:off x="3236976" y="1426464"/>
            <a:ext cx="0" cy="230429"/>
          </a:xfrm>
          <a:prstGeom prst="line">
            <a:avLst/>
          </a:prstGeom>
          <a:noFill/>
          <a:ln w="5080">
            <a:solidFill>
              <a:srgbClr val="CCCCCC"/>
            </a:solidFill>
            <a:prstDash val="solid"/>
          </a:ln>
        </p:spPr>
        <p:txBody>
          <a:bodyPr/>
          <a:lstStyle/>
          <a:p>
            <a:endParaRPr lang="en-US" noProof="0" dirty="0"/>
          </a:p>
        </p:txBody>
      </p:sp>
      <p:sp>
        <p:nvSpPr>
          <p:cNvPr id="19" name="Text 17"/>
          <p:cNvSpPr/>
          <p:nvPr/>
        </p:nvSpPr>
        <p:spPr>
          <a:xfrm>
            <a:off x="3236976" y="1426464"/>
            <a:ext cx="749808" cy="230429"/>
          </a:xfrm>
          <a:prstGeom prst="rect">
            <a:avLst/>
          </a:prstGeom>
          <a:noFill/>
          <a:ln/>
        </p:spPr>
        <p:txBody>
          <a:bodyPr wrap="square" rtlCol="0" anchor="ctr"/>
          <a:lstStyle/>
          <a:p>
            <a:pPr marL="0" indent="0" algn="ctr">
              <a:buNone/>
            </a:pPr>
            <a:r>
              <a:rPr lang="en-US" sz="700" b="1" noProof="0" dirty="0">
                <a:solidFill>
                  <a:srgbClr val="666666"/>
                </a:solidFill>
                <a:latin typeface="Montserrat" pitchFamily="34" charset="0"/>
                <a:ea typeface="Montserrat" pitchFamily="34" charset="-122"/>
                <a:cs typeface="Montserrat" pitchFamily="34" charset="-120"/>
              </a:rPr>
              <a:t>D</a:t>
            </a:r>
            <a:endParaRPr lang="en-US" sz="700" noProof="0" dirty="0"/>
          </a:p>
        </p:txBody>
      </p:sp>
      <p:sp>
        <p:nvSpPr>
          <p:cNvPr id="20" name="Shape 18"/>
          <p:cNvSpPr/>
          <p:nvPr/>
        </p:nvSpPr>
        <p:spPr>
          <a:xfrm>
            <a:off x="3986784" y="1426464"/>
            <a:ext cx="0" cy="230429"/>
          </a:xfrm>
          <a:prstGeom prst="line">
            <a:avLst/>
          </a:prstGeom>
          <a:noFill/>
          <a:ln w="5080">
            <a:solidFill>
              <a:srgbClr val="CCCCCC"/>
            </a:solidFill>
            <a:prstDash val="solid"/>
          </a:ln>
        </p:spPr>
        <p:txBody>
          <a:bodyPr/>
          <a:lstStyle/>
          <a:p>
            <a:endParaRPr lang="en-US" noProof="0" dirty="0"/>
          </a:p>
        </p:txBody>
      </p:sp>
      <p:sp>
        <p:nvSpPr>
          <p:cNvPr id="21" name="Text 19"/>
          <p:cNvSpPr/>
          <p:nvPr/>
        </p:nvSpPr>
        <p:spPr>
          <a:xfrm>
            <a:off x="3986784" y="1426464"/>
            <a:ext cx="676656" cy="230429"/>
          </a:xfrm>
          <a:prstGeom prst="rect">
            <a:avLst/>
          </a:prstGeom>
          <a:noFill/>
          <a:ln/>
        </p:spPr>
        <p:txBody>
          <a:bodyPr wrap="square" rtlCol="0" anchor="ctr"/>
          <a:lstStyle/>
          <a:p>
            <a:pPr marL="0" indent="0" algn="ctr">
              <a:buNone/>
            </a:pPr>
            <a:r>
              <a:rPr lang="en-US" sz="700" b="1" noProof="0" dirty="0">
                <a:solidFill>
                  <a:srgbClr val="666666"/>
                </a:solidFill>
                <a:latin typeface="Montserrat" pitchFamily="34" charset="0"/>
                <a:ea typeface="Montserrat" pitchFamily="34" charset="-122"/>
                <a:cs typeface="Montserrat" pitchFamily="34" charset="-120"/>
              </a:rPr>
              <a:t>E</a:t>
            </a:r>
            <a:endParaRPr lang="en-US" sz="700" noProof="0" dirty="0"/>
          </a:p>
        </p:txBody>
      </p:sp>
      <p:sp>
        <p:nvSpPr>
          <p:cNvPr id="22" name="Shape 20"/>
          <p:cNvSpPr/>
          <p:nvPr/>
        </p:nvSpPr>
        <p:spPr>
          <a:xfrm>
            <a:off x="4663440" y="1426464"/>
            <a:ext cx="0" cy="230429"/>
          </a:xfrm>
          <a:prstGeom prst="line">
            <a:avLst/>
          </a:prstGeom>
          <a:noFill/>
          <a:ln w="5080">
            <a:solidFill>
              <a:srgbClr val="CCCCCC"/>
            </a:solidFill>
            <a:prstDash val="solid"/>
          </a:ln>
        </p:spPr>
        <p:txBody>
          <a:bodyPr/>
          <a:lstStyle/>
          <a:p>
            <a:endParaRPr lang="en-US" noProof="0" dirty="0"/>
          </a:p>
        </p:txBody>
      </p:sp>
      <p:sp>
        <p:nvSpPr>
          <p:cNvPr id="23" name="Text 21"/>
          <p:cNvSpPr/>
          <p:nvPr/>
        </p:nvSpPr>
        <p:spPr>
          <a:xfrm>
            <a:off x="4663440" y="1426464"/>
            <a:ext cx="749808" cy="230429"/>
          </a:xfrm>
          <a:prstGeom prst="rect">
            <a:avLst/>
          </a:prstGeom>
          <a:noFill/>
          <a:ln/>
        </p:spPr>
        <p:txBody>
          <a:bodyPr wrap="square" rtlCol="0" anchor="ctr"/>
          <a:lstStyle/>
          <a:p>
            <a:pPr marL="0" indent="0" algn="ctr">
              <a:buNone/>
            </a:pPr>
            <a:r>
              <a:rPr lang="en-US" sz="700" b="1" noProof="0" dirty="0">
                <a:solidFill>
                  <a:srgbClr val="666666"/>
                </a:solidFill>
                <a:latin typeface="Montserrat" pitchFamily="34" charset="0"/>
                <a:ea typeface="Montserrat" pitchFamily="34" charset="-122"/>
                <a:cs typeface="Montserrat" pitchFamily="34" charset="-120"/>
              </a:rPr>
              <a:t>F</a:t>
            </a:r>
            <a:endParaRPr lang="en-US" sz="700" noProof="0" dirty="0"/>
          </a:p>
        </p:txBody>
      </p:sp>
      <p:sp>
        <p:nvSpPr>
          <p:cNvPr id="24" name="Shape 22"/>
          <p:cNvSpPr/>
          <p:nvPr/>
        </p:nvSpPr>
        <p:spPr>
          <a:xfrm>
            <a:off x="5413248" y="1426464"/>
            <a:ext cx="0" cy="230429"/>
          </a:xfrm>
          <a:prstGeom prst="line">
            <a:avLst/>
          </a:prstGeom>
          <a:noFill/>
          <a:ln w="5080">
            <a:solidFill>
              <a:srgbClr val="CCCCCC"/>
            </a:solidFill>
            <a:prstDash val="solid"/>
          </a:ln>
        </p:spPr>
        <p:txBody>
          <a:bodyPr/>
          <a:lstStyle/>
          <a:p>
            <a:endParaRPr lang="en-US" noProof="0" dirty="0"/>
          </a:p>
        </p:txBody>
      </p:sp>
      <p:sp>
        <p:nvSpPr>
          <p:cNvPr id="25" name="Text 23"/>
          <p:cNvSpPr/>
          <p:nvPr/>
        </p:nvSpPr>
        <p:spPr>
          <a:xfrm>
            <a:off x="5413248" y="1426464"/>
            <a:ext cx="914400" cy="230429"/>
          </a:xfrm>
          <a:prstGeom prst="rect">
            <a:avLst/>
          </a:prstGeom>
          <a:noFill/>
          <a:ln/>
        </p:spPr>
        <p:txBody>
          <a:bodyPr wrap="square" rtlCol="0" anchor="ctr"/>
          <a:lstStyle/>
          <a:p>
            <a:pPr marL="0" indent="0" algn="ctr">
              <a:buNone/>
            </a:pPr>
            <a:r>
              <a:rPr lang="en-US" sz="700" b="1" noProof="0" dirty="0">
                <a:solidFill>
                  <a:srgbClr val="666666"/>
                </a:solidFill>
                <a:latin typeface="Montserrat" pitchFamily="34" charset="0"/>
                <a:ea typeface="Montserrat" pitchFamily="34" charset="-122"/>
                <a:cs typeface="Montserrat" pitchFamily="34" charset="-120"/>
              </a:rPr>
              <a:t>G</a:t>
            </a:r>
            <a:endParaRPr lang="en-US" sz="700" noProof="0" dirty="0"/>
          </a:p>
        </p:txBody>
      </p:sp>
      <p:sp>
        <p:nvSpPr>
          <p:cNvPr id="26" name="Shape 24"/>
          <p:cNvSpPr/>
          <p:nvPr/>
        </p:nvSpPr>
        <p:spPr>
          <a:xfrm>
            <a:off x="6327648" y="1426464"/>
            <a:ext cx="0" cy="230429"/>
          </a:xfrm>
          <a:prstGeom prst="line">
            <a:avLst/>
          </a:prstGeom>
          <a:noFill/>
          <a:ln w="5080">
            <a:solidFill>
              <a:srgbClr val="CCCCCC"/>
            </a:solidFill>
            <a:prstDash val="solid"/>
          </a:ln>
        </p:spPr>
        <p:txBody>
          <a:bodyPr/>
          <a:lstStyle/>
          <a:p>
            <a:endParaRPr lang="en-US" noProof="0" dirty="0"/>
          </a:p>
        </p:txBody>
      </p:sp>
      <p:sp>
        <p:nvSpPr>
          <p:cNvPr id="27" name="Text 25"/>
          <p:cNvSpPr/>
          <p:nvPr/>
        </p:nvSpPr>
        <p:spPr>
          <a:xfrm>
            <a:off x="6327648" y="1426464"/>
            <a:ext cx="658368" cy="230429"/>
          </a:xfrm>
          <a:prstGeom prst="rect">
            <a:avLst/>
          </a:prstGeom>
          <a:noFill/>
          <a:ln/>
        </p:spPr>
        <p:txBody>
          <a:bodyPr wrap="square" rtlCol="0" anchor="ctr"/>
          <a:lstStyle/>
          <a:p>
            <a:pPr marL="0" indent="0" algn="ctr">
              <a:buNone/>
            </a:pPr>
            <a:r>
              <a:rPr lang="en-US" sz="700" b="1" noProof="0" dirty="0">
                <a:solidFill>
                  <a:srgbClr val="666666"/>
                </a:solidFill>
                <a:latin typeface="Montserrat" pitchFamily="34" charset="0"/>
                <a:ea typeface="Montserrat" pitchFamily="34" charset="-122"/>
                <a:cs typeface="Montserrat" pitchFamily="34" charset="-120"/>
              </a:rPr>
              <a:t>H</a:t>
            </a:r>
            <a:endParaRPr lang="en-US" sz="700" noProof="0" dirty="0"/>
          </a:p>
        </p:txBody>
      </p:sp>
      <p:sp>
        <p:nvSpPr>
          <p:cNvPr id="28" name="Shape 26"/>
          <p:cNvSpPr/>
          <p:nvPr/>
        </p:nvSpPr>
        <p:spPr>
          <a:xfrm>
            <a:off x="329184" y="1656893"/>
            <a:ext cx="256032" cy="621792"/>
          </a:xfrm>
          <a:prstGeom prst="rect">
            <a:avLst/>
          </a:prstGeom>
          <a:solidFill>
            <a:srgbClr val="F2F2F2"/>
          </a:solidFill>
          <a:ln w="5080">
            <a:solidFill>
              <a:srgbClr val="CCCCCC"/>
            </a:solidFill>
            <a:prstDash val="solid"/>
          </a:ln>
        </p:spPr>
        <p:txBody>
          <a:bodyPr/>
          <a:lstStyle/>
          <a:p>
            <a:endParaRPr lang="en-US" noProof="0" dirty="0"/>
          </a:p>
        </p:txBody>
      </p:sp>
      <p:sp>
        <p:nvSpPr>
          <p:cNvPr id="29" name="Text 27"/>
          <p:cNvSpPr/>
          <p:nvPr/>
        </p:nvSpPr>
        <p:spPr>
          <a:xfrm>
            <a:off x="329184" y="1656893"/>
            <a:ext cx="256032" cy="621792"/>
          </a:xfrm>
          <a:prstGeom prst="rect">
            <a:avLst/>
          </a:prstGeom>
          <a:noFill/>
          <a:ln/>
        </p:spPr>
        <p:txBody>
          <a:bodyPr wrap="square" rtlCol="0" anchor="ctr"/>
          <a:lstStyle/>
          <a:p>
            <a:pPr marL="0" indent="0" algn="ctr">
              <a:buNone/>
            </a:pPr>
            <a:r>
              <a:rPr lang="en-US" sz="650" noProof="0" dirty="0">
                <a:solidFill>
                  <a:srgbClr val="666666"/>
                </a:solidFill>
                <a:latin typeface="Montserrat" pitchFamily="34" charset="0"/>
                <a:ea typeface="Montserrat" pitchFamily="34" charset="-122"/>
                <a:cs typeface="Montserrat" pitchFamily="34" charset="-120"/>
              </a:rPr>
              <a:t>1</a:t>
            </a:r>
            <a:endParaRPr lang="en-US" sz="650" noProof="0" dirty="0"/>
          </a:p>
        </p:txBody>
      </p:sp>
      <p:sp>
        <p:nvSpPr>
          <p:cNvPr id="30" name="Shape 28"/>
          <p:cNvSpPr/>
          <p:nvPr/>
        </p:nvSpPr>
        <p:spPr>
          <a:xfrm>
            <a:off x="585216" y="1656893"/>
            <a:ext cx="804672" cy="621792"/>
          </a:xfrm>
          <a:prstGeom prst="rect">
            <a:avLst/>
          </a:prstGeom>
          <a:solidFill>
            <a:srgbClr val="FFFFFF"/>
          </a:solidFill>
          <a:ln w="5080">
            <a:solidFill>
              <a:srgbClr val="CCCCCC"/>
            </a:solidFill>
            <a:prstDash val="solid"/>
          </a:ln>
        </p:spPr>
        <p:txBody>
          <a:bodyPr/>
          <a:lstStyle/>
          <a:p>
            <a:endParaRPr lang="en-US" noProof="0" dirty="0"/>
          </a:p>
        </p:txBody>
      </p:sp>
      <p:sp>
        <p:nvSpPr>
          <p:cNvPr id="31" name="Text 29"/>
          <p:cNvSpPr/>
          <p:nvPr/>
        </p:nvSpPr>
        <p:spPr>
          <a:xfrm>
            <a:off x="603503" y="1656893"/>
            <a:ext cx="1408175" cy="621792"/>
          </a:xfrm>
          <a:prstGeom prst="rect">
            <a:avLst/>
          </a:prstGeom>
          <a:noFill/>
          <a:ln/>
        </p:spPr>
        <p:txBody>
          <a:bodyPr wrap="square" rtlCol="0" anchor="ctr"/>
          <a:lstStyle/>
          <a:p>
            <a:pPr marL="0" indent="0">
              <a:buNone/>
            </a:pPr>
            <a:r>
              <a:rPr lang="en-US" sz="600" i="1" noProof="0" dirty="0">
                <a:solidFill>
                  <a:srgbClr val="666666"/>
                </a:solidFill>
                <a:latin typeface="Montserrat" pitchFamily="34" charset="0"/>
                <a:ea typeface="Montserrat" pitchFamily="34" charset="-122"/>
                <a:cs typeface="Montserrat" pitchFamily="34" charset="-120"/>
              </a:rPr>
              <a:t>Service Sheet</a:t>
            </a:r>
            <a:endParaRPr lang="en-US" sz="600" noProof="0" dirty="0"/>
          </a:p>
          <a:p>
            <a:pPr marL="0" indent="0">
              <a:buNone/>
            </a:pPr>
            <a:r>
              <a:rPr lang="en-US" sz="600" i="1" noProof="0" dirty="0">
                <a:solidFill>
                  <a:srgbClr val="666666"/>
                </a:solidFill>
                <a:latin typeface="Montserrat" pitchFamily="34" charset="0"/>
                <a:ea typeface="Montserrat" pitchFamily="34" charset="-122"/>
                <a:cs typeface="Montserrat" pitchFamily="34" charset="-120"/>
              </a:rPr>
              <a:t>header</a:t>
            </a:r>
            <a:endParaRPr lang="en-US" sz="600" noProof="0" dirty="0"/>
          </a:p>
        </p:txBody>
      </p:sp>
      <p:sp>
        <p:nvSpPr>
          <p:cNvPr id="32" name="Shape 30"/>
          <p:cNvSpPr/>
          <p:nvPr/>
        </p:nvSpPr>
        <p:spPr>
          <a:xfrm>
            <a:off x="1389888" y="1656893"/>
            <a:ext cx="914400" cy="621792"/>
          </a:xfrm>
          <a:prstGeom prst="rect">
            <a:avLst/>
          </a:prstGeom>
          <a:solidFill>
            <a:srgbClr val="FFFFFF"/>
          </a:solidFill>
          <a:ln w="5080">
            <a:solidFill>
              <a:srgbClr val="CCCCCC"/>
            </a:solidFill>
            <a:prstDash val="solid"/>
          </a:ln>
        </p:spPr>
        <p:txBody>
          <a:bodyPr/>
          <a:lstStyle/>
          <a:p>
            <a:endParaRPr lang="en-US" noProof="0" dirty="0"/>
          </a:p>
        </p:txBody>
      </p:sp>
      <p:sp>
        <p:nvSpPr>
          <p:cNvPr id="33" name="Text 31"/>
          <p:cNvSpPr/>
          <p:nvPr/>
        </p:nvSpPr>
        <p:spPr>
          <a:xfrm>
            <a:off x="1408176" y="1656893"/>
            <a:ext cx="877824" cy="621792"/>
          </a:xfrm>
          <a:prstGeom prst="rect">
            <a:avLst/>
          </a:prstGeom>
          <a:noFill/>
          <a:ln/>
        </p:spPr>
        <p:txBody>
          <a:bodyPr wrap="square" rtlCol="0" anchor="ctr"/>
          <a:lstStyle/>
          <a:p>
            <a:pPr marL="0" indent="0">
              <a:buNone/>
            </a:pPr>
            <a:r>
              <a:rPr lang="en-US" sz="600" i="1" noProof="0" dirty="0">
                <a:solidFill>
                  <a:srgbClr val="666666"/>
                </a:solidFill>
                <a:latin typeface="Montserrat" pitchFamily="34" charset="0"/>
                <a:ea typeface="Montserrat" pitchFamily="34" charset="-122"/>
                <a:cs typeface="Montserrat" pitchFamily="34" charset="-120"/>
              </a:rPr>
              <a:t>Purchase order</a:t>
            </a:r>
            <a:endParaRPr lang="en-US" sz="600" noProof="0" dirty="0"/>
          </a:p>
          <a:p>
            <a:pPr marL="0" indent="0">
              <a:buNone/>
            </a:pPr>
            <a:r>
              <a:rPr lang="en-US" sz="600" i="1" noProof="0" dirty="0">
                <a:solidFill>
                  <a:srgbClr val="666666"/>
                </a:solidFill>
                <a:latin typeface="Montserrat" pitchFamily="34" charset="0"/>
                <a:ea typeface="Montserrat" pitchFamily="34" charset="-122"/>
                <a:cs typeface="Montserrat" pitchFamily="34" charset="-120"/>
              </a:rPr>
              <a:t>number</a:t>
            </a:r>
            <a:endParaRPr lang="en-US" sz="600" noProof="0" dirty="0"/>
          </a:p>
        </p:txBody>
      </p:sp>
      <p:sp>
        <p:nvSpPr>
          <p:cNvPr id="34" name="Shape 32"/>
          <p:cNvSpPr/>
          <p:nvPr/>
        </p:nvSpPr>
        <p:spPr>
          <a:xfrm>
            <a:off x="2304288" y="1656893"/>
            <a:ext cx="932688" cy="621792"/>
          </a:xfrm>
          <a:prstGeom prst="rect">
            <a:avLst/>
          </a:prstGeom>
          <a:solidFill>
            <a:srgbClr val="FFFFFF"/>
          </a:solidFill>
          <a:ln w="5080">
            <a:solidFill>
              <a:srgbClr val="CCCCCC"/>
            </a:solidFill>
            <a:prstDash val="solid"/>
          </a:ln>
        </p:spPr>
        <p:txBody>
          <a:bodyPr/>
          <a:lstStyle/>
          <a:p>
            <a:endParaRPr lang="en-US" noProof="0" dirty="0"/>
          </a:p>
        </p:txBody>
      </p:sp>
      <p:sp>
        <p:nvSpPr>
          <p:cNvPr id="35" name="Text 33"/>
          <p:cNvSpPr/>
          <p:nvPr/>
        </p:nvSpPr>
        <p:spPr>
          <a:xfrm>
            <a:off x="2322576" y="1656893"/>
            <a:ext cx="896112" cy="621792"/>
          </a:xfrm>
          <a:prstGeom prst="rect">
            <a:avLst/>
          </a:prstGeom>
          <a:noFill/>
          <a:ln/>
        </p:spPr>
        <p:txBody>
          <a:bodyPr wrap="square" rtlCol="0" anchor="ctr"/>
          <a:lstStyle/>
          <a:p>
            <a:pPr marL="0" indent="0">
              <a:buNone/>
            </a:pPr>
            <a:r>
              <a:rPr lang="en-US" sz="600" i="1" noProof="0" dirty="0">
                <a:solidFill>
                  <a:srgbClr val="666666"/>
                </a:solidFill>
                <a:latin typeface="Montserrat" pitchFamily="34" charset="0"/>
                <a:ea typeface="Montserrat" pitchFamily="34" charset="-122"/>
                <a:cs typeface="Montserrat" pitchFamily="34" charset="-120"/>
              </a:rPr>
              <a:t>Supplier</a:t>
            </a:r>
            <a:endParaRPr lang="en-US" sz="600" noProof="0" dirty="0"/>
          </a:p>
          <a:p>
            <a:pPr marL="0" indent="0">
              <a:buNone/>
            </a:pPr>
            <a:r>
              <a:rPr lang="en-US" sz="600" i="1" noProof="0" dirty="0">
                <a:solidFill>
                  <a:srgbClr val="666666"/>
                </a:solidFill>
                <a:latin typeface="Montserrat" pitchFamily="34" charset="0"/>
                <a:ea typeface="Montserrat" pitchFamily="34" charset="-122"/>
                <a:cs typeface="Montserrat" pitchFamily="34" charset="-120"/>
              </a:rPr>
              <a:t>name*</a:t>
            </a:r>
            <a:endParaRPr lang="en-US" sz="600" noProof="0" dirty="0"/>
          </a:p>
        </p:txBody>
      </p:sp>
      <p:sp>
        <p:nvSpPr>
          <p:cNvPr id="36" name="Shape 34"/>
          <p:cNvSpPr/>
          <p:nvPr/>
        </p:nvSpPr>
        <p:spPr>
          <a:xfrm>
            <a:off x="3236976" y="1656893"/>
            <a:ext cx="749808" cy="621792"/>
          </a:xfrm>
          <a:prstGeom prst="rect">
            <a:avLst/>
          </a:prstGeom>
          <a:solidFill>
            <a:srgbClr val="FFFFFF"/>
          </a:solidFill>
          <a:ln w="5080">
            <a:solidFill>
              <a:srgbClr val="CCCCCC"/>
            </a:solidFill>
            <a:prstDash val="solid"/>
          </a:ln>
        </p:spPr>
        <p:txBody>
          <a:bodyPr/>
          <a:lstStyle/>
          <a:p>
            <a:endParaRPr lang="en-US" noProof="0" dirty="0"/>
          </a:p>
        </p:txBody>
      </p:sp>
      <p:sp>
        <p:nvSpPr>
          <p:cNvPr id="37" name="Text 35"/>
          <p:cNvSpPr/>
          <p:nvPr/>
        </p:nvSpPr>
        <p:spPr>
          <a:xfrm>
            <a:off x="3255264" y="1656893"/>
            <a:ext cx="713232" cy="621792"/>
          </a:xfrm>
          <a:prstGeom prst="rect">
            <a:avLst/>
          </a:prstGeom>
          <a:noFill/>
          <a:ln/>
        </p:spPr>
        <p:txBody>
          <a:bodyPr wrap="square" rtlCol="0" anchor="ctr"/>
          <a:lstStyle/>
          <a:p>
            <a:r>
              <a:rPr lang="en-US" sz="600" dirty="0"/>
              <a:t>Completion Date</a:t>
            </a:r>
            <a:endParaRPr lang="en-US" sz="600" noProof="0" dirty="0"/>
          </a:p>
        </p:txBody>
      </p:sp>
      <p:sp>
        <p:nvSpPr>
          <p:cNvPr id="38" name="Shape 36"/>
          <p:cNvSpPr/>
          <p:nvPr/>
        </p:nvSpPr>
        <p:spPr>
          <a:xfrm>
            <a:off x="3986784" y="1656893"/>
            <a:ext cx="676656" cy="621792"/>
          </a:xfrm>
          <a:prstGeom prst="rect">
            <a:avLst/>
          </a:prstGeom>
          <a:solidFill>
            <a:srgbClr val="FFFFFF"/>
          </a:solidFill>
          <a:ln w="5080">
            <a:solidFill>
              <a:srgbClr val="CCCCCC"/>
            </a:solidFill>
            <a:prstDash val="solid"/>
          </a:ln>
        </p:spPr>
        <p:txBody>
          <a:bodyPr/>
          <a:lstStyle/>
          <a:p>
            <a:endParaRPr lang="en-US" noProof="0" dirty="0"/>
          </a:p>
        </p:txBody>
      </p:sp>
      <p:sp>
        <p:nvSpPr>
          <p:cNvPr id="39" name="Text 37"/>
          <p:cNvSpPr/>
          <p:nvPr/>
        </p:nvSpPr>
        <p:spPr>
          <a:xfrm>
            <a:off x="4005072" y="1656893"/>
            <a:ext cx="640080" cy="621792"/>
          </a:xfrm>
          <a:prstGeom prst="rect">
            <a:avLst/>
          </a:prstGeom>
          <a:noFill/>
          <a:ln/>
        </p:spPr>
        <p:txBody>
          <a:bodyPr wrap="square" rtlCol="0" anchor="ctr"/>
          <a:lstStyle/>
          <a:p>
            <a:r>
              <a:rPr lang="en-US" sz="600" dirty="0"/>
              <a:t>Service Start Date</a:t>
            </a:r>
          </a:p>
        </p:txBody>
      </p:sp>
      <p:sp>
        <p:nvSpPr>
          <p:cNvPr id="40" name="Shape 38"/>
          <p:cNvSpPr/>
          <p:nvPr/>
        </p:nvSpPr>
        <p:spPr>
          <a:xfrm>
            <a:off x="4663440" y="1656893"/>
            <a:ext cx="749808" cy="621792"/>
          </a:xfrm>
          <a:prstGeom prst="rect">
            <a:avLst/>
          </a:prstGeom>
          <a:solidFill>
            <a:srgbClr val="FFFFFF"/>
          </a:solidFill>
          <a:ln w="5080">
            <a:solidFill>
              <a:srgbClr val="CCCCCC"/>
            </a:solidFill>
            <a:prstDash val="solid"/>
          </a:ln>
        </p:spPr>
        <p:txBody>
          <a:bodyPr/>
          <a:lstStyle/>
          <a:p>
            <a:endParaRPr lang="en-US" noProof="0" dirty="0"/>
          </a:p>
        </p:txBody>
      </p:sp>
      <p:sp>
        <p:nvSpPr>
          <p:cNvPr id="41" name="Text 39"/>
          <p:cNvSpPr/>
          <p:nvPr/>
        </p:nvSpPr>
        <p:spPr>
          <a:xfrm>
            <a:off x="4681728" y="1656893"/>
            <a:ext cx="713232" cy="621792"/>
          </a:xfrm>
          <a:prstGeom prst="rect">
            <a:avLst/>
          </a:prstGeom>
          <a:noFill/>
          <a:ln/>
        </p:spPr>
        <p:txBody>
          <a:bodyPr wrap="square" rtlCol="0" anchor="ctr"/>
          <a:lstStyle/>
          <a:p>
            <a:pPr marL="0" indent="0">
              <a:buNone/>
            </a:pPr>
            <a:r>
              <a:rPr lang="en-US" sz="600" i="1" noProof="0" dirty="0">
                <a:solidFill>
                  <a:srgbClr val="666666"/>
                </a:solidFill>
                <a:latin typeface="Montserrat" pitchFamily="34" charset="0"/>
                <a:ea typeface="Montserrat" pitchFamily="34" charset="-122"/>
                <a:cs typeface="Montserrat" pitchFamily="34" charset="-120"/>
              </a:rPr>
              <a:t>Service</a:t>
            </a:r>
            <a:endParaRPr lang="en-US" sz="600" noProof="0" dirty="0"/>
          </a:p>
          <a:p>
            <a:pPr marL="0" indent="0">
              <a:buNone/>
            </a:pPr>
            <a:r>
              <a:rPr lang="en-US" sz="600" i="1" noProof="0" dirty="0">
                <a:solidFill>
                  <a:srgbClr val="666666"/>
                </a:solidFill>
                <a:latin typeface="Montserrat" pitchFamily="34" charset="0"/>
                <a:ea typeface="Montserrat" pitchFamily="34" charset="-122"/>
                <a:cs typeface="Montserrat" pitchFamily="34" charset="-120"/>
              </a:rPr>
              <a:t>line</a:t>
            </a:r>
            <a:endParaRPr lang="en-US" sz="600" noProof="0" dirty="0"/>
          </a:p>
        </p:txBody>
      </p:sp>
      <p:sp>
        <p:nvSpPr>
          <p:cNvPr id="42" name="Shape 40"/>
          <p:cNvSpPr/>
          <p:nvPr/>
        </p:nvSpPr>
        <p:spPr>
          <a:xfrm>
            <a:off x="5413248" y="1656893"/>
            <a:ext cx="914400" cy="621792"/>
          </a:xfrm>
          <a:prstGeom prst="rect">
            <a:avLst/>
          </a:prstGeom>
          <a:solidFill>
            <a:srgbClr val="FFFFFF"/>
          </a:solidFill>
          <a:ln w="5080">
            <a:solidFill>
              <a:srgbClr val="CCCCCC"/>
            </a:solidFill>
            <a:prstDash val="solid"/>
          </a:ln>
        </p:spPr>
        <p:txBody>
          <a:bodyPr/>
          <a:lstStyle/>
          <a:p>
            <a:endParaRPr lang="en-US" noProof="0" dirty="0"/>
          </a:p>
        </p:txBody>
      </p:sp>
      <p:sp>
        <p:nvSpPr>
          <p:cNvPr id="43" name="Text 41"/>
          <p:cNvSpPr/>
          <p:nvPr/>
        </p:nvSpPr>
        <p:spPr>
          <a:xfrm>
            <a:off x="5431536" y="1656893"/>
            <a:ext cx="877824" cy="621792"/>
          </a:xfrm>
          <a:prstGeom prst="rect">
            <a:avLst/>
          </a:prstGeom>
          <a:noFill/>
          <a:ln/>
        </p:spPr>
        <p:txBody>
          <a:bodyPr wrap="square" rtlCol="0" anchor="ctr"/>
          <a:lstStyle/>
          <a:p>
            <a:pPr marL="0" indent="0">
              <a:buNone/>
            </a:pPr>
            <a:r>
              <a:rPr lang="en-US" sz="600" i="1" noProof="0" dirty="0">
                <a:solidFill>
                  <a:srgbClr val="666666"/>
                </a:solidFill>
                <a:latin typeface="Montserrat" pitchFamily="34" charset="0"/>
                <a:ea typeface="Montserrat" pitchFamily="34" charset="-122"/>
                <a:cs typeface="Montserrat" pitchFamily="34" charset="-120"/>
              </a:rPr>
              <a:t>Service</a:t>
            </a:r>
            <a:endParaRPr lang="en-US" sz="600" noProof="0" dirty="0"/>
          </a:p>
          <a:p>
            <a:pPr marL="0" indent="0">
              <a:buNone/>
            </a:pPr>
            <a:r>
              <a:rPr lang="en-US" sz="600" i="1" noProof="0" dirty="0">
                <a:solidFill>
                  <a:srgbClr val="666666"/>
                </a:solidFill>
                <a:latin typeface="Montserrat" pitchFamily="34" charset="0"/>
                <a:ea typeface="Montserrat" pitchFamily="34" charset="-122"/>
                <a:cs typeface="Montserrat" pitchFamily="34" charset="-120"/>
              </a:rPr>
              <a:t>description*</a:t>
            </a:r>
            <a:endParaRPr lang="en-US" sz="600" noProof="0" dirty="0"/>
          </a:p>
        </p:txBody>
      </p:sp>
      <p:sp>
        <p:nvSpPr>
          <p:cNvPr id="44" name="Shape 42"/>
          <p:cNvSpPr/>
          <p:nvPr/>
        </p:nvSpPr>
        <p:spPr>
          <a:xfrm>
            <a:off x="6327648" y="1656893"/>
            <a:ext cx="658368" cy="621792"/>
          </a:xfrm>
          <a:prstGeom prst="rect">
            <a:avLst/>
          </a:prstGeom>
          <a:solidFill>
            <a:srgbClr val="FFFFFF"/>
          </a:solidFill>
          <a:ln w="5080">
            <a:solidFill>
              <a:srgbClr val="CCCCCC"/>
            </a:solidFill>
            <a:prstDash val="solid"/>
          </a:ln>
        </p:spPr>
        <p:txBody>
          <a:bodyPr/>
          <a:lstStyle/>
          <a:p>
            <a:endParaRPr lang="en-US" noProof="0" dirty="0"/>
          </a:p>
        </p:txBody>
      </p:sp>
      <p:sp>
        <p:nvSpPr>
          <p:cNvPr id="45" name="Text 43"/>
          <p:cNvSpPr/>
          <p:nvPr/>
        </p:nvSpPr>
        <p:spPr>
          <a:xfrm>
            <a:off x="6345936" y="1656893"/>
            <a:ext cx="621792" cy="621792"/>
          </a:xfrm>
          <a:prstGeom prst="rect">
            <a:avLst/>
          </a:prstGeom>
          <a:noFill/>
          <a:ln/>
        </p:spPr>
        <p:txBody>
          <a:bodyPr wrap="square" rtlCol="0" anchor="ctr"/>
          <a:lstStyle/>
          <a:p>
            <a:pPr marL="0" indent="0">
              <a:buNone/>
            </a:pPr>
            <a:r>
              <a:rPr lang="en-US" sz="600" i="1" noProof="0" dirty="0">
                <a:solidFill>
                  <a:srgbClr val="666666"/>
                </a:solidFill>
                <a:latin typeface="Montserrat" pitchFamily="34" charset="0"/>
                <a:ea typeface="Montserrat" pitchFamily="34" charset="-122"/>
                <a:cs typeface="Montserrat" pitchFamily="34" charset="-120"/>
              </a:rPr>
              <a:t>Quantity*</a:t>
            </a:r>
            <a:endParaRPr lang="en-US" sz="600" noProof="0" dirty="0"/>
          </a:p>
        </p:txBody>
      </p:sp>
      <p:sp>
        <p:nvSpPr>
          <p:cNvPr id="46" name="Shape 44"/>
          <p:cNvSpPr/>
          <p:nvPr/>
        </p:nvSpPr>
        <p:spPr>
          <a:xfrm>
            <a:off x="329184" y="2278685"/>
            <a:ext cx="256032" cy="530352"/>
          </a:xfrm>
          <a:prstGeom prst="rect">
            <a:avLst/>
          </a:prstGeom>
          <a:solidFill>
            <a:srgbClr val="F2F2F2"/>
          </a:solidFill>
          <a:ln w="5080">
            <a:solidFill>
              <a:srgbClr val="CCCCCC"/>
            </a:solidFill>
            <a:prstDash val="solid"/>
          </a:ln>
        </p:spPr>
        <p:txBody>
          <a:bodyPr/>
          <a:lstStyle/>
          <a:p>
            <a:endParaRPr lang="en-US" noProof="0" dirty="0"/>
          </a:p>
        </p:txBody>
      </p:sp>
      <p:sp>
        <p:nvSpPr>
          <p:cNvPr id="47" name="Text 45"/>
          <p:cNvSpPr/>
          <p:nvPr/>
        </p:nvSpPr>
        <p:spPr>
          <a:xfrm>
            <a:off x="329184" y="2278685"/>
            <a:ext cx="256032" cy="530352"/>
          </a:xfrm>
          <a:prstGeom prst="rect">
            <a:avLst/>
          </a:prstGeom>
          <a:noFill/>
          <a:ln/>
        </p:spPr>
        <p:txBody>
          <a:bodyPr wrap="square" rtlCol="0" anchor="ctr"/>
          <a:lstStyle/>
          <a:p>
            <a:pPr marL="0" indent="0" algn="ctr">
              <a:buNone/>
            </a:pPr>
            <a:r>
              <a:rPr lang="en-US" sz="650" noProof="0" dirty="0">
                <a:solidFill>
                  <a:srgbClr val="666666"/>
                </a:solidFill>
                <a:latin typeface="Montserrat" pitchFamily="34" charset="0"/>
                <a:ea typeface="Montserrat" pitchFamily="34" charset="-122"/>
                <a:cs typeface="Montserrat" pitchFamily="34" charset="-120"/>
              </a:rPr>
              <a:t>2</a:t>
            </a:r>
            <a:endParaRPr lang="en-US" sz="650" noProof="0" dirty="0"/>
          </a:p>
        </p:txBody>
      </p:sp>
      <p:sp>
        <p:nvSpPr>
          <p:cNvPr id="48" name="Shape 46"/>
          <p:cNvSpPr/>
          <p:nvPr/>
        </p:nvSpPr>
        <p:spPr>
          <a:xfrm>
            <a:off x="585216" y="2278685"/>
            <a:ext cx="804672" cy="530352"/>
          </a:xfrm>
          <a:prstGeom prst="rect">
            <a:avLst/>
          </a:prstGeom>
          <a:solidFill>
            <a:srgbClr val="FFFFFF"/>
          </a:solidFill>
          <a:ln w="5080">
            <a:solidFill>
              <a:srgbClr val="CCCCCC"/>
            </a:solidFill>
            <a:prstDash val="solid"/>
          </a:ln>
        </p:spPr>
        <p:txBody>
          <a:bodyPr/>
          <a:lstStyle/>
          <a:p>
            <a:endParaRPr lang="en-US" noProof="0" dirty="0"/>
          </a:p>
        </p:txBody>
      </p:sp>
      <p:sp>
        <p:nvSpPr>
          <p:cNvPr id="49" name="Text 47"/>
          <p:cNvSpPr/>
          <p:nvPr/>
        </p:nvSpPr>
        <p:spPr>
          <a:xfrm>
            <a:off x="603504" y="2278685"/>
            <a:ext cx="768096" cy="530352"/>
          </a:xfrm>
          <a:prstGeom prst="rect">
            <a:avLst/>
          </a:prstGeom>
          <a:noFill/>
          <a:ln/>
        </p:spPr>
        <p:txBody>
          <a:bodyPr wrap="square" rtlCol="0" anchor="ctr"/>
          <a:lstStyle/>
          <a:p>
            <a:pPr marL="0" indent="0">
              <a:buNone/>
            </a:pPr>
            <a:r>
              <a:rPr lang="en-US" sz="600" i="1" noProof="0" dirty="0">
                <a:solidFill>
                  <a:srgbClr val="666666"/>
                </a:solidFill>
                <a:latin typeface="Montserrat" pitchFamily="34" charset="0"/>
                <a:ea typeface="Montserrat" pitchFamily="34" charset="-122"/>
                <a:cs typeface="Montserrat" pitchFamily="34" charset="-120"/>
              </a:rPr>
              <a:t>Service line</a:t>
            </a:r>
            <a:endParaRPr lang="en-US" sz="600" noProof="0" dirty="0"/>
          </a:p>
        </p:txBody>
      </p:sp>
      <p:sp>
        <p:nvSpPr>
          <p:cNvPr id="50" name="Shape 48"/>
          <p:cNvSpPr/>
          <p:nvPr/>
        </p:nvSpPr>
        <p:spPr>
          <a:xfrm>
            <a:off x="1389888" y="2278685"/>
            <a:ext cx="914400" cy="530352"/>
          </a:xfrm>
          <a:prstGeom prst="rect">
            <a:avLst/>
          </a:prstGeom>
          <a:solidFill>
            <a:srgbClr val="FFFFFF"/>
          </a:solidFill>
          <a:ln w="5080">
            <a:solidFill>
              <a:srgbClr val="CCCCCC"/>
            </a:solidFill>
            <a:prstDash val="solid"/>
          </a:ln>
        </p:spPr>
        <p:txBody>
          <a:bodyPr/>
          <a:lstStyle/>
          <a:p>
            <a:endParaRPr lang="en-US" noProof="0" dirty="0"/>
          </a:p>
        </p:txBody>
      </p:sp>
      <p:sp>
        <p:nvSpPr>
          <p:cNvPr id="51" name="Text 49"/>
          <p:cNvSpPr/>
          <p:nvPr/>
        </p:nvSpPr>
        <p:spPr>
          <a:xfrm>
            <a:off x="1408176" y="2278685"/>
            <a:ext cx="877824" cy="530352"/>
          </a:xfrm>
          <a:prstGeom prst="rect">
            <a:avLst/>
          </a:prstGeom>
          <a:noFill/>
          <a:ln/>
        </p:spPr>
        <p:txBody>
          <a:bodyPr wrap="square" rtlCol="0" anchor="ctr"/>
          <a:lstStyle/>
          <a:p>
            <a:pPr marL="0" indent="0">
              <a:buNone/>
            </a:pPr>
            <a:r>
              <a:rPr lang="en-US" sz="600" i="1" noProof="0" dirty="0">
                <a:solidFill>
                  <a:srgbClr val="666666"/>
                </a:solidFill>
                <a:latin typeface="Montserrat" pitchFamily="34" charset="0"/>
                <a:ea typeface="Montserrat" pitchFamily="34" charset="-122"/>
                <a:cs typeface="Montserrat" pitchFamily="34" charset="-120"/>
              </a:rPr>
              <a:t>Purchase order</a:t>
            </a:r>
            <a:endParaRPr lang="en-US" sz="600" noProof="0" dirty="0"/>
          </a:p>
          <a:p>
            <a:pPr marL="0" indent="0">
              <a:buNone/>
            </a:pPr>
            <a:r>
              <a:rPr lang="en-US" sz="600" i="1" noProof="0" dirty="0">
                <a:solidFill>
                  <a:srgbClr val="666666"/>
                </a:solidFill>
                <a:latin typeface="Montserrat" pitchFamily="34" charset="0"/>
                <a:ea typeface="Montserrat" pitchFamily="34" charset="-122"/>
                <a:cs typeface="Montserrat" pitchFamily="34" charset="-120"/>
              </a:rPr>
              <a:t>line</a:t>
            </a:r>
            <a:endParaRPr lang="en-US" sz="600" noProof="0" dirty="0"/>
          </a:p>
          <a:p>
            <a:pPr marL="0" indent="0">
              <a:buNone/>
            </a:pPr>
            <a:r>
              <a:rPr lang="en-US" sz="600" i="1" noProof="0" dirty="0">
                <a:solidFill>
                  <a:srgbClr val="666666"/>
                </a:solidFill>
                <a:latin typeface="Montserrat" pitchFamily="34" charset="0"/>
                <a:ea typeface="Montserrat" pitchFamily="34" charset="-122"/>
                <a:cs typeface="Montserrat" pitchFamily="34" charset="-120"/>
              </a:rPr>
              <a:t>number</a:t>
            </a:r>
            <a:endParaRPr lang="en-US" sz="600" noProof="0" dirty="0"/>
          </a:p>
        </p:txBody>
      </p:sp>
      <p:sp>
        <p:nvSpPr>
          <p:cNvPr id="52" name="Shape 50"/>
          <p:cNvSpPr/>
          <p:nvPr/>
        </p:nvSpPr>
        <p:spPr>
          <a:xfrm>
            <a:off x="2304288" y="2278685"/>
            <a:ext cx="932688" cy="530352"/>
          </a:xfrm>
          <a:prstGeom prst="rect">
            <a:avLst/>
          </a:prstGeom>
          <a:solidFill>
            <a:srgbClr val="FFFFFF"/>
          </a:solidFill>
          <a:ln w="5080">
            <a:solidFill>
              <a:srgbClr val="CCCCCC"/>
            </a:solidFill>
            <a:prstDash val="solid"/>
          </a:ln>
        </p:spPr>
        <p:txBody>
          <a:bodyPr/>
          <a:lstStyle/>
          <a:p>
            <a:endParaRPr lang="en-US" noProof="0" dirty="0"/>
          </a:p>
        </p:txBody>
      </p:sp>
      <p:sp>
        <p:nvSpPr>
          <p:cNvPr id="53" name="Shape 51"/>
          <p:cNvSpPr/>
          <p:nvPr/>
        </p:nvSpPr>
        <p:spPr>
          <a:xfrm>
            <a:off x="3236976" y="2278685"/>
            <a:ext cx="749808" cy="530352"/>
          </a:xfrm>
          <a:prstGeom prst="rect">
            <a:avLst/>
          </a:prstGeom>
          <a:solidFill>
            <a:srgbClr val="FFFFFF"/>
          </a:solidFill>
          <a:ln w="5080">
            <a:solidFill>
              <a:srgbClr val="CCCCCC"/>
            </a:solidFill>
            <a:prstDash val="solid"/>
          </a:ln>
        </p:spPr>
        <p:txBody>
          <a:bodyPr/>
          <a:lstStyle/>
          <a:p>
            <a:endParaRPr lang="en-US" noProof="0" dirty="0"/>
          </a:p>
        </p:txBody>
      </p:sp>
      <p:sp>
        <p:nvSpPr>
          <p:cNvPr id="54" name="Shape 52"/>
          <p:cNvSpPr/>
          <p:nvPr/>
        </p:nvSpPr>
        <p:spPr>
          <a:xfrm>
            <a:off x="3986784" y="2278685"/>
            <a:ext cx="676656" cy="530352"/>
          </a:xfrm>
          <a:prstGeom prst="rect">
            <a:avLst/>
          </a:prstGeom>
          <a:solidFill>
            <a:srgbClr val="FFFFFF"/>
          </a:solidFill>
          <a:ln w="5080">
            <a:solidFill>
              <a:srgbClr val="CCCCCC"/>
            </a:solidFill>
            <a:prstDash val="solid"/>
          </a:ln>
        </p:spPr>
        <p:txBody>
          <a:bodyPr/>
          <a:lstStyle/>
          <a:p>
            <a:endParaRPr lang="en-US" noProof="0" dirty="0"/>
          </a:p>
        </p:txBody>
      </p:sp>
      <p:sp>
        <p:nvSpPr>
          <p:cNvPr id="55" name="Shape 53"/>
          <p:cNvSpPr/>
          <p:nvPr/>
        </p:nvSpPr>
        <p:spPr>
          <a:xfrm>
            <a:off x="4663440" y="2278685"/>
            <a:ext cx="749808" cy="530352"/>
          </a:xfrm>
          <a:prstGeom prst="rect">
            <a:avLst/>
          </a:prstGeom>
          <a:solidFill>
            <a:srgbClr val="FFFFFF"/>
          </a:solidFill>
          <a:ln w="5080">
            <a:solidFill>
              <a:srgbClr val="CCCCCC"/>
            </a:solidFill>
            <a:prstDash val="solid"/>
          </a:ln>
        </p:spPr>
        <p:txBody>
          <a:bodyPr/>
          <a:lstStyle/>
          <a:p>
            <a:endParaRPr lang="en-US" noProof="0" dirty="0"/>
          </a:p>
        </p:txBody>
      </p:sp>
      <p:sp>
        <p:nvSpPr>
          <p:cNvPr id="56" name="Text 54"/>
          <p:cNvSpPr/>
          <p:nvPr/>
        </p:nvSpPr>
        <p:spPr>
          <a:xfrm>
            <a:off x="4681728" y="2278685"/>
            <a:ext cx="713232" cy="530352"/>
          </a:xfrm>
          <a:prstGeom prst="rect">
            <a:avLst/>
          </a:prstGeom>
          <a:noFill/>
          <a:ln/>
        </p:spPr>
        <p:txBody>
          <a:bodyPr wrap="square" rtlCol="0" anchor="ctr"/>
          <a:lstStyle/>
          <a:p>
            <a:pPr marL="0" indent="0">
              <a:buNone/>
            </a:pPr>
            <a:r>
              <a:rPr lang="en-US" sz="600" i="1" noProof="0" dirty="0">
                <a:solidFill>
                  <a:srgbClr val="666666"/>
                </a:solidFill>
                <a:latin typeface="Montserrat" pitchFamily="34" charset="0"/>
                <a:ea typeface="Montserrat" pitchFamily="34" charset="-122"/>
                <a:cs typeface="Montserrat" pitchFamily="34" charset="-120"/>
              </a:rPr>
              <a:t>PO line</a:t>
            </a:r>
            <a:endParaRPr lang="en-US" sz="600" noProof="0" dirty="0"/>
          </a:p>
          <a:p>
            <a:pPr marL="0" indent="0">
              <a:buNone/>
            </a:pPr>
            <a:r>
              <a:rPr lang="en-US" sz="600" i="1" noProof="0" dirty="0">
                <a:solidFill>
                  <a:srgbClr val="666666"/>
                </a:solidFill>
                <a:latin typeface="Montserrat" pitchFamily="34" charset="0"/>
                <a:ea typeface="Montserrat" pitchFamily="34" charset="-122"/>
                <a:cs typeface="Montserrat" pitchFamily="34" charset="-120"/>
              </a:rPr>
              <a:t>number*</a:t>
            </a:r>
            <a:endParaRPr lang="en-US" sz="600" noProof="0" dirty="0"/>
          </a:p>
        </p:txBody>
      </p:sp>
      <p:sp>
        <p:nvSpPr>
          <p:cNvPr id="57" name="Shape 55"/>
          <p:cNvSpPr/>
          <p:nvPr/>
        </p:nvSpPr>
        <p:spPr>
          <a:xfrm>
            <a:off x="5413248" y="2278685"/>
            <a:ext cx="914400" cy="530352"/>
          </a:xfrm>
          <a:prstGeom prst="rect">
            <a:avLst/>
          </a:prstGeom>
          <a:solidFill>
            <a:srgbClr val="FFFFFF"/>
          </a:solidFill>
          <a:ln w="5080">
            <a:solidFill>
              <a:srgbClr val="CCCCCC"/>
            </a:solidFill>
            <a:prstDash val="solid"/>
          </a:ln>
        </p:spPr>
        <p:txBody>
          <a:bodyPr/>
          <a:lstStyle/>
          <a:p>
            <a:endParaRPr lang="en-US" noProof="0" dirty="0"/>
          </a:p>
        </p:txBody>
      </p:sp>
      <p:sp>
        <p:nvSpPr>
          <p:cNvPr id="58" name="Shape 56"/>
          <p:cNvSpPr/>
          <p:nvPr/>
        </p:nvSpPr>
        <p:spPr>
          <a:xfrm>
            <a:off x="6327648" y="2278685"/>
            <a:ext cx="658368" cy="530352"/>
          </a:xfrm>
          <a:prstGeom prst="rect">
            <a:avLst/>
          </a:prstGeom>
          <a:solidFill>
            <a:srgbClr val="FFFFFF"/>
          </a:solidFill>
          <a:ln w="5080">
            <a:solidFill>
              <a:srgbClr val="CCCCCC"/>
            </a:solidFill>
            <a:prstDash val="solid"/>
          </a:ln>
        </p:spPr>
        <p:txBody>
          <a:bodyPr/>
          <a:lstStyle/>
          <a:p>
            <a:endParaRPr lang="en-US" noProof="0" dirty="0"/>
          </a:p>
        </p:txBody>
      </p:sp>
      <p:sp>
        <p:nvSpPr>
          <p:cNvPr id="59" name="Shape 57"/>
          <p:cNvSpPr/>
          <p:nvPr/>
        </p:nvSpPr>
        <p:spPr>
          <a:xfrm>
            <a:off x="329184" y="2809037"/>
            <a:ext cx="256032" cy="384048"/>
          </a:xfrm>
          <a:prstGeom prst="rect">
            <a:avLst/>
          </a:prstGeom>
          <a:solidFill>
            <a:srgbClr val="F2F2F2"/>
          </a:solidFill>
          <a:ln w="5080">
            <a:solidFill>
              <a:srgbClr val="CCCCCC"/>
            </a:solidFill>
            <a:prstDash val="solid"/>
          </a:ln>
        </p:spPr>
        <p:txBody>
          <a:bodyPr/>
          <a:lstStyle/>
          <a:p>
            <a:endParaRPr lang="en-US" noProof="0" dirty="0"/>
          </a:p>
        </p:txBody>
      </p:sp>
      <p:sp>
        <p:nvSpPr>
          <p:cNvPr id="60" name="Text 58"/>
          <p:cNvSpPr/>
          <p:nvPr/>
        </p:nvSpPr>
        <p:spPr>
          <a:xfrm>
            <a:off x="329184" y="2809037"/>
            <a:ext cx="256032" cy="384048"/>
          </a:xfrm>
          <a:prstGeom prst="rect">
            <a:avLst/>
          </a:prstGeom>
          <a:noFill/>
          <a:ln/>
        </p:spPr>
        <p:txBody>
          <a:bodyPr wrap="square" rtlCol="0" anchor="ctr"/>
          <a:lstStyle/>
          <a:p>
            <a:pPr marL="0" indent="0" algn="ctr">
              <a:buNone/>
            </a:pPr>
            <a:r>
              <a:rPr lang="en-US" sz="650" noProof="0" dirty="0">
                <a:solidFill>
                  <a:srgbClr val="666666"/>
                </a:solidFill>
                <a:latin typeface="Montserrat" pitchFamily="34" charset="0"/>
                <a:ea typeface="Montserrat" pitchFamily="34" charset="-122"/>
                <a:cs typeface="Montserrat" pitchFamily="34" charset="-120"/>
              </a:rPr>
              <a:t>3</a:t>
            </a:r>
            <a:endParaRPr lang="en-US" sz="650" noProof="0" dirty="0"/>
          </a:p>
        </p:txBody>
      </p:sp>
      <p:sp>
        <p:nvSpPr>
          <p:cNvPr id="61" name="Shape 59"/>
          <p:cNvSpPr/>
          <p:nvPr/>
        </p:nvSpPr>
        <p:spPr>
          <a:xfrm>
            <a:off x="585216" y="2809037"/>
            <a:ext cx="804672" cy="384048"/>
          </a:xfrm>
          <a:prstGeom prst="rect">
            <a:avLst/>
          </a:prstGeom>
          <a:solidFill>
            <a:srgbClr val="FFFFFF"/>
          </a:solidFill>
          <a:ln w="5080">
            <a:solidFill>
              <a:srgbClr val="CCCCCC"/>
            </a:solidFill>
            <a:prstDash val="solid"/>
          </a:ln>
        </p:spPr>
        <p:txBody>
          <a:bodyPr/>
          <a:lstStyle/>
          <a:p>
            <a:endParaRPr lang="en-US" noProof="0" dirty="0"/>
          </a:p>
        </p:txBody>
      </p:sp>
      <p:sp>
        <p:nvSpPr>
          <p:cNvPr id="62" name="Text 60"/>
          <p:cNvSpPr/>
          <p:nvPr/>
        </p:nvSpPr>
        <p:spPr>
          <a:xfrm>
            <a:off x="603504" y="2809037"/>
            <a:ext cx="768096" cy="384048"/>
          </a:xfrm>
          <a:prstGeom prst="rect">
            <a:avLst/>
          </a:prstGeom>
          <a:noFill/>
          <a:ln/>
        </p:spPr>
        <p:txBody>
          <a:bodyPr wrap="square" rtlCol="0" anchor="ctr"/>
          <a:lstStyle/>
          <a:p>
            <a:pPr marL="0" indent="0">
              <a:buNone/>
            </a:pPr>
            <a:r>
              <a:rPr lang="en-US" sz="600" i="1" noProof="0" dirty="0">
                <a:solidFill>
                  <a:srgbClr val="666666"/>
                </a:solidFill>
                <a:latin typeface="Montserrat" pitchFamily="34" charset="0"/>
                <a:ea typeface="Montserrat" pitchFamily="34" charset="-122"/>
                <a:cs typeface="Montserrat" pitchFamily="34" charset="-120"/>
              </a:rPr>
              <a:t>Service detail</a:t>
            </a:r>
            <a:endParaRPr lang="en-US" sz="600" noProof="0" dirty="0"/>
          </a:p>
          <a:p>
            <a:pPr marL="0" indent="0">
              <a:buNone/>
            </a:pPr>
            <a:r>
              <a:rPr lang="en-US" sz="600" i="1" noProof="0" dirty="0">
                <a:solidFill>
                  <a:srgbClr val="666666"/>
                </a:solidFill>
                <a:latin typeface="Montserrat" pitchFamily="34" charset="0"/>
                <a:ea typeface="Montserrat" pitchFamily="34" charset="-122"/>
                <a:cs typeface="Montserrat" pitchFamily="34" charset="-120"/>
              </a:rPr>
              <a:t>line</a:t>
            </a:r>
            <a:endParaRPr lang="en-US" sz="600" noProof="0" dirty="0"/>
          </a:p>
        </p:txBody>
      </p:sp>
      <p:sp>
        <p:nvSpPr>
          <p:cNvPr id="63" name="Shape 61"/>
          <p:cNvSpPr/>
          <p:nvPr/>
        </p:nvSpPr>
        <p:spPr>
          <a:xfrm>
            <a:off x="1389888" y="2809037"/>
            <a:ext cx="914400" cy="384048"/>
          </a:xfrm>
          <a:prstGeom prst="rect">
            <a:avLst/>
          </a:prstGeom>
          <a:solidFill>
            <a:srgbClr val="FFFFFF"/>
          </a:solidFill>
          <a:ln w="5080">
            <a:solidFill>
              <a:srgbClr val="CCCCCC"/>
            </a:solidFill>
            <a:prstDash val="solid"/>
          </a:ln>
        </p:spPr>
        <p:txBody>
          <a:bodyPr/>
          <a:lstStyle/>
          <a:p>
            <a:endParaRPr lang="en-US" noProof="0" dirty="0"/>
          </a:p>
        </p:txBody>
      </p:sp>
      <p:sp>
        <p:nvSpPr>
          <p:cNvPr id="64" name="Text 62"/>
          <p:cNvSpPr/>
          <p:nvPr/>
        </p:nvSpPr>
        <p:spPr>
          <a:xfrm>
            <a:off x="1408176" y="2809037"/>
            <a:ext cx="877824" cy="384048"/>
          </a:xfrm>
          <a:prstGeom prst="rect">
            <a:avLst/>
          </a:prstGeom>
          <a:noFill/>
          <a:ln/>
        </p:spPr>
        <p:txBody>
          <a:bodyPr wrap="square" rtlCol="0" anchor="ctr"/>
          <a:lstStyle/>
          <a:p>
            <a:pPr marL="0" indent="0">
              <a:buNone/>
            </a:pPr>
            <a:r>
              <a:rPr lang="en-US" sz="600" i="1" noProof="0" dirty="0">
                <a:solidFill>
                  <a:srgbClr val="666666"/>
                </a:solidFill>
                <a:latin typeface="Montserrat" pitchFamily="34" charset="0"/>
                <a:ea typeface="Montserrat" pitchFamily="34" charset="-122"/>
                <a:cs typeface="Montserrat" pitchFamily="34" charset="-120"/>
              </a:rPr>
              <a:t>PO number*</a:t>
            </a:r>
            <a:endParaRPr lang="en-US" sz="600" noProof="0" dirty="0"/>
          </a:p>
        </p:txBody>
      </p:sp>
      <p:sp>
        <p:nvSpPr>
          <p:cNvPr id="65" name="Shape 63"/>
          <p:cNvSpPr/>
          <p:nvPr/>
        </p:nvSpPr>
        <p:spPr>
          <a:xfrm>
            <a:off x="2304288" y="2809037"/>
            <a:ext cx="932688" cy="384048"/>
          </a:xfrm>
          <a:prstGeom prst="rect">
            <a:avLst/>
          </a:prstGeom>
          <a:solidFill>
            <a:srgbClr val="FFFFFF"/>
          </a:solidFill>
          <a:ln w="5080">
            <a:solidFill>
              <a:srgbClr val="CCCCCC"/>
            </a:solidFill>
            <a:prstDash val="solid"/>
          </a:ln>
        </p:spPr>
        <p:txBody>
          <a:bodyPr/>
          <a:lstStyle/>
          <a:p>
            <a:endParaRPr lang="en-US" noProof="0" dirty="0"/>
          </a:p>
        </p:txBody>
      </p:sp>
      <p:sp>
        <p:nvSpPr>
          <p:cNvPr id="66" name="Shape 64"/>
          <p:cNvSpPr/>
          <p:nvPr/>
        </p:nvSpPr>
        <p:spPr>
          <a:xfrm>
            <a:off x="3236976" y="2809037"/>
            <a:ext cx="749808" cy="384048"/>
          </a:xfrm>
          <a:prstGeom prst="rect">
            <a:avLst/>
          </a:prstGeom>
          <a:solidFill>
            <a:srgbClr val="FFFFFF"/>
          </a:solidFill>
          <a:ln w="5080">
            <a:solidFill>
              <a:srgbClr val="CCCCCC"/>
            </a:solidFill>
            <a:prstDash val="solid"/>
          </a:ln>
        </p:spPr>
        <p:txBody>
          <a:bodyPr/>
          <a:lstStyle/>
          <a:p>
            <a:endParaRPr lang="en-US" noProof="0" dirty="0"/>
          </a:p>
        </p:txBody>
      </p:sp>
      <p:sp>
        <p:nvSpPr>
          <p:cNvPr id="67" name="Shape 65"/>
          <p:cNvSpPr/>
          <p:nvPr/>
        </p:nvSpPr>
        <p:spPr>
          <a:xfrm>
            <a:off x="3986784" y="2809037"/>
            <a:ext cx="676656" cy="384048"/>
          </a:xfrm>
          <a:prstGeom prst="rect">
            <a:avLst/>
          </a:prstGeom>
          <a:solidFill>
            <a:srgbClr val="FFFFFF"/>
          </a:solidFill>
          <a:ln w="5080">
            <a:solidFill>
              <a:srgbClr val="CCCCCC"/>
            </a:solidFill>
            <a:prstDash val="solid"/>
          </a:ln>
        </p:spPr>
        <p:txBody>
          <a:bodyPr/>
          <a:lstStyle/>
          <a:p>
            <a:endParaRPr lang="en-US" noProof="0" dirty="0"/>
          </a:p>
        </p:txBody>
      </p:sp>
      <p:sp>
        <p:nvSpPr>
          <p:cNvPr id="68" name="Shape 66"/>
          <p:cNvSpPr/>
          <p:nvPr/>
        </p:nvSpPr>
        <p:spPr>
          <a:xfrm>
            <a:off x="4663440" y="2809037"/>
            <a:ext cx="749808" cy="384048"/>
          </a:xfrm>
          <a:prstGeom prst="rect">
            <a:avLst/>
          </a:prstGeom>
          <a:solidFill>
            <a:srgbClr val="FFFFFF"/>
          </a:solidFill>
          <a:ln w="5080">
            <a:solidFill>
              <a:srgbClr val="CCCCCC"/>
            </a:solidFill>
            <a:prstDash val="solid"/>
          </a:ln>
        </p:spPr>
        <p:txBody>
          <a:bodyPr/>
          <a:lstStyle/>
          <a:p>
            <a:endParaRPr lang="en-US" noProof="0" dirty="0"/>
          </a:p>
        </p:txBody>
      </p:sp>
      <p:sp>
        <p:nvSpPr>
          <p:cNvPr id="69" name="Shape 67"/>
          <p:cNvSpPr/>
          <p:nvPr/>
        </p:nvSpPr>
        <p:spPr>
          <a:xfrm>
            <a:off x="5413248" y="2809037"/>
            <a:ext cx="914400" cy="384048"/>
          </a:xfrm>
          <a:prstGeom prst="rect">
            <a:avLst/>
          </a:prstGeom>
          <a:solidFill>
            <a:srgbClr val="FFFFFF"/>
          </a:solidFill>
          <a:ln w="5080">
            <a:solidFill>
              <a:srgbClr val="CCCCCC"/>
            </a:solidFill>
            <a:prstDash val="solid"/>
          </a:ln>
        </p:spPr>
        <p:txBody>
          <a:bodyPr/>
          <a:lstStyle/>
          <a:p>
            <a:endParaRPr lang="en-US" noProof="0" dirty="0"/>
          </a:p>
        </p:txBody>
      </p:sp>
      <p:sp>
        <p:nvSpPr>
          <p:cNvPr id="70" name="Text 68"/>
          <p:cNvSpPr/>
          <p:nvPr/>
        </p:nvSpPr>
        <p:spPr>
          <a:xfrm>
            <a:off x="5431536" y="2809037"/>
            <a:ext cx="877824" cy="384048"/>
          </a:xfrm>
          <a:prstGeom prst="rect">
            <a:avLst/>
          </a:prstGeom>
          <a:noFill/>
          <a:ln/>
        </p:spPr>
        <p:txBody>
          <a:bodyPr wrap="square" rtlCol="0" anchor="ctr"/>
          <a:lstStyle/>
          <a:p>
            <a:pPr marL="0" indent="0">
              <a:buNone/>
            </a:pPr>
            <a:r>
              <a:rPr lang="en-US" sz="600" i="1" noProof="0" dirty="0">
                <a:solidFill>
                  <a:srgbClr val="666666"/>
                </a:solidFill>
                <a:latin typeface="Montserrat" pitchFamily="34" charset="0"/>
                <a:ea typeface="Montserrat" pitchFamily="34" charset="-122"/>
                <a:cs typeface="Montserrat" pitchFamily="34" charset="-120"/>
              </a:rPr>
              <a:t>Rate</a:t>
            </a:r>
            <a:endParaRPr lang="en-US" sz="600" noProof="0" dirty="0"/>
          </a:p>
          <a:p>
            <a:pPr marL="0" indent="0">
              <a:buNone/>
            </a:pPr>
            <a:r>
              <a:rPr lang="en-US" sz="600" i="1" noProof="0" dirty="0">
                <a:solidFill>
                  <a:srgbClr val="666666"/>
                </a:solidFill>
                <a:latin typeface="Montserrat" pitchFamily="34" charset="0"/>
                <a:ea typeface="Montserrat" pitchFamily="34" charset="-122"/>
                <a:cs typeface="Montserrat" pitchFamily="34" charset="-120"/>
              </a:rPr>
              <a:t>name</a:t>
            </a:r>
            <a:endParaRPr lang="en-US" sz="600" noProof="0" dirty="0"/>
          </a:p>
        </p:txBody>
      </p:sp>
      <p:sp>
        <p:nvSpPr>
          <p:cNvPr id="71" name="Shape 69"/>
          <p:cNvSpPr/>
          <p:nvPr/>
        </p:nvSpPr>
        <p:spPr>
          <a:xfrm>
            <a:off x="6327648" y="2809037"/>
            <a:ext cx="658368" cy="384048"/>
          </a:xfrm>
          <a:prstGeom prst="rect">
            <a:avLst/>
          </a:prstGeom>
          <a:solidFill>
            <a:srgbClr val="FFFFFF"/>
          </a:solidFill>
          <a:ln w="5080">
            <a:solidFill>
              <a:srgbClr val="CCCCCC"/>
            </a:solidFill>
            <a:prstDash val="solid"/>
          </a:ln>
        </p:spPr>
        <p:txBody>
          <a:bodyPr/>
          <a:lstStyle/>
          <a:p>
            <a:endParaRPr lang="en-US" noProof="0" dirty="0"/>
          </a:p>
        </p:txBody>
      </p:sp>
      <p:sp>
        <p:nvSpPr>
          <p:cNvPr id="72" name="Shape 70"/>
          <p:cNvSpPr/>
          <p:nvPr/>
        </p:nvSpPr>
        <p:spPr>
          <a:xfrm>
            <a:off x="329184" y="3193085"/>
            <a:ext cx="256032" cy="530352"/>
          </a:xfrm>
          <a:prstGeom prst="rect">
            <a:avLst/>
          </a:prstGeom>
          <a:solidFill>
            <a:srgbClr val="F2F2F2"/>
          </a:solidFill>
          <a:ln w="5080">
            <a:solidFill>
              <a:srgbClr val="CCCCCC"/>
            </a:solidFill>
            <a:prstDash val="solid"/>
          </a:ln>
        </p:spPr>
        <p:txBody>
          <a:bodyPr/>
          <a:lstStyle/>
          <a:p>
            <a:endParaRPr lang="en-US" noProof="0" dirty="0"/>
          </a:p>
        </p:txBody>
      </p:sp>
      <p:sp>
        <p:nvSpPr>
          <p:cNvPr id="73" name="Text 71"/>
          <p:cNvSpPr/>
          <p:nvPr/>
        </p:nvSpPr>
        <p:spPr>
          <a:xfrm>
            <a:off x="329184" y="3193085"/>
            <a:ext cx="256032" cy="530352"/>
          </a:xfrm>
          <a:prstGeom prst="rect">
            <a:avLst/>
          </a:prstGeom>
          <a:noFill/>
          <a:ln/>
        </p:spPr>
        <p:txBody>
          <a:bodyPr wrap="square" rtlCol="0" anchor="ctr"/>
          <a:lstStyle/>
          <a:p>
            <a:pPr marL="0" indent="0" algn="ctr">
              <a:buNone/>
            </a:pPr>
            <a:r>
              <a:rPr lang="en-US" sz="650" noProof="0" dirty="0">
                <a:solidFill>
                  <a:srgbClr val="666666"/>
                </a:solidFill>
                <a:latin typeface="Montserrat" pitchFamily="34" charset="0"/>
                <a:ea typeface="Montserrat" pitchFamily="34" charset="-122"/>
                <a:cs typeface="Montserrat" pitchFamily="34" charset="-120"/>
              </a:rPr>
              <a:t>4</a:t>
            </a:r>
            <a:endParaRPr lang="en-US" sz="650" noProof="0" dirty="0"/>
          </a:p>
        </p:txBody>
      </p:sp>
      <p:sp>
        <p:nvSpPr>
          <p:cNvPr id="74" name="Shape 72"/>
          <p:cNvSpPr/>
          <p:nvPr/>
        </p:nvSpPr>
        <p:spPr>
          <a:xfrm>
            <a:off x="585216" y="3193085"/>
            <a:ext cx="804672" cy="530352"/>
          </a:xfrm>
          <a:prstGeom prst="rect">
            <a:avLst/>
          </a:prstGeom>
          <a:solidFill>
            <a:srgbClr val="FFF2CC"/>
          </a:solidFill>
          <a:ln w="5080">
            <a:solidFill>
              <a:srgbClr val="CCCCCC"/>
            </a:solidFill>
            <a:prstDash val="solid"/>
          </a:ln>
        </p:spPr>
        <p:txBody>
          <a:bodyPr/>
          <a:lstStyle/>
          <a:p>
            <a:endParaRPr lang="en-US" noProof="0" dirty="0"/>
          </a:p>
        </p:txBody>
      </p:sp>
      <p:sp>
        <p:nvSpPr>
          <p:cNvPr id="75" name="Text 73"/>
          <p:cNvSpPr/>
          <p:nvPr/>
        </p:nvSpPr>
        <p:spPr>
          <a:xfrm>
            <a:off x="603504" y="3193085"/>
            <a:ext cx="768096" cy="530352"/>
          </a:xfrm>
          <a:prstGeom prst="rect">
            <a:avLst/>
          </a:prstGeom>
          <a:noFill/>
          <a:ln/>
        </p:spPr>
        <p:txBody>
          <a:bodyPr wrap="square" rtlCol="0" anchor="ctr"/>
          <a:lstStyle/>
          <a:p>
            <a:pPr marL="0" indent="0">
              <a:buNone/>
            </a:pPr>
            <a:r>
              <a:rPr lang="en-US" sz="650" noProof="0" dirty="0">
                <a:solidFill>
                  <a:srgbClr val="1A1A1A"/>
                </a:solidFill>
                <a:latin typeface="Montserrat" pitchFamily="34" charset="0"/>
                <a:ea typeface="Montserrat" pitchFamily="34" charset="-122"/>
                <a:cs typeface="Montserrat" pitchFamily="34" charset="-120"/>
              </a:rPr>
              <a:t>Service Sheet</a:t>
            </a:r>
            <a:endParaRPr lang="en-US" sz="650" noProof="0" dirty="0"/>
          </a:p>
          <a:p>
            <a:pPr marL="0" indent="0">
              <a:buNone/>
            </a:pPr>
            <a:r>
              <a:rPr lang="en-US" sz="650" noProof="0" dirty="0">
                <a:solidFill>
                  <a:srgbClr val="1A1A1A"/>
                </a:solidFill>
                <a:latin typeface="Montserrat" pitchFamily="34" charset="0"/>
                <a:ea typeface="Montserrat" pitchFamily="34" charset="-122"/>
                <a:cs typeface="Montserrat" pitchFamily="34" charset="-120"/>
              </a:rPr>
              <a:t>header</a:t>
            </a:r>
            <a:endParaRPr lang="en-US" sz="650" noProof="0" dirty="0"/>
          </a:p>
        </p:txBody>
      </p:sp>
      <p:sp>
        <p:nvSpPr>
          <p:cNvPr id="76" name="Shape 74"/>
          <p:cNvSpPr/>
          <p:nvPr/>
        </p:nvSpPr>
        <p:spPr>
          <a:xfrm>
            <a:off x="1389888" y="3193085"/>
            <a:ext cx="914400" cy="530352"/>
          </a:xfrm>
          <a:prstGeom prst="rect">
            <a:avLst/>
          </a:prstGeom>
          <a:solidFill>
            <a:srgbClr val="FFF2CC"/>
          </a:solidFill>
          <a:ln w="5080">
            <a:solidFill>
              <a:srgbClr val="CCCCCC"/>
            </a:solidFill>
            <a:prstDash val="solid"/>
          </a:ln>
        </p:spPr>
        <p:txBody>
          <a:bodyPr/>
          <a:lstStyle/>
          <a:p>
            <a:endParaRPr lang="en-US" noProof="0" dirty="0"/>
          </a:p>
        </p:txBody>
      </p:sp>
      <p:sp>
        <p:nvSpPr>
          <p:cNvPr id="77" name="Text 75"/>
          <p:cNvSpPr/>
          <p:nvPr/>
        </p:nvSpPr>
        <p:spPr>
          <a:xfrm>
            <a:off x="1408176" y="3193085"/>
            <a:ext cx="877824" cy="530352"/>
          </a:xfrm>
          <a:prstGeom prst="rect">
            <a:avLst/>
          </a:prstGeom>
          <a:noFill/>
          <a:ln/>
        </p:spPr>
        <p:txBody>
          <a:bodyPr wrap="square" rtlCol="0" anchor="ctr"/>
          <a:lstStyle/>
          <a:p>
            <a:pPr marL="0" indent="0">
              <a:buNone/>
            </a:pPr>
            <a:r>
              <a:rPr lang="en-US" sz="650" noProof="0" dirty="0">
                <a:solidFill>
                  <a:srgbClr val="1A1A1A"/>
                </a:solidFill>
                <a:latin typeface="Montserrat" pitchFamily="34" charset="0"/>
                <a:ea typeface="Montserrat" pitchFamily="34" charset="-122"/>
                <a:cs typeface="Montserrat" pitchFamily="34" charset="-120"/>
              </a:rPr>
              <a:t>C003342571</a:t>
            </a:r>
            <a:endParaRPr lang="en-US" sz="650" noProof="0" dirty="0"/>
          </a:p>
        </p:txBody>
      </p:sp>
      <p:sp>
        <p:nvSpPr>
          <p:cNvPr id="78" name="Shape 76"/>
          <p:cNvSpPr/>
          <p:nvPr/>
        </p:nvSpPr>
        <p:spPr>
          <a:xfrm>
            <a:off x="2304288" y="3193085"/>
            <a:ext cx="932688" cy="530352"/>
          </a:xfrm>
          <a:prstGeom prst="rect">
            <a:avLst/>
          </a:prstGeom>
          <a:solidFill>
            <a:srgbClr val="FFF2CC"/>
          </a:solidFill>
          <a:ln w="5080">
            <a:solidFill>
              <a:srgbClr val="CCCCCC"/>
            </a:solidFill>
            <a:prstDash val="solid"/>
          </a:ln>
        </p:spPr>
        <p:txBody>
          <a:bodyPr/>
          <a:lstStyle/>
          <a:p>
            <a:endParaRPr lang="en-US" noProof="0" dirty="0"/>
          </a:p>
        </p:txBody>
      </p:sp>
      <p:sp>
        <p:nvSpPr>
          <p:cNvPr id="79" name="Text 77"/>
          <p:cNvSpPr/>
          <p:nvPr/>
        </p:nvSpPr>
        <p:spPr>
          <a:xfrm>
            <a:off x="2322576" y="3193085"/>
            <a:ext cx="896112" cy="530352"/>
          </a:xfrm>
          <a:prstGeom prst="rect">
            <a:avLst/>
          </a:prstGeom>
          <a:noFill/>
          <a:ln/>
        </p:spPr>
        <p:txBody>
          <a:bodyPr wrap="square" rtlCol="0" anchor="ctr"/>
          <a:lstStyle/>
          <a:p>
            <a:pPr marL="0" indent="0">
              <a:buNone/>
            </a:pPr>
            <a:r>
              <a:rPr lang="en-US" sz="650" noProof="0" dirty="0">
                <a:solidFill>
                  <a:srgbClr val="1A1A1A"/>
                </a:solidFill>
                <a:latin typeface="Montserrat" pitchFamily="34" charset="0"/>
                <a:ea typeface="Montserrat" pitchFamily="34" charset="-122"/>
                <a:cs typeface="Montserrat" pitchFamily="34" charset="-120"/>
              </a:rPr>
              <a:t>EC135590 - EPIROC</a:t>
            </a:r>
            <a:endParaRPr lang="en-US" sz="650" noProof="0" dirty="0"/>
          </a:p>
          <a:p>
            <a:pPr marL="0" indent="0">
              <a:buNone/>
            </a:pPr>
            <a:r>
              <a:rPr lang="en-US" sz="650" noProof="0" dirty="0">
                <a:solidFill>
                  <a:srgbClr val="1A1A1A"/>
                </a:solidFill>
                <a:latin typeface="Montserrat" pitchFamily="34" charset="0"/>
                <a:ea typeface="Montserrat" pitchFamily="34" charset="-122"/>
                <a:cs typeface="Montserrat" pitchFamily="34" charset="-120"/>
              </a:rPr>
              <a:t>COLOMBIA SAS -</a:t>
            </a:r>
            <a:endParaRPr lang="en-US" sz="650" noProof="0" dirty="0"/>
          </a:p>
          <a:p>
            <a:pPr marL="0" indent="0">
              <a:buNone/>
            </a:pPr>
            <a:r>
              <a:rPr lang="en-US" sz="650" noProof="0" dirty="0">
                <a:solidFill>
                  <a:srgbClr val="1A1A1A"/>
                </a:solidFill>
                <a:latin typeface="Montserrat" pitchFamily="34" charset="0"/>
                <a:ea typeface="Montserrat" pitchFamily="34" charset="-122"/>
                <a:cs typeface="Montserrat" pitchFamily="34" charset="-120"/>
              </a:rPr>
              <a:t>901117560</a:t>
            </a:r>
            <a:endParaRPr lang="en-US" sz="650" noProof="0" dirty="0"/>
          </a:p>
        </p:txBody>
      </p:sp>
      <p:sp>
        <p:nvSpPr>
          <p:cNvPr id="80" name="Shape 78"/>
          <p:cNvSpPr/>
          <p:nvPr/>
        </p:nvSpPr>
        <p:spPr>
          <a:xfrm>
            <a:off x="3236976" y="3193085"/>
            <a:ext cx="749808" cy="530352"/>
          </a:xfrm>
          <a:prstGeom prst="rect">
            <a:avLst/>
          </a:prstGeom>
          <a:solidFill>
            <a:srgbClr val="FFF2CC"/>
          </a:solidFill>
          <a:ln w="5080">
            <a:solidFill>
              <a:srgbClr val="CCCCCC"/>
            </a:solidFill>
            <a:prstDash val="solid"/>
          </a:ln>
        </p:spPr>
        <p:txBody>
          <a:bodyPr/>
          <a:lstStyle/>
          <a:p>
            <a:endParaRPr lang="en-US" noProof="0" dirty="0"/>
          </a:p>
        </p:txBody>
      </p:sp>
      <p:sp>
        <p:nvSpPr>
          <p:cNvPr id="81" name="Text 79"/>
          <p:cNvSpPr/>
          <p:nvPr/>
        </p:nvSpPr>
        <p:spPr>
          <a:xfrm>
            <a:off x="3255264" y="3193085"/>
            <a:ext cx="713232" cy="530352"/>
          </a:xfrm>
          <a:prstGeom prst="rect">
            <a:avLst/>
          </a:prstGeom>
          <a:noFill/>
          <a:ln/>
        </p:spPr>
        <p:txBody>
          <a:bodyPr wrap="square" rtlCol="0" anchor="ctr"/>
          <a:lstStyle/>
          <a:p>
            <a:pPr marL="0" indent="0">
              <a:buNone/>
            </a:pPr>
            <a:r>
              <a:rPr lang="en-US" sz="650" noProof="0" dirty="0">
                <a:solidFill>
                  <a:srgbClr val="1A1A1A"/>
                </a:solidFill>
                <a:latin typeface="Montserrat" pitchFamily="34" charset="0"/>
                <a:ea typeface="Montserrat" pitchFamily="34" charset="-122"/>
                <a:cs typeface="Montserrat" pitchFamily="34" charset="-120"/>
              </a:rPr>
              <a:t>4/6/2026</a:t>
            </a:r>
            <a:endParaRPr lang="en-US" sz="650" noProof="0" dirty="0"/>
          </a:p>
        </p:txBody>
      </p:sp>
      <p:sp>
        <p:nvSpPr>
          <p:cNvPr id="82" name="Shape 80"/>
          <p:cNvSpPr/>
          <p:nvPr/>
        </p:nvSpPr>
        <p:spPr>
          <a:xfrm>
            <a:off x="3986784" y="3193085"/>
            <a:ext cx="676656" cy="530352"/>
          </a:xfrm>
          <a:prstGeom prst="rect">
            <a:avLst/>
          </a:prstGeom>
          <a:solidFill>
            <a:srgbClr val="FFF2CC"/>
          </a:solidFill>
          <a:ln w="5080">
            <a:solidFill>
              <a:srgbClr val="CCCCCC"/>
            </a:solidFill>
            <a:prstDash val="solid"/>
          </a:ln>
        </p:spPr>
        <p:txBody>
          <a:bodyPr/>
          <a:lstStyle/>
          <a:p>
            <a:endParaRPr lang="en-US" noProof="0" dirty="0"/>
          </a:p>
        </p:txBody>
      </p:sp>
      <p:sp>
        <p:nvSpPr>
          <p:cNvPr id="83" name="Text 81"/>
          <p:cNvSpPr/>
          <p:nvPr/>
        </p:nvSpPr>
        <p:spPr>
          <a:xfrm>
            <a:off x="4005072" y="3193085"/>
            <a:ext cx="640080" cy="530352"/>
          </a:xfrm>
          <a:prstGeom prst="rect">
            <a:avLst/>
          </a:prstGeom>
          <a:noFill/>
          <a:ln/>
        </p:spPr>
        <p:txBody>
          <a:bodyPr wrap="square" rtlCol="0" anchor="ctr"/>
          <a:lstStyle/>
          <a:p>
            <a:pPr marL="0" indent="0">
              <a:buNone/>
            </a:pPr>
            <a:r>
              <a:rPr lang="en-US" sz="650" noProof="0" dirty="0">
                <a:solidFill>
                  <a:srgbClr val="1A1A1A"/>
                </a:solidFill>
                <a:latin typeface="Montserrat" pitchFamily="34" charset="0"/>
                <a:ea typeface="Montserrat" pitchFamily="34" charset="-122"/>
                <a:cs typeface="Montserrat" pitchFamily="34" charset="-120"/>
              </a:rPr>
              <a:t>4/6/2026</a:t>
            </a:r>
            <a:endParaRPr lang="en-US" sz="650" noProof="0" dirty="0"/>
          </a:p>
        </p:txBody>
      </p:sp>
      <p:sp>
        <p:nvSpPr>
          <p:cNvPr id="84" name="Shape 82"/>
          <p:cNvSpPr/>
          <p:nvPr/>
        </p:nvSpPr>
        <p:spPr>
          <a:xfrm>
            <a:off x="4663440" y="3193085"/>
            <a:ext cx="749808" cy="530352"/>
          </a:xfrm>
          <a:prstGeom prst="rect">
            <a:avLst/>
          </a:prstGeom>
          <a:solidFill>
            <a:srgbClr val="FFF2CC"/>
          </a:solidFill>
          <a:ln w="5080">
            <a:solidFill>
              <a:srgbClr val="CCCCCC"/>
            </a:solidFill>
            <a:prstDash val="solid"/>
          </a:ln>
        </p:spPr>
        <p:txBody>
          <a:bodyPr/>
          <a:lstStyle/>
          <a:p>
            <a:endParaRPr lang="en-US" noProof="0" dirty="0"/>
          </a:p>
        </p:txBody>
      </p:sp>
      <p:sp>
        <p:nvSpPr>
          <p:cNvPr id="85" name="Shape 83"/>
          <p:cNvSpPr/>
          <p:nvPr/>
        </p:nvSpPr>
        <p:spPr>
          <a:xfrm>
            <a:off x="5413248" y="3193085"/>
            <a:ext cx="914400" cy="530352"/>
          </a:xfrm>
          <a:prstGeom prst="rect">
            <a:avLst/>
          </a:prstGeom>
          <a:solidFill>
            <a:srgbClr val="FFF2CC"/>
          </a:solidFill>
          <a:ln w="5080">
            <a:solidFill>
              <a:srgbClr val="CCCCCC"/>
            </a:solidFill>
            <a:prstDash val="solid"/>
          </a:ln>
        </p:spPr>
        <p:txBody>
          <a:bodyPr/>
          <a:lstStyle/>
          <a:p>
            <a:endParaRPr lang="en-US" noProof="0" dirty="0"/>
          </a:p>
        </p:txBody>
      </p:sp>
      <p:sp>
        <p:nvSpPr>
          <p:cNvPr id="86" name="Shape 84"/>
          <p:cNvSpPr/>
          <p:nvPr/>
        </p:nvSpPr>
        <p:spPr>
          <a:xfrm>
            <a:off x="6327648" y="3193085"/>
            <a:ext cx="658368" cy="530352"/>
          </a:xfrm>
          <a:prstGeom prst="rect">
            <a:avLst/>
          </a:prstGeom>
          <a:solidFill>
            <a:srgbClr val="FFF2CC"/>
          </a:solidFill>
          <a:ln w="5080">
            <a:solidFill>
              <a:srgbClr val="CCCCCC"/>
            </a:solidFill>
            <a:prstDash val="solid"/>
          </a:ln>
        </p:spPr>
        <p:txBody>
          <a:bodyPr/>
          <a:lstStyle/>
          <a:p>
            <a:endParaRPr lang="en-US" noProof="0" dirty="0"/>
          </a:p>
        </p:txBody>
      </p:sp>
      <p:sp>
        <p:nvSpPr>
          <p:cNvPr id="87" name="Shape 85"/>
          <p:cNvSpPr/>
          <p:nvPr/>
        </p:nvSpPr>
        <p:spPr>
          <a:xfrm>
            <a:off x="329184" y="3723437"/>
            <a:ext cx="256032" cy="237744"/>
          </a:xfrm>
          <a:prstGeom prst="rect">
            <a:avLst/>
          </a:prstGeom>
          <a:solidFill>
            <a:srgbClr val="F2F2F2"/>
          </a:solidFill>
          <a:ln w="5080">
            <a:solidFill>
              <a:srgbClr val="CCCCCC"/>
            </a:solidFill>
            <a:prstDash val="solid"/>
          </a:ln>
        </p:spPr>
        <p:txBody>
          <a:bodyPr/>
          <a:lstStyle/>
          <a:p>
            <a:endParaRPr lang="en-US" noProof="0" dirty="0"/>
          </a:p>
        </p:txBody>
      </p:sp>
      <p:sp>
        <p:nvSpPr>
          <p:cNvPr id="88" name="Text 86"/>
          <p:cNvSpPr/>
          <p:nvPr/>
        </p:nvSpPr>
        <p:spPr>
          <a:xfrm>
            <a:off x="329184" y="3723437"/>
            <a:ext cx="256032" cy="237744"/>
          </a:xfrm>
          <a:prstGeom prst="rect">
            <a:avLst/>
          </a:prstGeom>
          <a:noFill/>
          <a:ln/>
        </p:spPr>
        <p:txBody>
          <a:bodyPr wrap="square" rtlCol="0" anchor="ctr"/>
          <a:lstStyle/>
          <a:p>
            <a:pPr marL="0" indent="0" algn="ctr">
              <a:buNone/>
            </a:pPr>
            <a:r>
              <a:rPr lang="en-US" sz="650" noProof="0" dirty="0">
                <a:solidFill>
                  <a:srgbClr val="666666"/>
                </a:solidFill>
                <a:latin typeface="Montserrat" pitchFamily="34" charset="0"/>
                <a:ea typeface="Montserrat" pitchFamily="34" charset="-122"/>
                <a:cs typeface="Montserrat" pitchFamily="34" charset="-120"/>
              </a:rPr>
              <a:t>5</a:t>
            </a:r>
            <a:endParaRPr lang="en-US" sz="650" noProof="0" dirty="0"/>
          </a:p>
        </p:txBody>
      </p:sp>
      <p:sp>
        <p:nvSpPr>
          <p:cNvPr id="89" name="Shape 87"/>
          <p:cNvSpPr/>
          <p:nvPr/>
        </p:nvSpPr>
        <p:spPr>
          <a:xfrm>
            <a:off x="585216" y="3723437"/>
            <a:ext cx="804672" cy="237744"/>
          </a:xfrm>
          <a:prstGeom prst="rect">
            <a:avLst/>
          </a:prstGeom>
          <a:solidFill>
            <a:srgbClr val="FFF2CC"/>
          </a:solidFill>
          <a:ln w="5080">
            <a:solidFill>
              <a:srgbClr val="CCCCCC"/>
            </a:solidFill>
            <a:prstDash val="solid"/>
          </a:ln>
        </p:spPr>
        <p:txBody>
          <a:bodyPr/>
          <a:lstStyle/>
          <a:p>
            <a:endParaRPr lang="en-US" noProof="0" dirty="0"/>
          </a:p>
        </p:txBody>
      </p:sp>
      <p:sp>
        <p:nvSpPr>
          <p:cNvPr id="90" name="Text 88"/>
          <p:cNvSpPr/>
          <p:nvPr/>
        </p:nvSpPr>
        <p:spPr>
          <a:xfrm>
            <a:off x="603504" y="3723437"/>
            <a:ext cx="768096" cy="237744"/>
          </a:xfrm>
          <a:prstGeom prst="rect">
            <a:avLst/>
          </a:prstGeom>
          <a:noFill/>
          <a:ln/>
        </p:spPr>
        <p:txBody>
          <a:bodyPr wrap="square" rtlCol="0" anchor="ctr"/>
          <a:lstStyle/>
          <a:p>
            <a:pPr marL="0" indent="0">
              <a:buNone/>
            </a:pPr>
            <a:r>
              <a:rPr lang="en-US" sz="650" noProof="0" dirty="0">
                <a:solidFill>
                  <a:srgbClr val="1A1A1A"/>
                </a:solidFill>
                <a:latin typeface="Montserrat" pitchFamily="34" charset="0"/>
                <a:ea typeface="Montserrat" pitchFamily="34" charset="-122"/>
                <a:cs typeface="Montserrat" pitchFamily="34" charset="-120"/>
              </a:rPr>
              <a:t>Service line</a:t>
            </a:r>
            <a:endParaRPr lang="en-US" sz="650" noProof="0" dirty="0"/>
          </a:p>
        </p:txBody>
      </p:sp>
      <p:sp>
        <p:nvSpPr>
          <p:cNvPr id="91" name="Shape 89"/>
          <p:cNvSpPr/>
          <p:nvPr/>
        </p:nvSpPr>
        <p:spPr>
          <a:xfrm>
            <a:off x="1389888" y="3723437"/>
            <a:ext cx="914400" cy="237744"/>
          </a:xfrm>
          <a:prstGeom prst="rect">
            <a:avLst/>
          </a:prstGeom>
          <a:solidFill>
            <a:srgbClr val="FFF2CC"/>
          </a:solidFill>
          <a:ln w="5080">
            <a:solidFill>
              <a:srgbClr val="CCCCCC"/>
            </a:solidFill>
            <a:prstDash val="solid"/>
          </a:ln>
        </p:spPr>
        <p:txBody>
          <a:bodyPr/>
          <a:lstStyle/>
          <a:p>
            <a:endParaRPr lang="en-US" noProof="0" dirty="0"/>
          </a:p>
        </p:txBody>
      </p:sp>
      <p:sp>
        <p:nvSpPr>
          <p:cNvPr id="92" name="Text 90"/>
          <p:cNvSpPr/>
          <p:nvPr/>
        </p:nvSpPr>
        <p:spPr>
          <a:xfrm>
            <a:off x="1408176" y="3723437"/>
            <a:ext cx="877824" cy="237744"/>
          </a:xfrm>
          <a:prstGeom prst="rect">
            <a:avLst/>
          </a:prstGeom>
          <a:noFill/>
          <a:ln/>
        </p:spPr>
        <p:txBody>
          <a:bodyPr wrap="square" rtlCol="0" anchor="ctr"/>
          <a:lstStyle/>
          <a:p>
            <a:pPr marL="0" indent="0">
              <a:buNone/>
            </a:pPr>
            <a:r>
              <a:rPr lang="en-US" sz="650" noProof="0" dirty="0">
                <a:solidFill>
                  <a:srgbClr val="1A1A1A"/>
                </a:solidFill>
                <a:latin typeface="Montserrat" pitchFamily="34" charset="0"/>
                <a:ea typeface="Montserrat" pitchFamily="34" charset="-122"/>
                <a:cs typeface="Montserrat" pitchFamily="34" charset="-120"/>
              </a:rPr>
              <a:t>1</a:t>
            </a:r>
            <a:endParaRPr lang="en-US" sz="650" noProof="0" dirty="0"/>
          </a:p>
        </p:txBody>
      </p:sp>
      <p:sp>
        <p:nvSpPr>
          <p:cNvPr id="93" name="Shape 91"/>
          <p:cNvSpPr/>
          <p:nvPr/>
        </p:nvSpPr>
        <p:spPr>
          <a:xfrm>
            <a:off x="2304288" y="3723437"/>
            <a:ext cx="932688" cy="237744"/>
          </a:xfrm>
          <a:prstGeom prst="rect">
            <a:avLst/>
          </a:prstGeom>
          <a:solidFill>
            <a:srgbClr val="FFF2CC"/>
          </a:solidFill>
          <a:ln w="5080">
            <a:solidFill>
              <a:srgbClr val="CCCCCC"/>
            </a:solidFill>
            <a:prstDash val="solid"/>
          </a:ln>
        </p:spPr>
        <p:txBody>
          <a:bodyPr/>
          <a:lstStyle/>
          <a:p>
            <a:endParaRPr lang="en-US" noProof="0" dirty="0"/>
          </a:p>
        </p:txBody>
      </p:sp>
      <p:sp>
        <p:nvSpPr>
          <p:cNvPr id="94" name="Shape 92"/>
          <p:cNvSpPr/>
          <p:nvPr/>
        </p:nvSpPr>
        <p:spPr>
          <a:xfrm>
            <a:off x="3236976" y="3723437"/>
            <a:ext cx="749808" cy="237744"/>
          </a:xfrm>
          <a:prstGeom prst="rect">
            <a:avLst/>
          </a:prstGeom>
          <a:solidFill>
            <a:srgbClr val="FFF2CC"/>
          </a:solidFill>
          <a:ln w="5080">
            <a:solidFill>
              <a:srgbClr val="CCCCCC"/>
            </a:solidFill>
            <a:prstDash val="solid"/>
          </a:ln>
        </p:spPr>
        <p:txBody>
          <a:bodyPr/>
          <a:lstStyle/>
          <a:p>
            <a:endParaRPr lang="en-US" noProof="0" dirty="0"/>
          </a:p>
        </p:txBody>
      </p:sp>
      <p:sp>
        <p:nvSpPr>
          <p:cNvPr id="95" name="Shape 93"/>
          <p:cNvSpPr/>
          <p:nvPr/>
        </p:nvSpPr>
        <p:spPr>
          <a:xfrm>
            <a:off x="3986784" y="3723437"/>
            <a:ext cx="676656" cy="237744"/>
          </a:xfrm>
          <a:prstGeom prst="rect">
            <a:avLst/>
          </a:prstGeom>
          <a:solidFill>
            <a:srgbClr val="FFF2CC"/>
          </a:solidFill>
          <a:ln w="5080">
            <a:solidFill>
              <a:srgbClr val="CCCCCC"/>
            </a:solidFill>
            <a:prstDash val="solid"/>
          </a:ln>
        </p:spPr>
        <p:txBody>
          <a:bodyPr/>
          <a:lstStyle/>
          <a:p>
            <a:endParaRPr lang="en-US" noProof="0" dirty="0"/>
          </a:p>
        </p:txBody>
      </p:sp>
      <p:sp>
        <p:nvSpPr>
          <p:cNvPr id="96" name="Shape 94"/>
          <p:cNvSpPr/>
          <p:nvPr/>
        </p:nvSpPr>
        <p:spPr>
          <a:xfrm>
            <a:off x="4663440" y="3723437"/>
            <a:ext cx="749808" cy="237744"/>
          </a:xfrm>
          <a:prstGeom prst="rect">
            <a:avLst/>
          </a:prstGeom>
          <a:solidFill>
            <a:srgbClr val="FFF2CC"/>
          </a:solidFill>
          <a:ln w="5080">
            <a:solidFill>
              <a:srgbClr val="CCCCCC"/>
            </a:solidFill>
            <a:prstDash val="solid"/>
          </a:ln>
        </p:spPr>
        <p:txBody>
          <a:bodyPr/>
          <a:lstStyle/>
          <a:p>
            <a:endParaRPr lang="en-US" noProof="0" dirty="0"/>
          </a:p>
        </p:txBody>
      </p:sp>
      <p:sp>
        <p:nvSpPr>
          <p:cNvPr id="97" name="Shape 95"/>
          <p:cNvSpPr/>
          <p:nvPr/>
        </p:nvSpPr>
        <p:spPr>
          <a:xfrm>
            <a:off x="5413248" y="3723437"/>
            <a:ext cx="914400" cy="237744"/>
          </a:xfrm>
          <a:prstGeom prst="rect">
            <a:avLst/>
          </a:prstGeom>
          <a:solidFill>
            <a:srgbClr val="FFF2CC"/>
          </a:solidFill>
          <a:ln w="5080">
            <a:solidFill>
              <a:srgbClr val="CCCCCC"/>
            </a:solidFill>
            <a:prstDash val="solid"/>
          </a:ln>
        </p:spPr>
        <p:txBody>
          <a:bodyPr/>
          <a:lstStyle/>
          <a:p>
            <a:endParaRPr lang="en-US" noProof="0" dirty="0"/>
          </a:p>
        </p:txBody>
      </p:sp>
      <p:sp>
        <p:nvSpPr>
          <p:cNvPr id="98" name="Shape 96"/>
          <p:cNvSpPr/>
          <p:nvPr/>
        </p:nvSpPr>
        <p:spPr>
          <a:xfrm>
            <a:off x="6327648" y="3723437"/>
            <a:ext cx="658368" cy="237744"/>
          </a:xfrm>
          <a:prstGeom prst="rect">
            <a:avLst/>
          </a:prstGeom>
          <a:solidFill>
            <a:srgbClr val="FFF2CC"/>
          </a:solidFill>
          <a:ln w="5080">
            <a:solidFill>
              <a:srgbClr val="CCCCCC"/>
            </a:solidFill>
            <a:prstDash val="solid"/>
          </a:ln>
        </p:spPr>
        <p:txBody>
          <a:bodyPr/>
          <a:lstStyle/>
          <a:p>
            <a:endParaRPr lang="en-US" noProof="0" dirty="0"/>
          </a:p>
        </p:txBody>
      </p:sp>
      <p:sp>
        <p:nvSpPr>
          <p:cNvPr id="99" name="Shape 97"/>
          <p:cNvSpPr/>
          <p:nvPr/>
        </p:nvSpPr>
        <p:spPr>
          <a:xfrm>
            <a:off x="329184" y="3961181"/>
            <a:ext cx="256032" cy="274320"/>
          </a:xfrm>
          <a:prstGeom prst="rect">
            <a:avLst/>
          </a:prstGeom>
          <a:solidFill>
            <a:srgbClr val="F2F2F2"/>
          </a:solidFill>
          <a:ln w="5080">
            <a:solidFill>
              <a:srgbClr val="CCCCCC"/>
            </a:solidFill>
            <a:prstDash val="solid"/>
          </a:ln>
        </p:spPr>
        <p:txBody>
          <a:bodyPr/>
          <a:lstStyle/>
          <a:p>
            <a:endParaRPr lang="en-US" noProof="0" dirty="0"/>
          </a:p>
        </p:txBody>
      </p:sp>
      <p:sp>
        <p:nvSpPr>
          <p:cNvPr id="100" name="Text 98"/>
          <p:cNvSpPr/>
          <p:nvPr/>
        </p:nvSpPr>
        <p:spPr>
          <a:xfrm>
            <a:off x="329184" y="3961181"/>
            <a:ext cx="256032" cy="274320"/>
          </a:xfrm>
          <a:prstGeom prst="rect">
            <a:avLst/>
          </a:prstGeom>
          <a:noFill/>
          <a:ln/>
        </p:spPr>
        <p:txBody>
          <a:bodyPr wrap="square" rtlCol="0" anchor="ctr"/>
          <a:lstStyle/>
          <a:p>
            <a:pPr marL="0" indent="0" algn="ctr">
              <a:buNone/>
            </a:pPr>
            <a:r>
              <a:rPr lang="en-US" sz="650" noProof="0" dirty="0">
                <a:solidFill>
                  <a:srgbClr val="666666"/>
                </a:solidFill>
                <a:latin typeface="Montserrat" pitchFamily="34" charset="0"/>
                <a:ea typeface="Montserrat" pitchFamily="34" charset="-122"/>
                <a:cs typeface="Montserrat" pitchFamily="34" charset="-120"/>
              </a:rPr>
              <a:t>6</a:t>
            </a:r>
            <a:endParaRPr lang="en-US" sz="650" noProof="0" dirty="0"/>
          </a:p>
        </p:txBody>
      </p:sp>
      <p:sp>
        <p:nvSpPr>
          <p:cNvPr id="101" name="Shape 99"/>
          <p:cNvSpPr/>
          <p:nvPr/>
        </p:nvSpPr>
        <p:spPr>
          <a:xfrm>
            <a:off x="585216" y="3961181"/>
            <a:ext cx="804672" cy="274320"/>
          </a:xfrm>
          <a:prstGeom prst="rect">
            <a:avLst/>
          </a:prstGeom>
          <a:solidFill>
            <a:srgbClr val="FFD966"/>
          </a:solidFill>
          <a:ln w="5080">
            <a:solidFill>
              <a:srgbClr val="CCCCCC"/>
            </a:solidFill>
            <a:prstDash val="solid"/>
          </a:ln>
        </p:spPr>
        <p:txBody>
          <a:bodyPr/>
          <a:lstStyle/>
          <a:p>
            <a:endParaRPr lang="en-US" noProof="0" dirty="0"/>
          </a:p>
        </p:txBody>
      </p:sp>
      <p:sp>
        <p:nvSpPr>
          <p:cNvPr id="102" name="Text 100"/>
          <p:cNvSpPr/>
          <p:nvPr/>
        </p:nvSpPr>
        <p:spPr>
          <a:xfrm>
            <a:off x="603504" y="3961181"/>
            <a:ext cx="768096" cy="274320"/>
          </a:xfrm>
          <a:prstGeom prst="rect">
            <a:avLst/>
          </a:prstGeom>
          <a:noFill/>
          <a:ln/>
        </p:spPr>
        <p:txBody>
          <a:bodyPr wrap="square" rtlCol="0" anchor="ctr"/>
          <a:lstStyle/>
          <a:p>
            <a:pPr marL="0" indent="0">
              <a:buNone/>
            </a:pPr>
            <a:r>
              <a:rPr lang="en-US" sz="650" noProof="0" dirty="0">
                <a:solidFill>
                  <a:srgbClr val="1A1A1A"/>
                </a:solidFill>
                <a:latin typeface="Montserrat" pitchFamily="34" charset="0"/>
                <a:ea typeface="Montserrat" pitchFamily="34" charset="-122"/>
                <a:cs typeface="Montserrat" pitchFamily="34" charset="-120"/>
              </a:rPr>
              <a:t>Service detail</a:t>
            </a:r>
            <a:endParaRPr lang="en-US" sz="650" noProof="0" dirty="0"/>
          </a:p>
          <a:p>
            <a:pPr marL="0" indent="0">
              <a:buNone/>
            </a:pPr>
            <a:r>
              <a:rPr lang="en-US" sz="650" noProof="0" dirty="0">
                <a:solidFill>
                  <a:srgbClr val="1A1A1A"/>
                </a:solidFill>
                <a:latin typeface="Montserrat" pitchFamily="34" charset="0"/>
                <a:ea typeface="Montserrat" pitchFamily="34" charset="-122"/>
                <a:cs typeface="Montserrat" pitchFamily="34" charset="-120"/>
              </a:rPr>
              <a:t>line</a:t>
            </a:r>
            <a:endParaRPr lang="en-US" sz="650" noProof="0" dirty="0"/>
          </a:p>
        </p:txBody>
      </p:sp>
      <p:sp>
        <p:nvSpPr>
          <p:cNvPr id="103" name="Shape 101"/>
          <p:cNvSpPr/>
          <p:nvPr/>
        </p:nvSpPr>
        <p:spPr>
          <a:xfrm>
            <a:off x="1389888" y="3961181"/>
            <a:ext cx="914400" cy="274320"/>
          </a:xfrm>
          <a:prstGeom prst="rect">
            <a:avLst/>
          </a:prstGeom>
          <a:solidFill>
            <a:srgbClr val="FFD966"/>
          </a:solidFill>
          <a:ln w="5080">
            <a:solidFill>
              <a:srgbClr val="CCCCCC"/>
            </a:solidFill>
            <a:prstDash val="solid"/>
          </a:ln>
        </p:spPr>
        <p:txBody>
          <a:bodyPr/>
          <a:lstStyle/>
          <a:p>
            <a:endParaRPr lang="en-US" noProof="0" dirty="0"/>
          </a:p>
        </p:txBody>
      </p:sp>
      <p:sp>
        <p:nvSpPr>
          <p:cNvPr id="104" name="Text 102"/>
          <p:cNvSpPr/>
          <p:nvPr/>
        </p:nvSpPr>
        <p:spPr>
          <a:xfrm>
            <a:off x="1408176" y="3961181"/>
            <a:ext cx="877824" cy="274320"/>
          </a:xfrm>
          <a:prstGeom prst="rect">
            <a:avLst/>
          </a:prstGeom>
          <a:noFill/>
          <a:ln/>
        </p:spPr>
        <p:txBody>
          <a:bodyPr wrap="square" rtlCol="0" anchor="ctr"/>
          <a:lstStyle/>
          <a:p>
            <a:pPr marL="0" indent="0">
              <a:buNone/>
            </a:pPr>
            <a:r>
              <a:rPr lang="en-US" sz="650" noProof="0" dirty="0">
                <a:solidFill>
                  <a:srgbClr val="1A1A1A"/>
                </a:solidFill>
                <a:latin typeface="Montserrat" pitchFamily="34" charset="0"/>
                <a:ea typeface="Montserrat" pitchFamily="34" charset="-122"/>
                <a:cs typeface="Montserrat" pitchFamily="34" charset="-120"/>
              </a:rPr>
              <a:t>C003342571</a:t>
            </a:r>
            <a:endParaRPr lang="en-US" sz="650" noProof="0" dirty="0"/>
          </a:p>
        </p:txBody>
      </p:sp>
      <p:sp>
        <p:nvSpPr>
          <p:cNvPr id="105" name="Shape 103"/>
          <p:cNvSpPr/>
          <p:nvPr/>
        </p:nvSpPr>
        <p:spPr>
          <a:xfrm>
            <a:off x="2304288" y="3961181"/>
            <a:ext cx="932688" cy="274320"/>
          </a:xfrm>
          <a:prstGeom prst="rect">
            <a:avLst/>
          </a:prstGeom>
          <a:solidFill>
            <a:srgbClr val="FFD966"/>
          </a:solidFill>
          <a:ln w="5080">
            <a:solidFill>
              <a:srgbClr val="CCCCCC"/>
            </a:solidFill>
            <a:prstDash val="solid"/>
          </a:ln>
        </p:spPr>
        <p:txBody>
          <a:bodyPr/>
          <a:lstStyle/>
          <a:p>
            <a:endParaRPr lang="en-US" noProof="0" dirty="0"/>
          </a:p>
        </p:txBody>
      </p:sp>
      <p:sp>
        <p:nvSpPr>
          <p:cNvPr id="106" name="Shape 104"/>
          <p:cNvSpPr/>
          <p:nvPr/>
        </p:nvSpPr>
        <p:spPr>
          <a:xfrm>
            <a:off x="3236976" y="3961181"/>
            <a:ext cx="749808" cy="274320"/>
          </a:xfrm>
          <a:prstGeom prst="rect">
            <a:avLst/>
          </a:prstGeom>
          <a:solidFill>
            <a:srgbClr val="FFD966"/>
          </a:solidFill>
          <a:ln w="5080">
            <a:solidFill>
              <a:srgbClr val="CCCCCC"/>
            </a:solidFill>
            <a:prstDash val="solid"/>
          </a:ln>
        </p:spPr>
        <p:txBody>
          <a:bodyPr/>
          <a:lstStyle/>
          <a:p>
            <a:endParaRPr lang="en-US" noProof="0" dirty="0"/>
          </a:p>
        </p:txBody>
      </p:sp>
      <p:sp>
        <p:nvSpPr>
          <p:cNvPr id="107" name="Shape 105"/>
          <p:cNvSpPr/>
          <p:nvPr/>
        </p:nvSpPr>
        <p:spPr>
          <a:xfrm>
            <a:off x="3986784" y="3961181"/>
            <a:ext cx="676656" cy="274320"/>
          </a:xfrm>
          <a:prstGeom prst="rect">
            <a:avLst/>
          </a:prstGeom>
          <a:solidFill>
            <a:srgbClr val="FFD966"/>
          </a:solidFill>
          <a:ln w="5080">
            <a:solidFill>
              <a:srgbClr val="CCCCCC"/>
            </a:solidFill>
            <a:prstDash val="solid"/>
          </a:ln>
        </p:spPr>
        <p:txBody>
          <a:bodyPr/>
          <a:lstStyle/>
          <a:p>
            <a:endParaRPr lang="en-US" noProof="0" dirty="0"/>
          </a:p>
        </p:txBody>
      </p:sp>
      <p:sp>
        <p:nvSpPr>
          <p:cNvPr id="108" name="Shape 106"/>
          <p:cNvSpPr/>
          <p:nvPr/>
        </p:nvSpPr>
        <p:spPr>
          <a:xfrm>
            <a:off x="4663440" y="3961181"/>
            <a:ext cx="749808" cy="274320"/>
          </a:xfrm>
          <a:prstGeom prst="rect">
            <a:avLst/>
          </a:prstGeom>
          <a:solidFill>
            <a:srgbClr val="FFD966"/>
          </a:solidFill>
          <a:ln w="5080">
            <a:solidFill>
              <a:srgbClr val="CCCCCC"/>
            </a:solidFill>
            <a:prstDash val="solid"/>
          </a:ln>
        </p:spPr>
        <p:txBody>
          <a:bodyPr/>
          <a:lstStyle/>
          <a:p>
            <a:endParaRPr lang="en-US" noProof="0" dirty="0"/>
          </a:p>
        </p:txBody>
      </p:sp>
      <p:sp>
        <p:nvSpPr>
          <p:cNvPr id="109" name="Text 107"/>
          <p:cNvSpPr/>
          <p:nvPr/>
        </p:nvSpPr>
        <p:spPr>
          <a:xfrm>
            <a:off x="4681728" y="3961181"/>
            <a:ext cx="713232" cy="274320"/>
          </a:xfrm>
          <a:prstGeom prst="rect">
            <a:avLst/>
          </a:prstGeom>
          <a:noFill/>
          <a:ln/>
        </p:spPr>
        <p:txBody>
          <a:bodyPr wrap="square" rtlCol="0" anchor="ctr"/>
          <a:lstStyle/>
          <a:p>
            <a:pPr marL="0" indent="0">
              <a:buNone/>
            </a:pPr>
            <a:r>
              <a:rPr lang="en-US" sz="650" noProof="0" dirty="0">
                <a:solidFill>
                  <a:srgbClr val="1A1A1A"/>
                </a:solidFill>
                <a:latin typeface="Montserrat" pitchFamily="34" charset="0"/>
                <a:ea typeface="Montserrat" pitchFamily="34" charset="-122"/>
                <a:cs typeface="Montserrat" pitchFamily="34" charset="-120"/>
              </a:rPr>
              <a:t>1 test</a:t>
            </a:r>
            <a:endParaRPr lang="en-US" sz="650" noProof="0" dirty="0"/>
          </a:p>
        </p:txBody>
      </p:sp>
      <p:sp>
        <p:nvSpPr>
          <p:cNvPr id="110" name="Shape 108"/>
          <p:cNvSpPr/>
          <p:nvPr/>
        </p:nvSpPr>
        <p:spPr>
          <a:xfrm>
            <a:off x="5413248" y="3961181"/>
            <a:ext cx="914400" cy="274320"/>
          </a:xfrm>
          <a:prstGeom prst="rect">
            <a:avLst/>
          </a:prstGeom>
          <a:solidFill>
            <a:srgbClr val="FFD966"/>
          </a:solidFill>
          <a:ln w="5080">
            <a:solidFill>
              <a:srgbClr val="CCCCCC"/>
            </a:solidFill>
            <a:prstDash val="solid"/>
          </a:ln>
        </p:spPr>
        <p:txBody>
          <a:bodyPr/>
          <a:lstStyle/>
          <a:p>
            <a:endParaRPr lang="en-US" noProof="0" dirty="0"/>
          </a:p>
        </p:txBody>
      </p:sp>
      <p:sp>
        <p:nvSpPr>
          <p:cNvPr id="111" name="Text 109"/>
          <p:cNvSpPr/>
          <p:nvPr/>
        </p:nvSpPr>
        <p:spPr>
          <a:xfrm>
            <a:off x="5431536" y="3961181"/>
            <a:ext cx="877824" cy="274320"/>
          </a:xfrm>
          <a:prstGeom prst="rect">
            <a:avLst/>
          </a:prstGeom>
          <a:noFill/>
          <a:ln/>
        </p:spPr>
        <p:txBody>
          <a:bodyPr wrap="square" rtlCol="0" anchor="ctr"/>
          <a:lstStyle/>
          <a:p>
            <a:pPr marL="0" indent="0">
              <a:buNone/>
            </a:pPr>
            <a:r>
              <a:rPr lang="en-US" sz="650" noProof="0" dirty="0" err="1">
                <a:solidFill>
                  <a:srgbClr val="1A1A1A"/>
                </a:solidFill>
                <a:latin typeface="Montserrat" pitchFamily="34" charset="0"/>
                <a:ea typeface="Montserrat" pitchFamily="34" charset="-122"/>
                <a:cs typeface="Montserrat" pitchFamily="34" charset="-120"/>
              </a:rPr>
              <a:t>Asesoria</a:t>
            </a:r>
            <a:r>
              <a:rPr lang="en-US" sz="650" noProof="0" dirty="0">
                <a:solidFill>
                  <a:srgbClr val="1A1A1A"/>
                </a:solidFill>
                <a:latin typeface="Montserrat" pitchFamily="34" charset="0"/>
                <a:ea typeface="Montserrat" pitchFamily="34" charset="-122"/>
                <a:cs typeface="Montserrat" pitchFamily="34" charset="-120"/>
              </a:rPr>
              <a:t> 3</a:t>
            </a:r>
            <a:endParaRPr lang="en-US" sz="650" noProof="0" dirty="0"/>
          </a:p>
        </p:txBody>
      </p:sp>
      <p:sp>
        <p:nvSpPr>
          <p:cNvPr id="112" name="Shape 110"/>
          <p:cNvSpPr/>
          <p:nvPr/>
        </p:nvSpPr>
        <p:spPr>
          <a:xfrm>
            <a:off x="6327648" y="3961181"/>
            <a:ext cx="658368" cy="274320"/>
          </a:xfrm>
          <a:prstGeom prst="rect">
            <a:avLst/>
          </a:prstGeom>
          <a:solidFill>
            <a:srgbClr val="FFD966"/>
          </a:solidFill>
          <a:ln w="5080">
            <a:solidFill>
              <a:srgbClr val="CCCCCC"/>
            </a:solidFill>
            <a:prstDash val="solid"/>
          </a:ln>
        </p:spPr>
        <p:txBody>
          <a:bodyPr/>
          <a:lstStyle/>
          <a:p>
            <a:endParaRPr lang="en-US" noProof="0" dirty="0"/>
          </a:p>
        </p:txBody>
      </p:sp>
      <p:sp>
        <p:nvSpPr>
          <p:cNvPr id="113" name="Text 111"/>
          <p:cNvSpPr/>
          <p:nvPr/>
        </p:nvSpPr>
        <p:spPr>
          <a:xfrm>
            <a:off x="6345936" y="3961181"/>
            <a:ext cx="621792" cy="274320"/>
          </a:xfrm>
          <a:prstGeom prst="rect">
            <a:avLst/>
          </a:prstGeom>
          <a:noFill/>
          <a:ln/>
        </p:spPr>
        <p:txBody>
          <a:bodyPr wrap="square" rtlCol="0" anchor="ctr"/>
          <a:lstStyle/>
          <a:p>
            <a:pPr marL="0" indent="0">
              <a:buNone/>
            </a:pPr>
            <a:r>
              <a:rPr lang="en-US" sz="650" noProof="0" dirty="0">
                <a:solidFill>
                  <a:srgbClr val="1A1A1A"/>
                </a:solidFill>
                <a:latin typeface="Montserrat" pitchFamily="34" charset="0"/>
                <a:ea typeface="Montserrat" pitchFamily="34" charset="-122"/>
                <a:cs typeface="Montserrat" pitchFamily="34" charset="-120"/>
              </a:rPr>
              <a:t>5</a:t>
            </a:r>
            <a:endParaRPr lang="en-US" sz="650" noProof="0" dirty="0"/>
          </a:p>
        </p:txBody>
      </p:sp>
      <p:sp>
        <p:nvSpPr>
          <p:cNvPr id="114" name="Shape 112"/>
          <p:cNvSpPr/>
          <p:nvPr/>
        </p:nvSpPr>
        <p:spPr>
          <a:xfrm>
            <a:off x="329184" y="4235501"/>
            <a:ext cx="256032" cy="274320"/>
          </a:xfrm>
          <a:prstGeom prst="rect">
            <a:avLst/>
          </a:prstGeom>
          <a:solidFill>
            <a:srgbClr val="F2F2F2"/>
          </a:solidFill>
          <a:ln w="5080">
            <a:solidFill>
              <a:srgbClr val="CCCCCC"/>
            </a:solidFill>
            <a:prstDash val="solid"/>
          </a:ln>
        </p:spPr>
        <p:txBody>
          <a:bodyPr/>
          <a:lstStyle/>
          <a:p>
            <a:endParaRPr lang="en-US" noProof="0" dirty="0"/>
          </a:p>
        </p:txBody>
      </p:sp>
      <p:sp>
        <p:nvSpPr>
          <p:cNvPr id="115" name="Text 113"/>
          <p:cNvSpPr/>
          <p:nvPr/>
        </p:nvSpPr>
        <p:spPr>
          <a:xfrm>
            <a:off x="329184" y="4235501"/>
            <a:ext cx="256032" cy="274320"/>
          </a:xfrm>
          <a:prstGeom prst="rect">
            <a:avLst/>
          </a:prstGeom>
          <a:noFill/>
          <a:ln/>
        </p:spPr>
        <p:txBody>
          <a:bodyPr wrap="square" rtlCol="0" anchor="ctr"/>
          <a:lstStyle/>
          <a:p>
            <a:pPr marL="0" indent="0" algn="ctr">
              <a:buNone/>
            </a:pPr>
            <a:r>
              <a:rPr lang="en-US" sz="650" noProof="0" dirty="0">
                <a:solidFill>
                  <a:srgbClr val="666666"/>
                </a:solidFill>
                <a:latin typeface="Montserrat" pitchFamily="34" charset="0"/>
                <a:ea typeface="Montserrat" pitchFamily="34" charset="-122"/>
                <a:cs typeface="Montserrat" pitchFamily="34" charset="-120"/>
              </a:rPr>
              <a:t>7</a:t>
            </a:r>
            <a:endParaRPr lang="en-US" sz="650" noProof="0" dirty="0"/>
          </a:p>
        </p:txBody>
      </p:sp>
      <p:sp>
        <p:nvSpPr>
          <p:cNvPr id="116" name="Shape 114"/>
          <p:cNvSpPr/>
          <p:nvPr/>
        </p:nvSpPr>
        <p:spPr>
          <a:xfrm>
            <a:off x="585216" y="4235501"/>
            <a:ext cx="804672" cy="274320"/>
          </a:xfrm>
          <a:prstGeom prst="rect">
            <a:avLst/>
          </a:prstGeom>
          <a:solidFill>
            <a:srgbClr val="FFD966"/>
          </a:solidFill>
          <a:ln w="5080">
            <a:solidFill>
              <a:srgbClr val="CCCCCC"/>
            </a:solidFill>
            <a:prstDash val="solid"/>
          </a:ln>
        </p:spPr>
        <p:txBody>
          <a:bodyPr/>
          <a:lstStyle/>
          <a:p>
            <a:endParaRPr lang="en-US" noProof="0" dirty="0"/>
          </a:p>
        </p:txBody>
      </p:sp>
      <p:sp>
        <p:nvSpPr>
          <p:cNvPr id="117" name="Text 115"/>
          <p:cNvSpPr/>
          <p:nvPr/>
        </p:nvSpPr>
        <p:spPr>
          <a:xfrm>
            <a:off x="603504" y="4235501"/>
            <a:ext cx="768096" cy="274320"/>
          </a:xfrm>
          <a:prstGeom prst="rect">
            <a:avLst/>
          </a:prstGeom>
          <a:noFill/>
          <a:ln/>
        </p:spPr>
        <p:txBody>
          <a:bodyPr wrap="square" rtlCol="0" anchor="ctr"/>
          <a:lstStyle/>
          <a:p>
            <a:pPr marL="0" indent="0">
              <a:buNone/>
            </a:pPr>
            <a:r>
              <a:rPr lang="en-US" sz="650" noProof="0" dirty="0">
                <a:solidFill>
                  <a:srgbClr val="1A1A1A"/>
                </a:solidFill>
                <a:latin typeface="Montserrat" pitchFamily="34" charset="0"/>
                <a:ea typeface="Montserrat" pitchFamily="34" charset="-122"/>
                <a:cs typeface="Montserrat" pitchFamily="34" charset="-120"/>
              </a:rPr>
              <a:t>Service detail</a:t>
            </a:r>
            <a:endParaRPr lang="en-US" sz="650" noProof="0" dirty="0"/>
          </a:p>
          <a:p>
            <a:pPr marL="0" indent="0">
              <a:buNone/>
            </a:pPr>
            <a:r>
              <a:rPr lang="en-US" sz="650" noProof="0" dirty="0">
                <a:solidFill>
                  <a:srgbClr val="1A1A1A"/>
                </a:solidFill>
                <a:latin typeface="Montserrat" pitchFamily="34" charset="0"/>
                <a:ea typeface="Montserrat" pitchFamily="34" charset="-122"/>
                <a:cs typeface="Montserrat" pitchFamily="34" charset="-120"/>
              </a:rPr>
              <a:t>line</a:t>
            </a:r>
            <a:endParaRPr lang="en-US" sz="650" noProof="0" dirty="0"/>
          </a:p>
        </p:txBody>
      </p:sp>
      <p:sp>
        <p:nvSpPr>
          <p:cNvPr id="118" name="Shape 116"/>
          <p:cNvSpPr/>
          <p:nvPr/>
        </p:nvSpPr>
        <p:spPr>
          <a:xfrm>
            <a:off x="1389888" y="4235501"/>
            <a:ext cx="914400" cy="274320"/>
          </a:xfrm>
          <a:prstGeom prst="rect">
            <a:avLst/>
          </a:prstGeom>
          <a:solidFill>
            <a:srgbClr val="FFD966"/>
          </a:solidFill>
          <a:ln w="5080">
            <a:solidFill>
              <a:srgbClr val="CCCCCC"/>
            </a:solidFill>
            <a:prstDash val="solid"/>
          </a:ln>
        </p:spPr>
        <p:txBody>
          <a:bodyPr/>
          <a:lstStyle/>
          <a:p>
            <a:endParaRPr lang="en-US" noProof="0" dirty="0"/>
          </a:p>
        </p:txBody>
      </p:sp>
      <p:sp>
        <p:nvSpPr>
          <p:cNvPr id="119" name="Text 117"/>
          <p:cNvSpPr/>
          <p:nvPr/>
        </p:nvSpPr>
        <p:spPr>
          <a:xfrm>
            <a:off x="1408176" y="4235501"/>
            <a:ext cx="877824" cy="274320"/>
          </a:xfrm>
          <a:prstGeom prst="rect">
            <a:avLst/>
          </a:prstGeom>
          <a:noFill/>
          <a:ln/>
        </p:spPr>
        <p:txBody>
          <a:bodyPr wrap="square" rtlCol="0" anchor="ctr"/>
          <a:lstStyle/>
          <a:p>
            <a:pPr marL="0" indent="0">
              <a:buNone/>
            </a:pPr>
            <a:r>
              <a:rPr lang="en-US" sz="650" noProof="0" dirty="0">
                <a:solidFill>
                  <a:srgbClr val="1A1A1A"/>
                </a:solidFill>
                <a:latin typeface="Montserrat" pitchFamily="34" charset="0"/>
                <a:ea typeface="Montserrat" pitchFamily="34" charset="-122"/>
                <a:cs typeface="Montserrat" pitchFamily="34" charset="-120"/>
              </a:rPr>
              <a:t>C003342571</a:t>
            </a:r>
            <a:endParaRPr lang="en-US" sz="650" noProof="0" dirty="0"/>
          </a:p>
        </p:txBody>
      </p:sp>
      <p:sp>
        <p:nvSpPr>
          <p:cNvPr id="120" name="Shape 118"/>
          <p:cNvSpPr/>
          <p:nvPr/>
        </p:nvSpPr>
        <p:spPr>
          <a:xfrm>
            <a:off x="2304288" y="4235501"/>
            <a:ext cx="932688" cy="274320"/>
          </a:xfrm>
          <a:prstGeom prst="rect">
            <a:avLst/>
          </a:prstGeom>
          <a:solidFill>
            <a:srgbClr val="FFD966"/>
          </a:solidFill>
          <a:ln w="5080">
            <a:solidFill>
              <a:srgbClr val="CCCCCC"/>
            </a:solidFill>
            <a:prstDash val="solid"/>
          </a:ln>
        </p:spPr>
        <p:txBody>
          <a:bodyPr/>
          <a:lstStyle/>
          <a:p>
            <a:endParaRPr lang="en-US" noProof="0" dirty="0"/>
          </a:p>
        </p:txBody>
      </p:sp>
      <p:sp>
        <p:nvSpPr>
          <p:cNvPr id="121" name="Shape 119"/>
          <p:cNvSpPr/>
          <p:nvPr/>
        </p:nvSpPr>
        <p:spPr>
          <a:xfrm>
            <a:off x="3236976" y="4235501"/>
            <a:ext cx="749808" cy="274320"/>
          </a:xfrm>
          <a:prstGeom prst="rect">
            <a:avLst/>
          </a:prstGeom>
          <a:solidFill>
            <a:srgbClr val="FFD966"/>
          </a:solidFill>
          <a:ln w="5080">
            <a:solidFill>
              <a:srgbClr val="CCCCCC"/>
            </a:solidFill>
            <a:prstDash val="solid"/>
          </a:ln>
        </p:spPr>
        <p:txBody>
          <a:bodyPr/>
          <a:lstStyle/>
          <a:p>
            <a:endParaRPr lang="en-US" noProof="0" dirty="0"/>
          </a:p>
        </p:txBody>
      </p:sp>
      <p:sp>
        <p:nvSpPr>
          <p:cNvPr id="122" name="Shape 120"/>
          <p:cNvSpPr/>
          <p:nvPr/>
        </p:nvSpPr>
        <p:spPr>
          <a:xfrm>
            <a:off x="3986784" y="4235501"/>
            <a:ext cx="676656" cy="274320"/>
          </a:xfrm>
          <a:prstGeom prst="rect">
            <a:avLst/>
          </a:prstGeom>
          <a:solidFill>
            <a:srgbClr val="FFD966"/>
          </a:solidFill>
          <a:ln w="5080">
            <a:solidFill>
              <a:srgbClr val="CCCCCC"/>
            </a:solidFill>
            <a:prstDash val="solid"/>
          </a:ln>
        </p:spPr>
        <p:txBody>
          <a:bodyPr/>
          <a:lstStyle/>
          <a:p>
            <a:endParaRPr lang="en-US" noProof="0" dirty="0"/>
          </a:p>
        </p:txBody>
      </p:sp>
      <p:sp>
        <p:nvSpPr>
          <p:cNvPr id="123" name="Shape 121"/>
          <p:cNvSpPr/>
          <p:nvPr/>
        </p:nvSpPr>
        <p:spPr>
          <a:xfrm>
            <a:off x="4663440" y="4235501"/>
            <a:ext cx="749808" cy="274320"/>
          </a:xfrm>
          <a:prstGeom prst="rect">
            <a:avLst/>
          </a:prstGeom>
          <a:solidFill>
            <a:srgbClr val="FFD966"/>
          </a:solidFill>
          <a:ln w="5080">
            <a:solidFill>
              <a:srgbClr val="CCCCCC"/>
            </a:solidFill>
            <a:prstDash val="solid"/>
          </a:ln>
        </p:spPr>
        <p:txBody>
          <a:bodyPr/>
          <a:lstStyle/>
          <a:p>
            <a:endParaRPr lang="en-US" noProof="0" dirty="0"/>
          </a:p>
        </p:txBody>
      </p:sp>
      <p:sp>
        <p:nvSpPr>
          <p:cNvPr id="124" name="Text 122"/>
          <p:cNvSpPr/>
          <p:nvPr/>
        </p:nvSpPr>
        <p:spPr>
          <a:xfrm>
            <a:off x="4681728" y="4235501"/>
            <a:ext cx="713232" cy="274320"/>
          </a:xfrm>
          <a:prstGeom prst="rect">
            <a:avLst/>
          </a:prstGeom>
          <a:noFill/>
          <a:ln/>
        </p:spPr>
        <p:txBody>
          <a:bodyPr wrap="square" rtlCol="0" anchor="ctr"/>
          <a:lstStyle/>
          <a:p>
            <a:pPr marL="0" indent="0">
              <a:buNone/>
            </a:pPr>
            <a:r>
              <a:rPr lang="en-US" sz="650" noProof="0" dirty="0">
                <a:solidFill>
                  <a:srgbClr val="1A1A1A"/>
                </a:solidFill>
                <a:latin typeface="Montserrat" pitchFamily="34" charset="0"/>
                <a:ea typeface="Montserrat" pitchFamily="34" charset="-122"/>
                <a:cs typeface="Montserrat" pitchFamily="34" charset="-120"/>
              </a:rPr>
              <a:t>1 test</a:t>
            </a:r>
            <a:endParaRPr lang="en-US" sz="650" noProof="0" dirty="0"/>
          </a:p>
        </p:txBody>
      </p:sp>
      <p:sp>
        <p:nvSpPr>
          <p:cNvPr id="125" name="Shape 123"/>
          <p:cNvSpPr/>
          <p:nvPr/>
        </p:nvSpPr>
        <p:spPr>
          <a:xfrm>
            <a:off x="5413248" y="4235501"/>
            <a:ext cx="914400" cy="274320"/>
          </a:xfrm>
          <a:prstGeom prst="rect">
            <a:avLst/>
          </a:prstGeom>
          <a:solidFill>
            <a:srgbClr val="FFD966"/>
          </a:solidFill>
          <a:ln w="5080">
            <a:solidFill>
              <a:srgbClr val="CCCCCC"/>
            </a:solidFill>
            <a:prstDash val="solid"/>
          </a:ln>
        </p:spPr>
        <p:txBody>
          <a:bodyPr/>
          <a:lstStyle/>
          <a:p>
            <a:endParaRPr lang="en-US" noProof="0" dirty="0"/>
          </a:p>
        </p:txBody>
      </p:sp>
      <p:sp>
        <p:nvSpPr>
          <p:cNvPr id="126" name="Text 124"/>
          <p:cNvSpPr/>
          <p:nvPr/>
        </p:nvSpPr>
        <p:spPr>
          <a:xfrm>
            <a:off x="5431536" y="4235501"/>
            <a:ext cx="877824" cy="274320"/>
          </a:xfrm>
          <a:prstGeom prst="rect">
            <a:avLst/>
          </a:prstGeom>
          <a:noFill/>
          <a:ln/>
        </p:spPr>
        <p:txBody>
          <a:bodyPr wrap="square" rtlCol="0" anchor="ctr"/>
          <a:lstStyle/>
          <a:p>
            <a:pPr marL="0" indent="0">
              <a:buNone/>
            </a:pPr>
            <a:r>
              <a:rPr lang="en-US" sz="650" noProof="0" dirty="0" err="1">
                <a:solidFill>
                  <a:srgbClr val="1A1A1A"/>
                </a:solidFill>
                <a:latin typeface="Montserrat" pitchFamily="34" charset="0"/>
                <a:ea typeface="Montserrat" pitchFamily="34" charset="-122"/>
                <a:cs typeface="Montserrat" pitchFamily="34" charset="-120"/>
              </a:rPr>
              <a:t>Asesoria</a:t>
            </a:r>
            <a:r>
              <a:rPr lang="en-US" sz="650" noProof="0" dirty="0">
                <a:solidFill>
                  <a:srgbClr val="1A1A1A"/>
                </a:solidFill>
                <a:latin typeface="Montserrat" pitchFamily="34" charset="0"/>
                <a:ea typeface="Montserrat" pitchFamily="34" charset="-122"/>
                <a:cs typeface="Montserrat" pitchFamily="34" charset="-120"/>
              </a:rPr>
              <a:t> 4</a:t>
            </a:r>
            <a:endParaRPr lang="en-US" sz="650" noProof="0" dirty="0"/>
          </a:p>
        </p:txBody>
      </p:sp>
      <p:sp>
        <p:nvSpPr>
          <p:cNvPr id="127" name="Shape 125"/>
          <p:cNvSpPr/>
          <p:nvPr/>
        </p:nvSpPr>
        <p:spPr>
          <a:xfrm>
            <a:off x="6327648" y="4235501"/>
            <a:ext cx="658368" cy="274320"/>
          </a:xfrm>
          <a:prstGeom prst="rect">
            <a:avLst/>
          </a:prstGeom>
          <a:solidFill>
            <a:srgbClr val="FFD966"/>
          </a:solidFill>
          <a:ln w="5080">
            <a:solidFill>
              <a:srgbClr val="CCCCCC"/>
            </a:solidFill>
            <a:prstDash val="solid"/>
          </a:ln>
        </p:spPr>
        <p:txBody>
          <a:bodyPr/>
          <a:lstStyle/>
          <a:p>
            <a:endParaRPr lang="en-US" noProof="0" dirty="0"/>
          </a:p>
        </p:txBody>
      </p:sp>
      <p:sp>
        <p:nvSpPr>
          <p:cNvPr id="128" name="Text 126"/>
          <p:cNvSpPr/>
          <p:nvPr/>
        </p:nvSpPr>
        <p:spPr>
          <a:xfrm>
            <a:off x="6345936" y="4235501"/>
            <a:ext cx="621792" cy="274320"/>
          </a:xfrm>
          <a:prstGeom prst="rect">
            <a:avLst/>
          </a:prstGeom>
          <a:noFill/>
          <a:ln/>
        </p:spPr>
        <p:txBody>
          <a:bodyPr wrap="square" rtlCol="0" anchor="ctr"/>
          <a:lstStyle/>
          <a:p>
            <a:pPr marL="0" indent="0">
              <a:buNone/>
            </a:pPr>
            <a:r>
              <a:rPr lang="en-US" sz="650" noProof="0" dirty="0">
                <a:solidFill>
                  <a:srgbClr val="1A1A1A"/>
                </a:solidFill>
                <a:latin typeface="Montserrat" pitchFamily="34" charset="0"/>
                <a:ea typeface="Montserrat" pitchFamily="34" charset="-122"/>
                <a:cs typeface="Montserrat" pitchFamily="34" charset="-120"/>
              </a:rPr>
              <a:t>5</a:t>
            </a:r>
            <a:endParaRPr lang="en-US" sz="650" noProof="0" dirty="0"/>
          </a:p>
        </p:txBody>
      </p:sp>
      <p:sp>
        <p:nvSpPr>
          <p:cNvPr id="129" name="Shape 127"/>
          <p:cNvSpPr/>
          <p:nvPr/>
        </p:nvSpPr>
        <p:spPr>
          <a:xfrm>
            <a:off x="329184" y="4509821"/>
            <a:ext cx="256032" cy="274320"/>
          </a:xfrm>
          <a:prstGeom prst="rect">
            <a:avLst/>
          </a:prstGeom>
          <a:solidFill>
            <a:srgbClr val="F2F2F2"/>
          </a:solidFill>
          <a:ln w="5080">
            <a:solidFill>
              <a:srgbClr val="CCCCCC"/>
            </a:solidFill>
            <a:prstDash val="solid"/>
          </a:ln>
        </p:spPr>
        <p:txBody>
          <a:bodyPr/>
          <a:lstStyle/>
          <a:p>
            <a:endParaRPr lang="en-US" noProof="0" dirty="0"/>
          </a:p>
        </p:txBody>
      </p:sp>
      <p:sp>
        <p:nvSpPr>
          <p:cNvPr id="130" name="Text 128"/>
          <p:cNvSpPr/>
          <p:nvPr/>
        </p:nvSpPr>
        <p:spPr>
          <a:xfrm>
            <a:off x="329184" y="4509821"/>
            <a:ext cx="256032" cy="274320"/>
          </a:xfrm>
          <a:prstGeom prst="rect">
            <a:avLst/>
          </a:prstGeom>
          <a:noFill/>
          <a:ln/>
        </p:spPr>
        <p:txBody>
          <a:bodyPr wrap="square" rtlCol="0" anchor="ctr"/>
          <a:lstStyle/>
          <a:p>
            <a:pPr marL="0" indent="0" algn="ctr">
              <a:buNone/>
            </a:pPr>
            <a:r>
              <a:rPr lang="en-US" sz="650" noProof="0" dirty="0">
                <a:solidFill>
                  <a:srgbClr val="666666"/>
                </a:solidFill>
                <a:latin typeface="Montserrat" pitchFamily="34" charset="0"/>
                <a:ea typeface="Montserrat" pitchFamily="34" charset="-122"/>
                <a:cs typeface="Montserrat" pitchFamily="34" charset="-120"/>
              </a:rPr>
              <a:t>8</a:t>
            </a:r>
            <a:endParaRPr lang="en-US" sz="650" noProof="0" dirty="0"/>
          </a:p>
        </p:txBody>
      </p:sp>
      <p:sp>
        <p:nvSpPr>
          <p:cNvPr id="131" name="Shape 129"/>
          <p:cNvSpPr/>
          <p:nvPr/>
        </p:nvSpPr>
        <p:spPr>
          <a:xfrm>
            <a:off x="585216" y="4509821"/>
            <a:ext cx="804672" cy="274320"/>
          </a:xfrm>
          <a:prstGeom prst="rect">
            <a:avLst/>
          </a:prstGeom>
          <a:solidFill>
            <a:srgbClr val="FFD966"/>
          </a:solidFill>
          <a:ln w="5080">
            <a:solidFill>
              <a:srgbClr val="CCCCCC"/>
            </a:solidFill>
            <a:prstDash val="solid"/>
          </a:ln>
        </p:spPr>
        <p:txBody>
          <a:bodyPr/>
          <a:lstStyle/>
          <a:p>
            <a:endParaRPr lang="en-US" noProof="0" dirty="0"/>
          </a:p>
        </p:txBody>
      </p:sp>
      <p:sp>
        <p:nvSpPr>
          <p:cNvPr id="132" name="Text 130"/>
          <p:cNvSpPr/>
          <p:nvPr/>
        </p:nvSpPr>
        <p:spPr>
          <a:xfrm>
            <a:off x="603504" y="4509821"/>
            <a:ext cx="768096" cy="274320"/>
          </a:xfrm>
          <a:prstGeom prst="rect">
            <a:avLst/>
          </a:prstGeom>
          <a:noFill/>
          <a:ln/>
        </p:spPr>
        <p:txBody>
          <a:bodyPr wrap="square" rtlCol="0" anchor="ctr"/>
          <a:lstStyle/>
          <a:p>
            <a:pPr marL="0" indent="0">
              <a:buNone/>
            </a:pPr>
            <a:r>
              <a:rPr lang="en-US" sz="650" noProof="0" dirty="0">
                <a:solidFill>
                  <a:srgbClr val="1A1A1A"/>
                </a:solidFill>
                <a:latin typeface="Montserrat" pitchFamily="34" charset="0"/>
                <a:ea typeface="Montserrat" pitchFamily="34" charset="-122"/>
                <a:cs typeface="Montserrat" pitchFamily="34" charset="-120"/>
              </a:rPr>
              <a:t>Service detail</a:t>
            </a:r>
            <a:endParaRPr lang="en-US" sz="650" noProof="0" dirty="0"/>
          </a:p>
          <a:p>
            <a:pPr marL="0" indent="0">
              <a:buNone/>
            </a:pPr>
            <a:r>
              <a:rPr lang="en-US" sz="650" noProof="0" dirty="0">
                <a:solidFill>
                  <a:srgbClr val="1A1A1A"/>
                </a:solidFill>
                <a:latin typeface="Montserrat" pitchFamily="34" charset="0"/>
                <a:ea typeface="Montserrat" pitchFamily="34" charset="-122"/>
                <a:cs typeface="Montserrat" pitchFamily="34" charset="-120"/>
              </a:rPr>
              <a:t>line</a:t>
            </a:r>
            <a:endParaRPr lang="en-US" sz="650" noProof="0" dirty="0"/>
          </a:p>
        </p:txBody>
      </p:sp>
      <p:sp>
        <p:nvSpPr>
          <p:cNvPr id="133" name="Shape 131"/>
          <p:cNvSpPr/>
          <p:nvPr/>
        </p:nvSpPr>
        <p:spPr>
          <a:xfrm>
            <a:off x="1389888" y="4509821"/>
            <a:ext cx="914400" cy="274320"/>
          </a:xfrm>
          <a:prstGeom prst="rect">
            <a:avLst/>
          </a:prstGeom>
          <a:solidFill>
            <a:srgbClr val="FFD966"/>
          </a:solidFill>
          <a:ln w="5080">
            <a:solidFill>
              <a:srgbClr val="CCCCCC"/>
            </a:solidFill>
            <a:prstDash val="solid"/>
          </a:ln>
        </p:spPr>
        <p:txBody>
          <a:bodyPr/>
          <a:lstStyle/>
          <a:p>
            <a:endParaRPr lang="en-US" noProof="0" dirty="0"/>
          </a:p>
        </p:txBody>
      </p:sp>
      <p:sp>
        <p:nvSpPr>
          <p:cNvPr id="134" name="Text 132"/>
          <p:cNvSpPr/>
          <p:nvPr/>
        </p:nvSpPr>
        <p:spPr>
          <a:xfrm>
            <a:off x="1408176" y="4509821"/>
            <a:ext cx="877824" cy="274320"/>
          </a:xfrm>
          <a:prstGeom prst="rect">
            <a:avLst/>
          </a:prstGeom>
          <a:noFill/>
          <a:ln/>
        </p:spPr>
        <p:txBody>
          <a:bodyPr wrap="square" rtlCol="0" anchor="ctr"/>
          <a:lstStyle/>
          <a:p>
            <a:pPr marL="0" indent="0">
              <a:buNone/>
            </a:pPr>
            <a:r>
              <a:rPr lang="en-US" sz="650" noProof="0" dirty="0">
                <a:solidFill>
                  <a:srgbClr val="1A1A1A"/>
                </a:solidFill>
                <a:latin typeface="Montserrat" pitchFamily="34" charset="0"/>
                <a:ea typeface="Montserrat" pitchFamily="34" charset="-122"/>
                <a:cs typeface="Montserrat" pitchFamily="34" charset="-120"/>
              </a:rPr>
              <a:t>C003342571</a:t>
            </a:r>
            <a:endParaRPr lang="en-US" sz="650" noProof="0" dirty="0"/>
          </a:p>
        </p:txBody>
      </p:sp>
      <p:sp>
        <p:nvSpPr>
          <p:cNvPr id="135" name="Shape 133"/>
          <p:cNvSpPr/>
          <p:nvPr/>
        </p:nvSpPr>
        <p:spPr>
          <a:xfrm>
            <a:off x="2304288" y="4509821"/>
            <a:ext cx="932688" cy="274320"/>
          </a:xfrm>
          <a:prstGeom prst="rect">
            <a:avLst/>
          </a:prstGeom>
          <a:solidFill>
            <a:srgbClr val="FFD966"/>
          </a:solidFill>
          <a:ln w="5080">
            <a:solidFill>
              <a:srgbClr val="CCCCCC"/>
            </a:solidFill>
            <a:prstDash val="solid"/>
          </a:ln>
        </p:spPr>
        <p:txBody>
          <a:bodyPr/>
          <a:lstStyle/>
          <a:p>
            <a:endParaRPr lang="en-US" noProof="0" dirty="0"/>
          </a:p>
        </p:txBody>
      </p:sp>
      <p:sp>
        <p:nvSpPr>
          <p:cNvPr id="136" name="Shape 134"/>
          <p:cNvSpPr/>
          <p:nvPr/>
        </p:nvSpPr>
        <p:spPr>
          <a:xfrm>
            <a:off x="3236976" y="4509821"/>
            <a:ext cx="749808" cy="274320"/>
          </a:xfrm>
          <a:prstGeom prst="rect">
            <a:avLst/>
          </a:prstGeom>
          <a:solidFill>
            <a:srgbClr val="FFD966"/>
          </a:solidFill>
          <a:ln w="5080">
            <a:solidFill>
              <a:srgbClr val="CCCCCC"/>
            </a:solidFill>
            <a:prstDash val="solid"/>
          </a:ln>
        </p:spPr>
        <p:txBody>
          <a:bodyPr/>
          <a:lstStyle/>
          <a:p>
            <a:endParaRPr lang="en-US" noProof="0" dirty="0"/>
          </a:p>
        </p:txBody>
      </p:sp>
      <p:sp>
        <p:nvSpPr>
          <p:cNvPr id="137" name="Shape 135"/>
          <p:cNvSpPr/>
          <p:nvPr/>
        </p:nvSpPr>
        <p:spPr>
          <a:xfrm>
            <a:off x="3986784" y="4509821"/>
            <a:ext cx="676656" cy="274320"/>
          </a:xfrm>
          <a:prstGeom prst="rect">
            <a:avLst/>
          </a:prstGeom>
          <a:solidFill>
            <a:srgbClr val="FFD966"/>
          </a:solidFill>
          <a:ln w="5080">
            <a:solidFill>
              <a:srgbClr val="CCCCCC"/>
            </a:solidFill>
            <a:prstDash val="solid"/>
          </a:ln>
        </p:spPr>
        <p:txBody>
          <a:bodyPr/>
          <a:lstStyle/>
          <a:p>
            <a:endParaRPr lang="en-US" noProof="0" dirty="0"/>
          </a:p>
        </p:txBody>
      </p:sp>
      <p:sp>
        <p:nvSpPr>
          <p:cNvPr id="138" name="Shape 136"/>
          <p:cNvSpPr/>
          <p:nvPr/>
        </p:nvSpPr>
        <p:spPr>
          <a:xfrm>
            <a:off x="4663440" y="4509821"/>
            <a:ext cx="749808" cy="274320"/>
          </a:xfrm>
          <a:prstGeom prst="rect">
            <a:avLst/>
          </a:prstGeom>
          <a:solidFill>
            <a:srgbClr val="FFD966"/>
          </a:solidFill>
          <a:ln w="5080">
            <a:solidFill>
              <a:srgbClr val="CCCCCC"/>
            </a:solidFill>
            <a:prstDash val="solid"/>
          </a:ln>
        </p:spPr>
        <p:txBody>
          <a:bodyPr/>
          <a:lstStyle/>
          <a:p>
            <a:endParaRPr lang="en-US" noProof="0" dirty="0"/>
          </a:p>
        </p:txBody>
      </p:sp>
      <p:sp>
        <p:nvSpPr>
          <p:cNvPr id="139" name="Text 137"/>
          <p:cNvSpPr/>
          <p:nvPr/>
        </p:nvSpPr>
        <p:spPr>
          <a:xfrm>
            <a:off x="4681728" y="4509821"/>
            <a:ext cx="713232" cy="274320"/>
          </a:xfrm>
          <a:prstGeom prst="rect">
            <a:avLst/>
          </a:prstGeom>
          <a:noFill/>
          <a:ln/>
        </p:spPr>
        <p:txBody>
          <a:bodyPr wrap="square" rtlCol="0" anchor="ctr"/>
          <a:lstStyle/>
          <a:p>
            <a:pPr marL="0" indent="0">
              <a:buNone/>
            </a:pPr>
            <a:r>
              <a:rPr lang="en-US" sz="650" noProof="0" dirty="0">
                <a:solidFill>
                  <a:srgbClr val="1A1A1A"/>
                </a:solidFill>
                <a:latin typeface="Montserrat" pitchFamily="34" charset="0"/>
                <a:ea typeface="Montserrat" pitchFamily="34" charset="-122"/>
                <a:cs typeface="Montserrat" pitchFamily="34" charset="-120"/>
              </a:rPr>
              <a:t>1 test</a:t>
            </a:r>
            <a:endParaRPr lang="en-US" sz="650" noProof="0" dirty="0"/>
          </a:p>
        </p:txBody>
      </p:sp>
      <p:sp>
        <p:nvSpPr>
          <p:cNvPr id="140" name="Shape 138"/>
          <p:cNvSpPr/>
          <p:nvPr/>
        </p:nvSpPr>
        <p:spPr>
          <a:xfrm>
            <a:off x="5413248" y="4509821"/>
            <a:ext cx="914400" cy="274320"/>
          </a:xfrm>
          <a:prstGeom prst="rect">
            <a:avLst/>
          </a:prstGeom>
          <a:solidFill>
            <a:srgbClr val="FFD966"/>
          </a:solidFill>
          <a:ln w="5080">
            <a:solidFill>
              <a:srgbClr val="CCCCCC"/>
            </a:solidFill>
            <a:prstDash val="solid"/>
          </a:ln>
        </p:spPr>
        <p:txBody>
          <a:bodyPr/>
          <a:lstStyle/>
          <a:p>
            <a:endParaRPr lang="en-US" noProof="0" dirty="0"/>
          </a:p>
        </p:txBody>
      </p:sp>
      <p:sp>
        <p:nvSpPr>
          <p:cNvPr id="141" name="Text 139"/>
          <p:cNvSpPr/>
          <p:nvPr/>
        </p:nvSpPr>
        <p:spPr>
          <a:xfrm>
            <a:off x="5431536" y="4509821"/>
            <a:ext cx="877824" cy="274320"/>
          </a:xfrm>
          <a:prstGeom prst="rect">
            <a:avLst/>
          </a:prstGeom>
          <a:noFill/>
          <a:ln/>
        </p:spPr>
        <p:txBody>
          <a:bodyPr wrap="square" rtlCol="0" anchor="ctr"/>
          <a:lstStyle/>
          <a:p>
            <a:pPr marL="0" indent="0">
              <a:buNone/>
            </a:pPr>
            <a:r>
              <a:rPr lang="en-US" sz="650" noProof="0" dirty="0" err="1">
                <a:solidFill>
                  <a:srgbClr val="1A1A1A"/>
                </a:solidFill>
                <a:latin typeface="Montserrat" pitchFamily="34" charset="0"/>
                <a:ea typeface="Montserrat" pitchFamily="34" charset="-122"/>
                <a:cs typeface="Montserrat" pitchFamily="34" charset="-120"/>
              </a:rPr>
              <a:t>Asesoria</a:t>
            </a:r>
            <a:r>
              <a:rPr lang="en-US" sz="650" noProof="0" dirty="0">
                <a:solidFill>
                  <a:srgbClr val="1A1A1A"/>
                </a:solidFill>
                <a:latin typeface="Montserrat" pitchFamily="34" charset="0"/>
                <a:ea typeface="Montserrat" pitchFamily="34" charset="-122"/>
                <a:cs typeface="Montserrat" pitchFamily="34" charset="-120"/>
              </a:rPr>
              <a:t> 5</a:t>
            </a:r>
            <a:endParaRPr lang="en-US" sz="650" noProof="0" dirty="0"/>
          </a:p>
        </p:txBody>
      </p:sp>
      <p:sp>
        <p:nvSpPr>
          <p:cNvPr id="142" name="Shape 140"/>
          <p:cNvSpPr/>
          <p:nvPr/>
        </p:nvSpPr>
        <p:spPr>
          <a:xfrm>
            <a:off x="6327648" y="4509821"/>
            <a:ext cx="658368" cy="274320"/>
          </a:xfrm>
          <a:prstGeom prst="rect">
            <a:avLst/>
          </a:prstGeom>
          <a:solidFill>
            <a:srgbClr val="FFD966"/>
          </a:solidFill>
          <a:ln w="5080">
            <a:solidFill>
              <a:srgbClr val="CCCCCC"/>
            </a:solidFill>
            <a:prstDash val="solid"/>
          </a:ln>
        </p:spPr>
        <p:txBody>
          <a:bodyPr/>
          <a:lstStyle/>
          <a:p>
            <a:endParaRPr lang="en-US" noProof="0" dirty="0"/>
          </a:p>
        </p:txBody>
      </p:sp>
      <p:sp>
        <p:nvSpPr>
          <p:cNvPr id="143" name="Text 141"/>
          <p:cNvSpPr/>
          <p:nvPr/>
        </p:nvSpPr>
        <p:spPr>
          <a:xfrm>
            <a:off x="6345936" y="4509821"/>
            <a:ext cx="621792" cy="274320"/>
          </a:xfrm>
          <a:prstGeom prst="rect">
            <a:avLst/>
          </a:prstGeom>
          <a:noFill/>
          <a:ln/>
        </p:spPr>
        <p:txBody>
          <a:bodyPr wrap="square" rtlCol="0" anchor="ctr"/>
          <a:lstStyle/>
          <a:p>
            <a:pPr marL="0" indent="0">
              <a:buNone/>
            </a:pPr>
            <a:r>
              <a:rPr lang="en-US" sz="650" noProof="0" dirty="0">
                <a:solidFill>
                  <a:srgbClr val="1A1A1A"/>
                </a:solidFill>
                <a:latin typeface="Montserrat" pitchFamily="34" charset="0"/>
                <a:ea typeface="Montserrat" pitchFamily="34" charset="-122"/>
                <a:cs typeface="Montserrat" pitchFamily="34" charset="-120"/>
              </a:rPr>
              <a:t>5</a:t>
            </a:r>
            <a:endParaRPr lang="en-US" sz="650" noProof="0" dirty="0"/>
          </a:p>
        </p:txBody>
      </p:sp>
      <p:sp>
        <p:nvSpPr>
          <p:cNvPr id="144" name="Shape 142"/>
          <p:cNvSpPr/>
          <p:nvPr/>
        </p:nvSpPr>
        <p:spPr>
          <a:xfrm>
            <a:off x="329184" y="4784141"/>
            <a:ext cx="256032" cy="274320"/>
          </a:xfrm>
          <a:prstGeom prst="rect">
            <a:avLst/>
          </a:prstGeom>
          <a:solidFill>
            <a:srgbClr val="F2F2F2"/>
          </a:solidFill>
          <a:ln w="5080">
            <a:solidFill>
              <a:srgbClr val="CCCCCC"/>
            </a:solidFill>
            <a:prstDash val="solid"/>
          </a:ln>
        </p:spPr>
        <p:txBody>
          <a:bodyPr/>
          <a:lstStyle/>
          <a:p>
            <a:endParaRPr lang="en-US" noProof="0" dirty="0"/>
          </a:p>
        </p:txBody>
      </p:sp>
      <p:sp>
        <p:nvSpPr>
          <p:cNvPr id="145" name="Text 143"/>
          <p:cNvSpPr/>
          <p:nvPr/>
        </p:nvSpPr>
        <p:spPr>
          <a:xfrm>
            <a:off x="329184" y="4784141"/>
            <a:ext cx="256032" cy="274320"/>
          </a:xfrm>
          <a:prstGeom prst="rect">
            <a:avLst/>
          </a:prstGeom>
          <a:noFill/>
          <a:ln/>
        </p:spPr>
        <p:txBody>
          <a:bodyPr wrap="square" rtlCol="0" anchor="ctr"/>
          <a:lstStyle/>
          <a:p>
            <a:pPr marL="0" indent="0" algn="ctr">
              <a:buNone/>
            </a:pPr>
            <a:r>
              <a:rPr lang="en-US" sz="650" noProof="0" dirty="0">
                <a:solidFill>
                  <a:srgbClr val="666666"/>
                </a:solidFill>
                <a:latin typeface="Montserrat" pitchFamily="34" charset="0"/>
                <a:ea typeface="Montserrat" pitchFamily="34" charset="-122"/>
                <a:cs typeface="Montserrat" pitchFamily="34" charset="-120"/>
              </a:rPr>
              <a:t>9</a:t>
            </a:r>
            <a:endParaRPr lang="en-US" sz="650" noProof="0" dirty="0"/>
          </a:p>
        </p:txBody>
      </p:sp>
      <p:sp>
        <p:nvSpPr>
          <p:cNvPr id="146" name="Shape 144"/>
          <p:cNvSpPr/>
          <p:nvPr/>
        </p:nvSpPr>
        <p:spPr>
          <a:xfrm>
            <a:off x="585216" y="4784141"/>
            <a:ext cx="804672" cy="274320"/>
          </a:xfrm>
          <a:prstGeom prst="rect">
            <a:avLst/>
          </a:prstGeom>
          <a:solidFill>
            <a:srgbClr val="FFD966"/>
          </a:solidFill>
          <a:ln w="5080">
            <a:solidFill>
              <a:srgbClr val="CCCCCC"/>
            </a:solidFill>
            <a:prstDash val="solid"/>
          </a:ln>
        </p:spPr>
        <p:txBody>
          <a:bodyPr/>
          <a:lstStyle/>
          <a:p>
            <a:endParaRPr lang="en-US" noProof="0" dirty="0"/>
          </a:p>
        </p:txBody>
      </p:sp>
      <p:sp>
        <p:nvSpPr>
          <p:cNvPr id="147" name="Text 145"/>
          <p:cNvSpPr/>
          <p:nvPr/>
        </p:nvSpPr>
        <p:spPr>
          <a:xfrm>
            <a:off x="603504" y="4784141"/>
            <a:ext cx="768096" cy="274320"/>
          </a:xfrm>
          <a:prstGeom prst="rect">
            <a:avLst/>
          </a:prstGeom>
          <a:noFill/>
          <a:ln/>
        </p:spPr>
        <p:txBody>
          <a:bodyPr wrap="square" rtlCol="0" anchor="ctr"/>
          <a:lstStyle/>
          <a:p>
            <a:pPr marL="0" indent="0">
              <a:buNone/>
            </a:pPr>
            <a:r>
              <a:rPr lang="en-US" sz="650" noProof="0" dirty="0">
                <a:solidFill>
                  <a:srgbClr val="1A1A1A"/>
                </a:solidFill>
                <a:latin typeface="Montserrat" pitchFamily="34" charset="0"/>
                <a:ea typeface="Montserrat" pitchFamily="34" charset="-122"/>
                <a:cs typeface="Montserrat" pitchFamily="34" charset="-120"/>
              </a:rPr>
              <a:t>Service detail</a:t>
            </a:r>
            <a:endParaRPr lang="en-US" sz="650" noProof="0" dirty="0"/>
          </a:p>
          <a:p>
            <a:pPr marL="0" indent="0">
              <a:buNone/>
            </a:pPr>
            <a:r>
              <a:rPr lang="en-US" sz="650" noProof="0" dirty="0">
                <a:solidFill>
                  <a:srgbClr val="1A1A1A"/>
                </a:solidFill>
                <a:latin typeface="Montserrat" pitchFamily="34" charset="0"/>
                <a:ea typeface="Montserrat" pitchFamily="34" charset="-122"/>
                <a:cs typeface="Montserrat" pitchFamily="34" charset="-120"/>
              </a:rPr>
              <a:t>line</a:t>
            </a:r>
            <a:endParaRPr lang="en-US" sz="650" noProof="0" dirty="0"/>
          </a:p>
        </p:txBody>
      </p:sp>
      <p:sp>
        <p:nvSpPr>
          <p:cNvPr id="148" name="Shape 146"/>
          <p:cNvSpPr/>
          <p:nvPr/>
        </p:nvSpPr>
        <p:spPr>
          <a:xfrm>
            <a:off x="1389888" y="4784141"/>
            <a:ext cx="914400" cy="274320"/>
          </a:xfrm>
          <a:prstGeom prst="rect">
            <a:avLst/>
          </a:prstGeom>
          <a:solidFill>
            <a:srgbClr val="FFD966"/>
          </a:solidFill>
          <a:ln w="5080">
            <a:solidFill>
              <a:srgbClr val="CCCCCC"/>
            </a:solidFill>
            <a:prstDash val="solid"/>
          </a:ln>
        </p:spPr>
        <p:txBody>
          <a:bodyPr/>
          <a:lstStyle/>
          <a:p>
            <a:endParaRPr lang="en-US" noProof="0" dirty="0"/>
          </a:p>
        </p:txBody>
      </p:sp>
      <p:sp>
        <p:nvSpPr>
          <p:cNvPr id="149" name="Text 147"/>
          <p:cNvSpPr/>
          <p:nvPr/>
        </p:nvSpPr>
        <p:spPr>
          <a:xfrm>
            <a:off x="1408176" y="4784141"/>
            <a:ext cx="877824" cy="274320"/>
          </a:xfrm>
          <a:prstGeom prst="rect">
            <a:avLst/>
          </a:prstGeom>
          <a:noFill/>
          <a:ln/>
        </p:spPr>
        <p:txBody>
          <a:bodyPr wrap="square" rtlCol="0" anchor="ctr"/>
          <a:lstStyle/>
          <a:p>
            <a:pPr marL="0" indent="0">
              <a:buNone/>
            </a:pPr>
            <a:r>
              <a:rPr lang="en-US" sz="650" noProof="0" dirty="0">
                <a:solidFill>
                  <a:srgbClr val="1A1A1A"/>
                </a:solidFill>
                <a:latin typeface="Montserrat" pitchFamily="34" charset="0"/>
                <a:ea typeface="Montserrat" pitchFamily="34" charset="-122"/>
                <a:cs typeface="Montserrat" pitchFamily="34" charset="-120"/>
              </a:rPr>
              <a:t>C003342571</a:t>
            </a:r>
            <a:endParaRPr lang="en-US" sz="650" noProof="0" dirty="0"/>
          </a:p>
        </p:txBody>
      </p:sp>
      <p:sp>
        <p:nvSpPr>
          <p:cNvPr id="150" name="Shape 148"/>
          <p:cNvSpPr/>
          <p:nvPr/>
        </p:nvSpPr>
        <p:spPr>
          <a:xfrm>
            <a:off x="2304288" y="4784141"/>
            <a:ext cx="932688" cy="274320"/>
          </a:xfrm>
          <a:prstGeom prst="rect">
            <a:avLst/>
          </a:prstGeom>
          <a:solidFill>
            <a:srgbClr val="FFD966"/>
          </a:solidFill>
          <a:ln w="5080">
            <a:solidFill>
              <a:srgbClr val="CCCCCC"/>
            </a:solidFill>
            <a:prstDash val="solid"/>
          </a:ln>
        </p:spPr>
        <p:txBody>
          <a:bodyPr/>
          <a:lstStyle/>
          <a:p>
            <a:endParaRPr lang="en-US" noProof="0" dirty="0"/>
          </a:p>
        </p:txBody>
      </p:sp>
      <p:sp>
        <p:nvSpPr>
          <p:cNvPr id="151" name="Shape 149"/>
          <p:cNvSpPr/>
          <p:nvPr/>
        </p:nvSpPr>
        <p:spPr>
          <a:xfrm>
            <a:off x="3236976" y="4784141"/>
            <a:ext cx="749808" cy="274320"/>
          </a:xfrm>
          <a:prstGeom prst="rect">
            <a:avLst/>
          </a:prstGeom>
          <a:solidFill>
            <a:srgbClr val="FFD966"/>
          </a:solidFill>
          <a:ln w="5080">
            <a:solidFill>
              <a:srgbClr val="CCCCCC"/>
            </a:solidFill>
            <a:prstDash val="solid"/>
          </a:ln>
        </p:spPr>
        <p:txBody>
          <a:bodyPr/>
          <a:lstStyle/>
          <a:p>
            <a:endParaRPr lang="en-US" noProof="0" dirty="0"/>
          </a:p>
        </p:txBody>
      </p:sp>
      <p:sp>
        <p:nvSpPr>
          <p:cNvPr id="152" name="Shape 150"/>
          <p:cNvSpPr/>
          <p:nvPr/>
        </p:nvSpPr>
        <p:spPr>
          <a:xfrm>
            <a:off x="3986784" y="4784141"/>
            <a:ext cx="676656" cy="274320"/>
          </a:xfrm>
          <a:prstGeom prst="rect">
            <a:avLst/>
          </a:prstGeom>
          <a:solidFill>
            <a:srgbClr val="FFD966"/>
          </a:solidFill>
          <a:ln w="5080">
            <a:solidFill>
              <a:srgbClr val="CCCCCC"/>
            </a:solidFill>
            <a:prstDash val="solid"/>
          </a:ln>
        </p:spPr>
        <p:txBody>
          <a:bodyPr/>
          <a:lstStyle/>
          <a:p>
            <a:endParaRPr lang="en-US" noProof="0" dirty="0"/>
          </a:p>
        </p:txBody>
      </p:sp>
      <p:sp>
        <p:nvSpPr>
          <p:cNvPr id="153" name="Shape 151"/>
          <p:cNvSpPr/>
          <p:nvPr/>
        </p:nvSpPr>
        <p:spPr>
          <a:xfrm>
            <a:off x="4663440" y="4784141"/>
            <a:ext cx="749808" cy="274320"/>
          </a:xfrm>
          <a:prstGeom prst="rect">
            <a:avLst/>
          </a:prstGeom>
          <a:solidFill>
            <a:srgbClr val="FFD966"/>
          </a:solidFill>
          <a:ln w="5080">
            <a:solidFill>
              <a:srgbClr val="CCCCCC"/>
            </a:solidFill>
            <a:prstDash val="solid"/>
          </a:ln>
        </p:spPr>
        <p:txBody>
          <a:bodyPr/>
          <a:lstStyle/>
          <a:p>
            <a:endParaRPr lang="en-US" noProof="0" dirty="0"/>
          </a:p>
        </p:txBody>
      </p:sp>
      <p:sp>
        <p:nvSpPr>
          <p:cNvPr id="154" name="Text 152"/>
          <p:cNvSpPr/>
          <p:nvPr/>
        </p:nvSpPr>
        <p:spPr>
          <a:xfrm>
            <a:off x="4681728" y="4784141"/>
            <a:ext cx="713232" cy="274320"/>
          </a:xfrm>
          <a:prstGeom prst="rect">
            <a:avLst/>
          </a:prstGeom>
          <a:noFill/>
          <a:ln/>
        </p:spPr>
        <p:txBody>
          <a:bodyPr wrap="square" rtlCol="0" anchor="ctr"/>
          <a:lstStyle/>
          <a:p>
            <a:pPr marL="0" indent="0">
              <a:buNone/>
            </a:pPr>
            <a:r>
              <a:rPr lang="en-US" sz="650" noProof="0" dirty="0">
                <a:solidFill>
                  <a:srgbClr val="1A1A1A"/>
                </a:solidFill>
                <a:latin typeface="Montserrat" pitchFamily="34" charset="0"/>
                <a:ea typeface="Montserrat" pitchFamily="34" charset="-122"/>
                <a:cs typeface="Montserrat" pitchFamily="34" charset="-120"/>
              </a:rPr>
              <a:t>1 test</a:t>
            </a:r>
            <a:endParaRPr lang="en-US" sz="650" noProof="0" dirty="0"/>
          </a:p>
        </p:txBody>
      </p:sp>
      <p:sp>
        <p:nvSpPr>
          <p:cNvPr id="155" name="Shape 153"/>
          <p:cNvSpPr/>
          <p:nvPr/>
        </p:nvSpPr>
        <p:spPr>
          <a:xfrm>
            <a:off x="5413248" y="4784141"/>
            <a:ext cx="914400" cy="274320"/>
          </a:xfrm>
          <a:prstGeom prst="rect">
            <a:avLst/>
          </a:prstGeom>
          <a:solidFill>
            <a:srgbClr val="FFD966"/>
          </a:solidFill>
          <a:ln w="5080">
            <a:solidFill>
              <a:srgbClr val="CCCCCC"/>
            </a:solidFill>
            <a:prstDash val="solid"/>
          </a:ln>
        </p:spPr>
        <p:txBody>
          <a:bodyPr/>
          <a:lstStyle/>
          <a:p>
            <a:endParaRPr lang="en-US" noProof="0" dirty="0"/>
          </a:p>
        </p:txBody>
      </p:sp>
      <p:sp>
        <p:nvSpPr>
          <p:cNvPr id="156" name="Text 154"/>
          <p:cNvSpPr/>
          <p:nvPr/>
        </p:nvSpPr>
        <p:spPr>
          <a:xfrm>
            <a:off x="5431536" y="4784141"/>
            <a:ext cx="877824" cy="274320"/>
          </a:xfrm>
          <a:prstGeom prst="rect">
            <a:avLst/>
          </a:prstGeom>
          <a:noFill/>
          <a:ln/>
        </p:spPr>
        <p:txBody>
          <a:bodyPr wrap="square" rtlCol="0" anchor="ctr"/>
          <a:lstStyle/>
          <a:p>
            <a:pPr marL="0" indent="0">
              <a:buNone/>
            </a:pPr>
            <a:r>
              <a:rPr lang="en-US" sz="650" noProof="0" dirty="0" err="1">
                <a:solidFill>
                  <a:srgbClr val="1A1A1A"/>
                </a:solidFill>
                <a:latin typeface="Montserrat" pitchFamily="34" charset="0"/>
                <a:ea typeface="Montserrat" pitchFamily="34" charset="-122"/>
                <a:cs typeface="Montserrat" pitchFamily="34" charset="-120"/>
              </a:rPr>
              <a:t>Asesoria</a:t>
            </a:r>
            <a:r>
              <a:rPr lang="en-US" sz="650" noProof="0" dirty="0">
                <a:solidFill>
                  <a:srgbClr val="1A1A1A"/>
                </a:solidFill>
                <a:latin typeface="Montserrat" pitchFamily="34" charset="0"/>
                <a:ea typeface="Montserrat" pitchFamily="34" charset="-122"/>
                <a:cs typeface="Montserrat" pitchFamily="34" charset="-120"/>
              </a:rPr>
              <a:t> 6</a:t>
            </a:r>
            <a:endParaRPr lang="en-US" sz="650" noProof="0" dirty="0"/>
          </a:p>
        </p:txBody>
      </p:sp>
      <p:sp>
        <p:nvSpPr>
          <p:cNvPr id="157" name="Shape 155"/>
          <p:cNvSpPr/>
          <p:nvPr/>
        </p:nvSpPr>
        <p:spPr>
          <a:xfrm>
            <a:off x="6327648" y="4784141"/>
            <a:ext cx="658368" cy="274320"/>
          </a:xfrm>
          <a:prstGeom prst="rect">
            <a:avLst/>
          </a:prstGeom>
          <a:solidFill>
            <a:srgbClr val="FFD966"/>
          </a:solidFill>
          <a:ln w="5080">
            <a:solidFill>
              <a:srgbClr val="CCCCCC"/>
            </a:solidFill>
            <a:prstDash val="solid"/>
          </a:ln>
        </p:spPr>
        <p:txBody>
          <a:bodyPr/>
          <a:lstStyle/>
          <a:p>
            <a:endParaRPr lang="en-US" noProof="0" dirty="0"/>
          </a:p>
        </p:txBody>
      </p:sp>
      <p:sp>
        <p:nvSpPr>
          <p:cNvPr id="158" name="Text 156"/>
          <p:cNvSpPr/>
          <p:nvPr/>
        </p:nvSpPr>
        <p:spPr>
          <a:xfrm>
            <a:off x="6345936" y="4784141"/>
            <a:ext cx="621792" cy="274320"/>
          </a:xfrm>
          <a:prstGeom prst="rect">
            <a:avLst/>
          </a:prstGeom>
          <a:noFill/>
          <a:ln/>
        </p:spPr>
        <p:txBody>
          <a:bodyPr wrap="square" rtlCol="0" anchor="ctr"/>
          <a:lstStyle/>
          <a:p>
            <a:pPr marL="0" indent="0">
              <a:buNone/>
            </a:pPr>
            <a:r>
              <a:rPr lang="en-US" sz="650" noProof="0" dirty="0">
                <a:solidFill>
                  <a:srgbClr val="1A1A1A"/>
                </a:solidFill>
                <a:latin typeface="Montserrat" pitchFamily="34" charset="0"/>
                <a:ea typeface="Montserrat" pitchFamily="34" charset="-122"/>
                <a:cs typeface="Montserrat" pitchFamily="34" charset="-120"/>
              </a:rPr>
              <a:t>5</a:t>
            </a:r>
            <a:endParaRPr lang="en-US" sz="650" noProof="0" dirty="0"/>
          </a:p>
        </p:txBody>
      </p:sp>
      <p:sp>
        <p:nvSpPr>
          <p:cNvPr id="159" name="Shape 157"/>
          <p:cNvSpPr/>
          <p:nvPr/>
        </p:nvSpPr>
        <p:spPr>
          <a:xfrm>
            <a:off x="329184" y="5131613"/>
            <a:ext cx="182880" cy="128016"/>
          </a:xfrm>
          <a:prstGeom prst="rect">
            <a:avLst/>
          </a:prstGeom>
          <a:solidFill>
            <a:srgbClr val="FFF2CC"/>
          </a:solidFill>
          <a:ln w="6350">
            <a:solidFill>
              <a:srgbClr val="CCCCCC"/>
            </a:solidFill>
            <a:prstDash val="solid"/>
          </a:ln>
        </p:spPr>
        <p:txBody>
          <a:bodyPr/>
          <a:lstStyle/>
          <a:p>
            <a:endParaRPr lang="en-US" noProof="0" dirty="0"/>
          </a:p>
        </p:txBody>
      </p:sp>
      <p:sp>
        <p:nvSpPr>
          <p:cNvPr id="160" name="Text 158"/>
          <p:cNvSpPr/>
          <p:nvPr/>
        </p:nvSpPr>
        <p:spPr>
          <a:xfrm>
            <a:off x="548640" y="5113325"/>
            <a:ext cx="1828800" cy="164592"/>
          </a:xfrm>
          <a:prstGeom prst="rect">
            <a:avLst/>
          </a:prstGeom>
          <a:noFill/>
          <a:ln/>
        </p:spPr>
        <p:txBody>
          <a:bodyPr wrap="square" rtlCol="0" anchor="ctr"/>
          <a:lstStyle/>
          <a:p>
            <a:pPr marL="0" indent="0">
              <a:buNone/>
            </a:pPr>
            <a:r>
              <a:rPr lang="en-US" sz="700" noProof="0" dirty="0">
                <a:solidFill>
                  <a:srgbClr val="666666"/>
                </a:solidFill>
                <a:latin typeface="Montserrat" pitchFamily="34" charset="0"/>
                <a:ea typeface="Montserrat" pitchFamily="34" charset="-122"/>
                <a:cs typeface="Montserrat" pitchFamily="34" charset="-120"/>
              </a:rPr>
              <a:t>Headers (do not modify)</a:t>
            </a:r>
            <a:endParaRPr lang="en-US" sz="700" noProof="0" dirty="0"/>
          </a:p>
        </p:txBody>
      </p:sp>
      <p:sp>
        <p:nvSpPr>
          <p:cNvPr id="161" name="Shape 159"/>
          <p:cNvSpPr/>
          <p:nvPr/>
        </p:nvSpPr>
        <p:spPr>
          <a:xfrm>
            <a:off x="2523744" y="5131613"/>
            <a:ext cx="182880" cy="128016"/>
          </a:xfrm>
          <a:prstGeom prst="rect">
            <a:avLst/>
          </a:prstGeom>
          <a:solidFill>
            <a:srgbClr val="FFD966"/>
          </a:solidFill>
          <a:ln w="6350">
            <a:solidFill>
              <a:srgbClr val="CCCCCC"/>
            </a:solidFill>
            <a:prstDash val="solid"/>
          </a:ln>
        </p:spPr>
        <p:txBody>
          <a:bodyPr/>
          <a:lstStyle/>
          <a:p>
            <a:endParaRPr lang="en-US" noProof="0" dirty="0"/>
          </a:p>
        </p:txBody>
      </p:sp>
      <p:sp>
        <p:nvSpPr>
          <p:cNvPr id="162" name="Text 160"/>
          <p:cNvSpPr/>
          <p:nvPr/>
        </p:nvSpPr>
        <p:spPr>
          <a:xfrm>
            <a:off x="2743200" y="5113325"/>
            <a:ext cx="2743200" cy="164592"/>
          </a:xfrm>
          <a:prstGeom prst="rect">
            <a:avLst/>
          </a:prstGeom>
          <a:noFill/>
          <a:ln/>
        </p:spPr>
        <p:txBody>
          <a:bodyPr wrap="square" rtlCol="0" anchor="ctr"/>
          <a:lstStyle/>
          <a:p>
            <a:pPr marL="0" indent="0">
              <a:buNone/>
            </a:pPr>
            <a:r>
              <a:rPr lang="en-US" sz="700" noProof="0" dirty="0">
                <a:solidFill>
                  <a:srgbClr val="666666"/>
                </a:solidFill>
                <a:latin typeface="Montserrat" pitchFamily="34" charset="0"/>
                <a:ea typeface="Montserrat" pitchFamily="34" charset="-122"/>
                <a:cs typeface="Montserrat" pitchFamily="34" charset="-120"/>
              </a:rPr>
              <a:t>Sample data (complete/adjust)</a:t>
            </a:r>
            <a:endParaRPr lang="en-US" sz="700" noProof="0" dirty="0"/>
          </a:p>
        </p:txBody>
      </p:sp>
      <p:sp>
        <p:nvSpPr>
          <p:cNvPr id="163" name="Shape 161"/>
          <p:cNvSpPr/>
          <p:nvPr/>
        </p:nvSpPr>
        <p:spPr>
          <a:xfrm>
            <a:off x="292608" y="5405933"/>
            <a:ext cx="329184" cy="384048"/>
          </a:xfrm>
          <a:prstGeom prst="roundRect">
            <a:avLst>
              <a:gd name="adj" fmla="val 11111"/>
            </a:avLst>
          </a:prstGeom>
          <a:solidFill>
            <a:srgbClr val="217346"/>
          </a:solidFill>
          <a:ln w="12700">
            <a:solidFill>
              <a:srgbClr val="217346"/>
            </a:solidFill>
            <a:prstDash val="solid"/>
          </a:ln>
        </p:spPr>
        <p:txBody>
          <a:bodyPr/>
          <a:lstStyle/>
          <a:p>
            <a:endParaRPr lang="en-US" noProof="0" dirty="0"/>
          </a:p>
        </p:txBody>
      </p:sp>
      <p:sp>
        <p:nvSpPr>
          <p:cNvPr id="164" name="Text 162"/>
          <p:cNvSpPr/>
          <p:nvPr/>
        </p:nvSpPr>
        <p:spPr>
          <a:xfrm>
            <a:off x="292608" y="5405933"/>
            <a:ext cx="329184" cy="384048"/>
          </a:xfrm>
          <a:prstGeom prst="rect">
            <a:avLst/>
          </a:prstGeom>
          <a:noFill/>
          <a:ln/>
        </p:spPr>
        <p:txBody>
          <a:bodyPr wrap="square" lIns="0" tIns="0" rIns="0" bIns="0" rtlCol="0" anchor="ctr"/>
          <a:lstStyle/>
          <a:p>
            <a:pPr marL="0" indent="0" algn="ctr">
              <a:buNone/>
            </a:pPr>
            <a:r>
              <a:rPr lang="en-US" sz="1300" b="1" noProof="0" dirty="0">
                <a:solidFill>
                  <a:srgbClr val="FFFFFF"/>
                </a:solidFill>
                <a:latin typeface="Montserrat" pitchFamily="34" charset="0"/>
                <a:ea typeface="Montserrat" pitchFamily="34" charset="-122"/>
                <a:cs typeface="Montserrat" pitchFamily="34" charset="-120"/>
              </a:rPr>
              <a:t>X</a:t>
            </a:r>
            <a:endParaRPr lang="en-US" sz="1300" noProof="0" dirty="0"/>
          </a:p>
        </p:txBody>
      </p:sp>
      <p:sp>
        <p:nvSpPr>
          <p:cNvPr id="165" name="Text 163"/>
          <p:cNvSpPr/>
          <p:nvPr/>
        </p:nvSpPr>
        <p:spPr>
          <a:xfrm>
            <a:off x="713232" y="5442509"/>
            <a:ext cx="3200400" cy="182880"/>
          </a:xfrm>
          <a:prstGeom prst="rect">
            <a:avLst/>
          </a:prstGeom>
          <a:noFill/>
          <a:ln/>
        </p:spPr>
        <p:txBody>
          <a:bodyPr wrap="square" rtlCol="0" anchor="ctr"/>
          <a:lstStyle/>
          <a:p>
            <a:pPr marL="0" indent="0">
              <a:buNone/>
            </a:pPr>
            <a:r>
              <a:rPr lang="en-US" sz="950" b="1" noProof="0" dirty="0">
                <a:solidFill>
                  <a:srgbClr val="1A1A1A"/>
                </a:solidFill>
                <a:latin typeface="Montserrat" pitchFamily="34" charset="0"/>
                <a:ea typeface="Montserrat" pitchFamily="34" charset="-122"/>
                <a:cs typeface="Montserrat" pitchFamily="34" charset="-120"/>
              </a:rPr>
              <a:t>Download template</a:t>
            </a:r>
            <a:endParaRPr lang="en-US" sz="950" noProof="0" dirty="0"/>
          </a:p>
        </p:txBody>
      </p:sp>
      <p:sp>
        <p:nvSpPr>
          <p:cNvPr id="169" name="Shape 167"/>
          <p:cNvSpPr/>
          <p:nvPr/>
        </p:nvSpPr>
        <p:spPr>
          <a:xfrm>
            <a:off x="9144000" y="1005840"/>
            <a:ext cx="2852928" cy="4846320"/>
          </a:xfrm>
          <a:prstGeom prst="roundRect">
            <a:avLst>
              <a:gd name="adj" fmla="val 2244"/>
            </a:avLst>
          </a:prstGeom>
          <a:solidFill>
            <a:schemeClr val="tx1"/>
          </a:solidFill>
          <a:ln w="12700">
            <a:solidFill>
              <a:srgbClr val="1A2B4A"/>
            </a:solidFill>
            <a:prstDash val="solid"/>
          </a:ln>
        </p:spPr>
        <p:txBody>
          <a:bodyPr/>
          <a:lstStyle/>
          <a:p>
            <a:endParaRPr lang="en-US" noProof="0" dirty="0"/>
          </a:p>
        </p:txBody>
      </p:sp>
      <p:sp>
        <p:nvSpPr>
          <p:cNvPr id="172" name="Shape 170"/>
          <p:cNvSpPr/>
          <p:nvPr/>
        </p:nvSpPr>
        <p:spPr>
          <a:xfrm>
            <a:off x="9317736" y="1133856"/>
            <a:ext cx="91440" cy="0"/>
          </a:xfrm>
          <a:prstGeom prst="line">
            <a:avLst/>
          </a:prstGeom>
          <a:noFill/>
          <a:ln w="6350">
            <a:solidFill>
              <a:srgbClr val="1A1A1A"/>
            </a:solidFill>
            <a:prstDash val="solid"/>
          </a:ln>
        </p:spPr>
        <p:txBody>
          <a:bodyPr/>
          <a:lstStyle/>
          <a:p>
            <a:endParaRPr lang="en-US" noProof="0" dirty="0"/>
          </a:p>
        </p:txBody>
      </p:sp>
      <p:sp>
        <p:nvSpPr>
          <p:cNvPr id="174" name="Text 172"/>
          <p:cNvSpPr/>
          <p:nvPr/>
        </p:nvSpPr>
        <p:spPr>
          <a:xfrm>
            <a:off x="9582912" y="1005840"/>
            <a:ext cx="2340864" cy="365760"/>
          </a:xfrm>
          <a:prstGeom prst="rect">
            <a:avLst/>
          </a:prstGeom>
          <a:noFill/>
          <a:ln/>
        </p:spPr>
        <p:txBody>
          <a:bodyPr wrap="square" rtlCol="0" anchor="ctr"/>
          <a:lstStyle/>
          <a:p>
            <a:pPr marL="0" indent="0">
              <a:buNone/>
            </a:pPr>
            <a:r>
              <a:rPr lang="en-US" sz="1050" b="1" noProof="0" dirty="0">
                <a:solidFill>
                  <a:srgbClr val="FFFFFF"/>
                </a:solidFill>
                <a:latin typeface="Montserrat" pitchFamily="34" charset="0"/>
                <a:ea typeface="Montserrat" pitchFamily="34" charset="-122"/>
                <a:cs typeface="Montserrat" pitchFamily="34" charset="-120"/>
              </a:rPr>
              <a:t>Main fields</a:t>
            </a:r>
            <a:endParaRPr lang="en-US" sz="1050" noProof="0" dirty="0"/>
          </a:p>
        </p:txBody>
      </p:sp>
      <p:sp>
        <p:nvSpPr>
          <p:cNvPr id="176" name="Text 174"/>
          <p:cNvSpPr/>
          <p:nvPr/>
        </p:nvSpPr>
        <p:spPr>
          <a:xfrm>
            <a:off x="9235440" y="1481328"/>
            <a:ext cx="237744" cy="237744"/>
          </a:xfrm>
          <a:prstGeom prst="rect">
            <a:avLst/>
          </a:prstGeom>
          <a:noFill/>
          <a:ln/>
        </p:spPr>
        <p:txBody>
          <a:bodyPr wrap="square" lIns="0" tIns="0" rIns="0" bIns="0" rtlCol="0" anchor="ctr"/>
          <a:lstStyle/>
          <a:p>
            <a:pPr marL="0" indent="0" algn="ctr">
              <a:buNone/>
            </a:pPr>
            <a:r>
              <a:rPr lang="en-US" sz="850" b="1" noProof="0" dirty="0">
                <a:solidFill>
                  <a:srgbClr val="1A2B4A"/>
                </a:solidFill>
                <a:latin typeface="Montserrat" pitchFamily="34" charset="0"/>
                <a:ea typeface="Montserrat" pitchFamily="34" charset="-122"/>
                <a:cs typeface="Montserrat" pitchFamily="34" charset="-120"/>
              </a:rPr>
              <a:t>1</a:t>
            </a:r>
            <a:endParaRPr lang="en-US" sz="850" noProof="0" dirty="0"/>
          </a:p>
        </p:txBody>
      </p:sp>
      <p:sp>
        <p:nvSpPr>
          <p:cNvPr id="177" name="Text 175"/>
          <p:cNvSpPr/>
          <p:nvPr/>
        </p:nvSpPr>
        <p:spPr>
          <a:xfrm>
            <a:off x="9546336" y="1481328"/>
            <a:ext cx="2377440" cy="237744"/>
          </a:xfrm>
          <a:prstGeom prst="rect">
            <a:avLst/>
          </a:prstGeom>
          <a:noFill/>
          <a:ln/>
        </p:spPr>
        <p:txBody>
          <a:bodyPr wrap="square" rtlCol="0" anchor="ctr"/>
          <a:lstStyle/>
          <a:p>
            <a:pPr marL="0" indent="0">
              <a:buNone/>
            </a:pPr>
            <a:r>
              <a:rPr lang="en-US" sz="900" b="1" noProof="0" dirty="0">
                <a:solidFill>
                  <a:srgbClr val="FFFFFF"/>
                </a:solidFill>
                <a:latin typeface="Montserrat" pitchFamily="34" charset="0"/>
                <a:ea typeface="Montserrat" pitchFamily="34" charset="-122"/>
                <a:cs typeface="Montserrat" pitchFamily="34" charset="-120"/>
              </a:rPr>
              <a:t>Service Order number</a:t>
            </a:r>
            <a:endParaRPr lang="en-US" sz="900" noProof="0" dirty="0"/>
          </a:p>
        </p:txBody>
      </p:sp>
      <p:sp>
        <p:nvSpPr>
          <p:cNvPr id="178" name="Text 176"/>
          <p:cNvSpPr/>
          <p:nvPr/>
        </p:nvSpPr>
        <p:spPr>
          <a:xfrm>
            <a:off x="9546336" y="1719072"/>
            <a:ext cx="2377440" cy="365760"/>
          </a:xfrm>
          <a:prstGeom prst="rect">
            <a:avLst/>
          </a:prstGeom>
          <a:noFill/>
          <a:ln/>
        </p:spPr>
        <p:txBody>
          <a:bodyPr wrap="square" rtlCol="0" anchor="ctr"/>
          <a:lstStyle/>
          <a:p>
            <a:pPr marL="0" indent="0">
              <a:buNone/>
            </a:pPr>
            <a:r>
              <a:rPr lang="en-US" sz="750" noProof="0" dirty="0">
                <a:solidFill>
                  <a:srgbClr val="CADCFC"/>
                </a:solidFill>
                <a:latin typeface="Montserrat" pitchFamily="34" charset="0"/>
                <a:ea typeface="Montserrat" pitchFamily="34" charset="-122"/>
                <a:cs typeface="Montserrat" pitchFamily="34" charset="-120"/>
              </a:rPr>
              <a:t>Corresponds to the Service Order</a:t>
            </a:r>
            <a:endParaRPr lang="en-US" sz="750" noProof="0" dirty="0"/>
          </a:p>
          <a:p>
            <a:pPr marL="0" indent="0">
              <a:buNone/>
            </a:pPr>
            <a:r>
              <a:rPr lang="en-US" sz="750" noProof="0" dirty="0">
                <a:solidFill>
                  <a:srgbClr val="CADCFC"/>
                </a:solidFill>
                <a:latin typeface="Montserrat" pitchFamily="34" charset="0"/>
                <a:ea typeface="Montserrat" pitchFamily="34" charset="-122"/>
                <a:cs typeface="Montserrat" pitchFamily="34" charset="-120"/>
              </a:rPr>
              <a:t>linked to the SES.</a:t>
            </a:r>
            <a:endParaRPr lang="en-US" sz="750" noProof="0" dirty="0"/>
          </a:p>
        </p:txBody>
      </p:sp>
      <p:sp>
        <p:nvSpPr>
          <p:cNvPr id="179" name="Shape 177"/>
          <p:cNvSpPr/>
          <p:nvPr/>
        </p:nvSpPr>
        <p:spPr>
          <a:xfrm>
            <a:off x="9235440" y="2231136"/>
            <a:ext cx="237744" cy="237744"/>
          </a:xfrm>
          <a:prstGeom prst="ellipse">
            <a:avLst/>
          </a:prstGeom>
          <a:solidFill>
            <a:srgbClr val="F5C400"/>
          </a:solidFill>
          <a:ln w="12700">
            <a:solidFill>
              <a:srgbClr val="F5C400"/>
            </a:solidFill>
            <a:prstDash val="solid"/>
          </a:ln>
        </p:spPr>
        <p:txBody>
          <a:bodyPr/>
          <a:lstStyle/>
          <a:p>
            <a:endParaRPr lang="en-US" noProof="0" dirty="0"/>
          </a:p>
        </p:txBody>
      </p:sp>
      <p:sp>
        <p:nvSpPr>
          <p:cNvPr id="180" name="Text 178"/>
          <p:cNvSpPr/>
          <p:nvPr/>
        </p:nvSpPr>
        <p:spPr>
          <a:xfrm>
            <a:off x="9235440" y="2231136"/>
            <a:ext cx="237744" cy="237744"/>
          </a:xfrm>
          <a:prstGeom prst="rect">
            <a:avLst/>
          </a:prstGeom>
          <a:noFill/>
          <a:ln/>
        </p:spPr>
        <p:txBody>
          <a:bodyPr wrap="square" lIns="0" tIns="0" rIns="0" bIns="0" rtlCol="0" anchor="ctr"/>
          <a:lstStyle/>
          <a:p>
            <a:pPr marL="0" indent="0" algn="ctr">
              <a:buNone/>
            </a:pPr>
            <a:r>
              <a:rPr lang="en-US" sz="850" b="1" noProof="0" dirty="0">
                <a:solidFill>
                  <a:srgbClr val="1A2B4A"/>
                </a:solidFill>
                <a:latin typeface="Montserrat" pitchFamily="34" charset="0"/>
                <a:ea typeface="Montserrat" pitchFamily="34" charset="-122"/>
                <a:cs typeface="Montserrat" pitchFamily="34" charset="-120"/>
              </a:rPr>
              <a:t>2</a:t>
            </a:r>
            <a:endParaRPr lang="en-US" sz="850" noProof="0" dirty="0"/>
          </a:p>
        </p:txBody>
      </p:sp>
      <p:sp>
        <p:nvSpPr>
          <p:cNvPr id="181" name="Text 179"/>
          <p:cNvSpPr/>
          <p:nvPr/>
        </p:nvSpPr>
        <p:spPr>
          <a:xfrm>
            <a:off x="9546336" y="2231136"/>
            <a:ext cx="2377440" cy="237744"/>
          </a:xfrm>
          <a:prstGeom prst="rect">
            <a:avLst/>
          </a:prstGeom>
          <a:noFill/>
          <a:ln/>
        </p:spPr>
        <p:txBody>
          <a:bodyPr wrap="square" rtlCol="0" anchor="ctr"/>
          <a:lstStyle/>
          <a:p>
            <a:pPr marL="0" indent="0">
              <a:buNone/>
            </a:pPr>
            <a:r>
              <a:rPr lang="en-US" sz="900" b="1" noProof="0" dirty="0" err="1">
                <a:solidFill>
                  <a:srgbClr val="FFFFFF"/>
                </a:solidFill>
                <a:latin typeface="Montserrat" pitchFamily="34" charset="0"/>
                <a:ea typeface="Montserrat" pitchFamily="34" charset="-122"/>
                <a:cs typeface="Montserrat" pitchFamily="34" charset="-120"/>
              </a:rPr>
              <a:t>Completation</a:t>
            </a:r>
            <a:r>
              <a:rPr lang="en-US" sz="900" b="1" noProof="0" dirty="0">
                <a:solidFill>
                  <a:srgbClr val="FFFFFF"/>
                </a:solidFill>
                <a:latin typeface="Montserrat" pitchFamily="34" charset="0"/>
                <a:ea typeface="Montserrat" pitchFamily="34" charset="-122"/>
                <a:cs typeface="Montserrat" pitchFamily="34" charset="-120"/>
              </a:rPr>
              <a:t> date and Start date</a:t>
            </a:r>
            <a:endParaRPr lang="en-US" sz="900" noProof="0" dirty="0"/>
          </a:p>
        </p:txBody>
      </p:sp>
      <p:sp>
        <p:nvSpPr>
          <p:cNvPr id="182" name="Text 180"/>
          <p:cNvSpPr/>
          <p:nvPr/>
        </p:nvSpPr>
        <p:spPr>
          <a:xfrm>
            <a:off x="9546336" y="2468880"/>
            <a:ext cx="2377440" cy="365760"/>
          </a:xfrm>
          <a:prstGeom prst="rect">
            <a:avLst/>
          </a:prstGeom>
          <a:noFill/>
          <a:ln/>
        </p:spPr>
        <p:txBody>
          <a:bodyPr wrap="square" rtlCol="0" anchor="ctr"/>
          <a:lstStyle/>
          <a:p>
            <a:pPr marL="0" indent="0">
              <a:buNone/>
            </a:pPr>
            <a:r>
              <a:rPr lang="en-US" sz="750" noProof="0" dirty="0">
                <a:solidFill>
                  <a:srgbClr val="CADCFC"/>
                </a:solidFill>
                <a:latin typeface="Montserrat" pitchFamily="34" charset="0"/>
                <a:ea typeface="Montserrat" pitchFamily="34" charset="-122"/>
                <a:cs typeface="Montserrat" pitchFamily="34" charset="-120"/>
              </a:rPr>
              <a:t>Period corresponding to the</a:t>
            </a:r>
            <a:endParaRPr lang="en-US" sz="750" noProof="0" dirty="0"/>
          </a:p>
          <a:p>
            <a:pPr marL="0" indent="0">
              <a:buNone/>
            </a:pPr>
            <a:r>
              <a:rPr lang="en-US" sz="750" noProof="0" dirty="0">
                <a:solidFill>
                  <a:srgbClr val="CADCFC"/>
                </a:solidFill>
                <a:latin typeface="Montserrat" pitchFamily="34" charset="0"/>
                <a:ea typeface="Montserrat" pitchFamily="34" charset="-122"/>
                <a:cs typeface="Montserrat" pitchFamily="34" charset="-120"/>
              </a:rPr>
              <a:t>executed services.</a:t>
            </a:r>
            <a:endParaRPr lang="en-US" sz="750" noProof="0" dirty="0"/>
          </a:p>
        </p:txBody>
      </p:sp>
      <p:sp>
        <p:nvSpPr>
          <p:cNvPr id="183" name="Shape 181"/>
          <p:cNvSpPr/>
          <p:nvPr/>
        </p:nvSpPr>
        <p:spPr>
          <a:xfrm>
            <a:off x="9235440" y="2980944"/>
            <a:ext cx="237744" cy="237744"/>
          </a:xfrm>
          <a:prstGeom prst="ellipse">
            <a:avLst/>
          </a:prstGeom>
          <a:solidFill>
            <a:srgbClr val="F5C400"/>
          </a:solidFill>
          <a:ln w="12700">
            <a:solidFill>
              <a:srgbClr val="F5C400"/>
            </a:solidFill>
            <a:prstDash val="solid"/>
          </a:ln>
        </p:spPr>
        <p:txBody>
          <a:bodyPr/>
          <a:lstStyle/>
          <a:p>
            <a:endParaRPr lang="en-US" noProof="0" dirty="0"/>
          </a:p>
        </p:txBody>
      </p:sp>
      <p:sp>
        <p:nvSpPr>
          <p:cNvPr id="184" name="Text 182"/>
          <p:cNvSpPr/>
          <p:nvPr/>
        </p:nvSpPr>
        <p:spPr>
          <a:xfrm>
            <a:off x="9235440" y="2980944"/>
            <a:ext cx="237744" cy="237744"/>
          </a:xfrm>
          <a:prstGeom prst="rect">
            <a:avLst/>
          </a:prstGeom>
          <a:noFill/>
          <a:ln/>
        </p:spPr>
        <p:txBody>
          <a:bodyPr wrap="square" lIns="0" tIns="0" rIns="0" bIns="0" rtlCol="0" anchor="ctr"/>
          <a:lstStyle/>
          <a:p>
            <a:pPr marL="0" indent="0" algn="ctr">
              <a:buNone/>
            </a:pPr>
            <a:r>
              <a:rPr lang="en-US" sz="850" b="1" noProof="0" dirty="0">
                <a:solidFill>
                  <a:srgbClr val="1A2B4A"/>
                </a:solidFill>
                <a:latin typeface="Montserrat" pitchFamily="34" charset="0"/>
                <a:ea typeface="Montserrat" pitchFamily="34" charset="-122"/>
                <a:cs typeface="Montserrat" pitchFamily="34" charset="-120"/>
              </a:rPr>
              <a:t>3</a:t>
            </a:r>
            <a:endParaRPr lang="en-US" sz="850" noProof="0" dirty="0"/>
          </a:p>
        </p:txBody>
      </p:sp>
      <p:sp>
        <p:nvSpPr>
          <p:cNvPr id="185" name="Text 183"/>
          <p:cNvSpPr/>
          <p:nvPr/>
        </p:nvSpPr>
        <p:spPr>
          <a:xfrm>
            <a:off x="9546336" y="2980944"/>
            <a:ext cx="2377440" cy="237744"/>
          </a:xfrm>
          <a:prstGeom prst="rect">
            <a:avLst/>
          </a:prstGeom>
          <a:noFill/>
          <a:ln/>
        </p:spPr>
        <p:txBody>
          <a:bodyPr wrap="square" rtlCol="0" anchor="ctr"/>
          <a:lstStyle/>
          <a:p>
            <a:pPr marL="0" indent="0">
              <a:buNone/>
            </a:pPr>
            <a:r>
              <a:rPr lang="en-US" sz="900" b="1" noProof="0" dirty="0">
                <a:solidFill>
                  <a:srgbClr val="FFFFFF"/>
                </a:solidFill>
                <a:latin typeface="Montserrat" pitchFamily="34" charset="0"/>
                <a:ea typeface="Montserrat" pitchFamily="34" charset="-122"/>
                <a:cs typeface="Montserrat" pitchFamily="34" charset="-120"/>
              </a:rPr>
              <a:t>Service description</a:t>
            </a:r>
            <a:endParaRPr lang="en-US" sz="900" noProof="0" dirty="0"/>
          </a:p>
        </p:txBody>
      </p:sp>
      <p:sp>
        <p:nvSpPr>
          <p:cNvPr id="186" name="Text 184"/>
          <p:cNvSpPr/>
          <p:nvPr/>
        </p:nvSpPr>
        <p:spPr>
          <a:xfrm>
            <a:off x="9546336" y="3218688"/>
            <a:ext cx="2377440" cy="365760"/>
          </a:xfrm>
          <a:prstGeom prst="rect">
            <a:avLst/>
          </a:prstGeom>
          <a:noFill/>
          <a:ln/>
        </p:spPr>
        <p:txBody>
          <a:bodyPr wrap="square" rtlCol="0" anchor="ctr"/>
          <a:lstStyle/>
          <a:p>
            <a:pPr marL="0" indent="0">
              <a:buNone/>
            </a:pPr>
            <a:r>
              <a:rPr lang="en-US" sz="750" noProof="0" dirty="0">
                <a:solidFill>
                  <a:srgbClr val="CADCFC"/>
                </a:solidFill>
                <a:latin typeface="Montserrat" pitchFamily="34" charset="0"/>
                <a:ea typeface="Montserrat" pitchFamily="34" charset="-122"/>
                <a:cs typeface="Montserrat" pitchFamily="34" charset="-120"/>
              </a:rPr>
              <a:t>Detail of the recorded services.</a:t>
            </a:r>
            <a:endParaRPr lang="en-US" sz="750" noProof="0" dirty="0"/>
          </a:p>
        </p:txBody>
      </p:sp>
      <p:sp>
        <p:nvSpPr>
          <p:cNvPr id="187" name="Shape 185"/>
          <p:cNvSpPr/>
          <p:nvPr/>
        </p:nvSpPr>
        <p:spPr>
          <a:xfrm>
            <a:off x="9235440" y="3730752"/>
            <a:ext cx="237744" cy="237744"/>
          </a:xfrm>
          <a:prstGeom prst="ellipse">
            <a:avLst/>
          </a:prstGeom>
          <a:solidFill>
            <a:srgbClr val="F5C400"/>
          </a:solidFill>
          <a:ln w="12700">
            <a:solidFill>
              <a:srgbClr val="F5C400"/>
            </a:solidFill>
            <a:prstDash val="solid"/>
          </a:ln>
        </p:spPr>
        <p:txBody>
          <a:bodyPr/>
          <a:lstStyle/>
          <a:p>
            <a:endParaRPr lang="en-US" noProof="0" dirty="0"/>
          </a:p>
        </p:txBody>
      </p:sp>
      <p:sp>
        <p:nvSpPr>
          <p:cNvPr id="188" name="Text 186"/>
          <p:cNvSpPr/>
          <p:nvPr/>
        </p:nvSpPr>
        <p:spPr>
          <a:xfrm>
            <a:off x="9235440" y="3730752"/>
            <a:ext cx="237744" cy="237744"/>
          </a:xfrm>
          <a:prstGeom prst="rect">
            <a:avLst/>
          </a:prstGeom>
          <a:noFill/>
          <a:ln/>
        </p:spPr>
        <p:txBody>
          <a:bodyPr wrap="square" lIns="0" tIns="0" rIns="0" bIns="0" rtlCol="0" anchor="ctr"/>
          <a:lstStyle/>
          <a:p>
            <a:pPr marL="0" indent="0" algn="ctr">
              <a:buNone/>
            </a:pPr>
            <a:r>
              <a:rPr lang="en-US" sz="850" b="1" noProof="0" dirty="0">
                <a:solidFill>
                  <a:srgbClr val="1A2B4A"/>
                </a:solidFill>
                <a:latin typeface="Montserrat" pitchFamily="34" charset="0"/>
                <a:ea typeface="Montserrat" pitchFamily="34" charset="-122"/>
                <a:cs typeface="Montserrat" pitchFamily="34" charset="-120"/>
              </a:rPr>
              <a:t>4</a:t>
            </a:r>
            <a:endParaRPr lang="en-US" sz="850" noProof="0" dirty="0"/>
          </a:p>
        </p:txBody>
      </p:sp>
      <p:sp>
        <p:nvSpPr>
          <p:cNvPr id="189" name="Text 187"/>
          <p:cNvSpPr/>
          <p:nvPr/>
        </p:nvSpPr>
        <p:spPr>
          <a:xfrm>
            <a:off x="9546336" y="3730752"/>
            <a:ext cx="2377440" cy="237744"/>
          </a:xfrm>
          <a:prstGeom prst="rect">
            <a:avLst/>
          </a:prstGeom>
          <a:noFill/>
          <a:ln/>
        </p:spPr>
        <p:txBody>
          <a:bodyPr wrap="square" rtlCol="0" anchor="ctr"/>
          <a:lstStyle/>
          <a:p>
            <a:pPr marL="0" indent="0">
              <a:buNone/>
            </a:pPr>
            <a:r>
              <a:rPr lang="en-US" sz="900" b="1" noProof="0" dirty="0">
                <a:solidFill>
                  <a:srgbClr val="FFFFFF"/>
                </a:solidFill>
                <a:latin typeface="Montserrat" pitchFamily="34" charset="0"/>
                <a:ea typeface="Montserrat" pitchFamily="34" charset="-122"/>
                <a:cs typeface="Montserrat" pitchFamily="34" charset="-120"/>
              </a:rPr>
              <a:t>Rate Name</a:t>
            </a:r>
            <a:endParaRPr lang="en-US" sz="900" noProof="0" dirty="0"/>
          </a:p>
        </p:txBody>
      </p:sp>
      <p:sp>
        <p:nvSpPr>
          <p:cNvPr id="190" name="Text 188"/>
          <p:cNvSpPr/>
          <p:nvPr/>
        </p:nvSpPr>
        <p:spPr>
          <a:xfrm>
            <a:off x="9546336" y="3968496"/>
            <a:ext cx="2377440" cy="365760"/>
          </a:xfrm>
          <a:prstGeom prst="rect">
            <a:avLst/>
          </a:prstGeom>
          <a:noFill/>
          <a:ln/>
        </p:spPr>
        <p:txBody>
          <a:bodyPr wrap="square" rtlCol="0" anchor="ctr"/>
          <a:lstStyle/>
          <a:p>
            <a:pPr marL="0" indent="0">
              <a:buNone/>
            </a:pPr>
            <a:r>
              <a:rPr lang="en-US" sz="750" noProof="0" dirty="0">
                <a:solidFill>
                  <a:srgbClr val="CADCFC"/>
                </a:solidFill>
                <a:latin typeface="Montserrat" pitchFamily="34" charset="0"/>
                <a:ea typeface="Montserrat" pitchFamily="34" charset="-122"/>
                <a:cs typeface="Montserrat" pitchFamily="34" charset="-120"/>
              </a:rPr>
              <a:t>Must match exactly the rate</a:t>
            </a:r>
            <a:endParaRPr lang="en-US" sz="750" noProof="0" dirty="0"/>
          </a:p>
          <a:p>
            <a:pPr marL="0" indent="0">
              <a:buNone/>
            </a:pPr>
            <a:r>
              <a:rPr lang="en-US" sz="750" noProof="0" dirty="0">
                <a:solidFill>
                  <a:srgbClr val="CADCFC"/>
                </a:solidFill>
                <a:latin typeface="Montserrat" pitchFamily="34" charset="0"/>
                <a:ea typeface="Montserrat" pitchFamily="34" charset="-122"/>
                <a:cs typeface="Montserrat" pitchFamily="34" charset="-120"/>
              </a:rPr>
              <a:t>defined in the Service Order.</a:t>
            </a:r>
            <a:endParaRPr lang="en-US" sz="750" noProof="0" dirty="0"/>
          </a:p>
        </p:txBody>
      </p:sp>
      <p:sp>
        <p:nvSpPr>
          <p:cNvPr id="191" name="Shape 189"/>
          <p:cNvSpPr/>
          <p:nvPr/>
        </p:nvSpPr>
        <p:spPr>
          <a:xfrm>
            <a:off x="9235440" y="4480560"/>
            <a:ext cx="237744" cy="237744"/>
          </a:xfrm>
          <a:prstGeom prst="ellipse">
            <a:avLst/>
          </a:prstGeom>
          <a:solidFill>
            <a:srgbClr val="F5C400"/>
          </a:solidFill>
          <a:ln w="12700">
            <a:solidFill>
              <a:srgbClr val="F5C400"/>
            </a:solidFill>
            <a:prstDash val="solid"/>
          </a:ln>
        </p:spPr>
        <p:txBody>
          <a:bodyPr/>
          <a:lstStyle/>
          <a:p>
            <a:endParaRPr lang="en-US" noProof="0" dirty="0"/>
          </a:p>
        </p:txBody>
      </p:sp>
      <p:sp>
        <p:nvSpPr>
          <p:cNvPr id="192" name="Text 190"/>
          <p:cNvSpPr/>
          <p:nvPr/>
        </p:nvSpPr>
        <p:spPr>
          <a:xfrm>
            <a:off x="9235440" y="4480560"/>
            <a:ext cx="237744" cy="237744"/>
          </a:xfrm>
          <a:prstGeom prst="rect">
            <a:avLst/>
          </a:prstGeom>
          <a:noFill/>
          <a:ln/>
        </p:spPr>
        <p:txBody>
          <a:bodyPr wrap="square" lIns="0" tIns="0" rIns="0" bIns="0" rtlCol="0" anchor="ctr"/>
          <a:lstStyle/>
          <a:p>
            <a:pPr marL="0" indent="0" algn="ctr">
              <a:buNone/>
            </a:pPr>
            <a:r>
              <a:rPr lang="en-US" sz="850" b="1" noProof="0" dirty="0">
                <a:solidFill>
                  <a:srgbClr val="1A2B4A"/>
                </a:solidFill>
                <a:latin typeface="Montserrat" pitchFamily="34" charset="0"/>
                <a:ea typeface="Montserrat" pitchFamily="34" charset="-122"/>
                <a:cs typeface="Montserrat" pitchFamily="34" charset="-120"/>
              </a:rPr>
              <a:t>5</a:t>
            </a:r>
            <a:endParaRPr lang="en-US" sz="850" noProof="0" dirty="0"/>
          </a:p>
        </p:txBody>
      </p:sp>
      <p:sp>
        <p:nvSpPr>
          <p:cNvPr id="193" name="Text 191"/>
          <p:cNvSpPr/>
          <p:nvPr/>
        </p:nvSpPr>
        <p:spPr>
          <a:xfrm>
            <a:off x="9546336" y="4480560"/>
            <a:ext cx="2377440" cy="237744"/>
          </a:xfrm>
          <a:prstGeom prst="rect">
            <a:avLst/>
          </a:prstGeom>
          <a:noFill/>
          <a:ln/>
        </p:spPr>
        <p:txBody>
          <a:bodyPr wrap="square" rtlCol="0" anchor="ctr"/>
          <a:lstStyle/>
          <a:p>
            <a:pPr marL="0" indent="0">
              <a:buNone/>
            </a:pPr>
            <a:r>
              <a:rPr lang="en-US" sz="900" b="1" noProof="0" dirty="0">
                <a:solidFill>
                  <a:srgbClr val="FFFFFF"/>
                </a:solidFill>
                <a:latin typeface="Montserrat" pitchFamily="34" charset="0"/>
                <a:ea typeface="Montserrat" pitchFamily="34" charset="-122"/>
                <a:cs typeface="Montserrat" pitchFamily="34" charset="-120"/>
              </a:rPr>
              <a:t>Quantity</a:t>
            </a:r>
            <a:endParaRPr lang="en-US" sz="900" noProof="0" dirty="0"/>
          </a:p>
        </p:txBody>
      </p:sp>
      <p:sp>
        <p:nvSpPr>
          <p:cNvPr id="194" name="Text 192"/>
          <p:cNvSpPr/>
          <p:nvPr/>
        </p:nvSpPr>
        <p:spPr>
          <a:xfrm>
            <a:off x="9546336" y="4718304"/>
            <a:ext cx="2377440" cy="365760"/>
          </a:xfrm>
          <a:prstGeom prst="rect">
            <a:avLst/>
          </a:prstGeom>
          <a:noFill/>
          <a:ln/>
        </p:spPr>
        <p:txBody>
          <a:bodyPr wrap="square" rtlCol="0" anchor="ctr"/>
          <a:lstStyle/>
          <a:p>
            <a:pPr marL="0" indent="0">
              <a:buNone/>
            </a:pPr>
            <a:r>
              <a:rPr lang="en-US" sz="750" noProof="0" dirty="0">
                <a:solidFill>
                  <a:srgbClr val="CADCFC"/>
                </a:solidFill>
                <a:latin typeface="Montserrat" pitchFamily="34" charset="0"/>
                <a:ea typeface="Montserrat" pitchFamily="34" charset="-122"/>
                <a:cs typeface="Montserrat" pitchFamily="34" charset="-120"/>
              </a:rPr>
              <a:t>Executed quantity for each recorded</a:t>
            </a:r>
            <a:endParaRPr lang="en-US" sz="750" noProof="0" dirty="0"/>
          </a:p>
          <a:p>
            <a:pPr marL="0" indent="0">
              <a:buNone/>
            </a:pPr>
            <a:r>
              <a:rPr lang="en-US" sz="750" noProof="0" dirty="0">
                <a:solidFill>
                  <a:srgbClr val="CADCFC"/>
                </a:solidFill>
                <a:latin typeface="Montserrat" pitchFamily="34" charset="0"/>
                <a:ea typeface="Montserrat" pitchFamily="34" charset="-122"/>
                <a:cs typeface="Montserrat" pitchFamily="34" charset="-120"/>
              </a:rPr>
              <a:t>rate.</a:t>
            </a:r>
            <a:endParaRPr lang="en-US" sz="750" noProof="0" dirty="0"/>
          </a:p>
        </p:txBody>
      </p:sp>
      <p:sp>
        <p:nvSpPr>
          <p:cNvPr id="195" name="Shape 193"/>
          <p:cNvSpPr/>
          <p:nvPr/>
        </p:nvSpPr>
        <p:spPr>
          <a:xfrm>
            <a:off x="205999" y="5961888"/>
            <a:ext cx="11795760" cy="786384"/>
          </a:xfrm>
          <a:prstGeom prst="roundRect">
            <a:avLst>
              <a:gd name="adj" fmla="val 8140"/>
            </a:avLst>
          </a:prstGeom>
          <a:solidFill>
            <a:srgbClr val="FFFBEA"/>
          </a:solidFill>
          <a:ln w="12700">
            <a:solidFill>
              <a:srgbClr val="F5C400"/>
            </a:solidFill>
            <a:prstDash val="solid"/>
          </a:ln>
        </p:spPr>
        <p:txBody>
          <a:bodyPr/>
          <a:lstStyle/>
          <a:p>
            <a:endParaRPr lang="en-US" noProof="0" dirty="0"/>
          </a:p>
        </p:txBody>
      </p:sp>
      <p:sp>
        <p:nvSpPr>
          <p:cNvPr id="197" name="Text 195"/>
          <p:cNvSpPr/>
          <p:nvPr/>
        </p:nvSpPr>
        <p:spPr>
          <a:xfrm>
            <a:off x="329184" y="6108192"/>
            <a:ext cx="329184" cy="329184"/>
          </a:xfrm>
          <a:prstGeom prst="rect">
            <a:avLst/>
          </a:prstGeom>
          <a:noFill/>
          <a:ln/>
        </p:spPr>
        <p:txBody>
          <a:bodyPr wrap="square" lIns="0" tIns="0" rIns="0" bIns="0" rtlCol="0" anchor="ctr"/>
          <a:lstStyle/>
          <a:p>
            <a:pPr marL="0" indent="0" algn="ctr">
              <a:buNone/>
            </a:pPr>
            <a:r>
              <a:rPr lang="en-US" sz="1400" b="1" noProof="0" dirty="0">
                <a:solidFill>
                  <a:srgbClr val="FFFFFF"/>
                </a:solidFill>
                <a:latin typeface="Montserrat" pitchFamily="34" charset="0"/>
                <a:ea typeface="Montserrat" pitchFamily="34" charset="-122"/>
                <a:cs typeface="Montserrat" pitchFamily="34" charset="-120"/>
              </a:rPr>
              <a:t>!</a:t>
            </a:r>
            <a:endParaRPr lang="en-US" sz="1400" noProof="0" dirty="0"/>
          </a:p>
        </p:txBody>
      </p:sp>
      <p:sp>
        <p:nvSpPr>
          <p:cNvPr id="211" name="Shape 209"/>
          <p:cNvSpPr/>
          <p:nvPr/>
        </p:nvSpPr>
        <p:spPr>
          <a:xfrm>
            <a:off x="713232" y="6193231"/>
            <a:ext cx="338328" cy="378562"/>
          </a:xfrm>
          <a:prstGeom prst="ellipse">
            <a:avLst/>
          </a:prstGeom>
          <a:solidFill>
            <a:srgbClr val="FFF8DC"/>
          </a:solidFill>
          <a:ln w="12700">
            <a:solidFill>
              <a:srgbClr val="F5C400"/>
            </a:solidFill>
            <a:prstDash val="solid"/>
          </a:ln>
        </p:spPr>
        <p:txBody>
          <a:bodyPr/>
          <a:lstStyle/>
          <a:p>
            <a:endParaRPr lang="en-US" noProof="0" dirty="0"/>
          </a:p>
        </p:txBody>
      </p:sp>
      <p:sp>
        <p:nvSpPr>
          <p:cNvPr id="212" name="Text 210"/>
          <p:cNvSpPr/>
          <p:nvPr/>
        </p:nvSpPr>
        <p:spPr>
          <a:xfrm>
            <a:off x="722376" y="6163056"/>
            <a:ext cx="356616" cy="438912"/>
          </a:xfrm>
          <a:prstGeom prst="rect">
            <a:avLst/>
          </a:prstGeom>
          <a:noFill/>
          <a:ln/>
        </p:spPr>
        <p:txBody>
          <a:bodyPr wrap="square" lIns="0" tIns="0" rIns="0" bIns="0" rtlCol="0" anchor="ctr"/>
          <a:lstStyle/>
          <a:p>
            <a:pPr marL="0" indent="0" algn="ctr">
              <a:buNone/>
            </a:pPr>
            <a:r>
              <a:rPr lang="en-US" sz="1600" b="1" noProof="0" dirty="0">
                <a:solidFill>
                  <a:srgbClr val="D97706"/>
                </a:solidFill>
                <a:latin typeface="Montserrat" pitchFamily="34" charset="0"/>
                <a:ea typeface="Montserrat" pitchFamily="34" charset="-122"/>
                <a:cs typeface="Montserrat" pitchFamily="34" charset="-120"/>
              </a:rPr>
              <a:t>?</a:t>
            </a:r>
            <a:endParaRPr lang="en-US" sz="1600" noProof="0" dirty="0"/>
          </a:p>
        </p:txBody>
      </p:sp>
      <p:sp>
        <p:nvSpPr>
          <p:cNvPr id="213" name="Text 211"/>
          <p:cNvSpPr/>
          <p:nvPr/>
        </p:nvSpPr>
        <p:spPr>
          <a:xfrm>
            <a:off x="1209941" y="6082589"/>
            <a:ext cx="6443587" cy="603504"/>
          </a:xfrm>
          <a:prstGeom prst="rect">
            <a:avLst/>
          </a:prstGeom>
          <a:noFill/>
          <a:ln/>
        </p:spPr>
        <p:txBody>
          <a:bodyPr wrap="square" rtlCol="0" anchor="ctr"/>
          <a:lstStyle/>
          <a:p>
            <a:pPr marL="0" indent="0">
              <a:buNone/>
            </a:pPr>
            <a:r>
              <a:rPr lang="en-US" sz="1100" noProof="0" dirty="0">
                <a:solidFill>
                  <a:srgbClr val="333333"/>
                </a:solidFill>
                <a:latin typeface="Montserrat" panose="00000500000000000000" pitchFamily="2" charset="0"/>
                <a:ea typeface="Montserrat" pitchFamily="34" charset="-122"/>
                <a:cs typeface="Montserrat" pitchFamily="34" charset="-120"/>
              </a:rPr>
              <a:t>If in doubt, consult the Contract Administrator</a:t>
            </a:r>
            <a:r>
              <a:rPr lang="en-US" sz="1100" noProof="0" dirty="0">
                <a:latin typeface="Montserrat" panose="00000500000000000000" pitchFamily="2" charset="0"/>
              </a:rPr>
              <a:t> </a:t>
            </a:r>
            <a:r>
              <a:rPr lang="en-US" sz="1100" noProof="0" dirty="0">
                <a:solidFill>
                  <a:srgbClr val="333333"/>
                </a:solidFill>
                <a:latin typeface="Montserrat" panose="00000500000000000000" pitchFamily="2" charset="0"/>
                <a:ea typeface="Montserrat" pitchFamily="34" charset="-122"/>
                <a:cs typeface="Montserrat" pitchFamily="34" charset="-120"/>
              </a:rPr>
              <a:t>before uploading</a:t>
            </a:r>
            <a:r>
              <a:rPr lang="en-US" sz="750" noProof="0" dirty="0">
                <a:solidFill>
                  <a:srgbClr val="333333"/>
                </a:solidFill>
                <a:latin typeface="Montserrat" pitchFamily="34" charset="0"/>
                <a:ea typeface="Montserrat" pitchFamily="34" charset="-122"/>
                <a:cs typeface="Montserrat" pitchFamily="34" charset="-120"/>
              </a:rPr>
              <a:t>.</a:t>
            </a:r>
            <a:endParaRPr lang="en-US" sz="750" noProof="0" dirty="0"/>
          </a:p>
        </p:txBody>
      </p:sp>
      <p:sp>
        <p:nvSpPr>
          <p:cNvPr id="219" name="Shape 173">
            <a:extLst>
              <a:ext uri="{FF2B5EF4-FFF2-40B4-BE49-F238E27FC236}">
                <a16:creationId xmlns:a16="http://schemas.microsoft.com/office/drawing/2014/main" id="{D69D24AD-8798-94FD-561F-920286E293CB}"/>
              </a:ext>
            </a:extLst>
          </p:cNvPr>
          <p:cNvSpPr/>
          <p:nvPr/>
        </p:nvSpPr>
        <p:spPr>
          <a:xfrm>
            <a:off x="9253728" y="1525460"/>
            <a:ext cx="237744" cy="237744"/>
          </a:xfrm>
          <a:prstGeom prst="ellipse">
            <a:avLst/>
          </a:prstGeom>
          <a:solidFill>
            <a:srgbClr val="F5C400"/>
          </a:solidFill>
          <a:ln w="12700">
            <a:solidFill>
              <a:srgbClr val="F5C400"/>
            </a:solidFill>
            <a:prstDash val="solid"/>
          </a:ln>
        </p:spPr>
        <p:txBody>
          <a:bodyPr/>
          <a:lstStyle/>
          <a:p>
            <a:endParaRPr lang="en-US" noProof="0" dirty="0"/>
          </a:p>
        </p:txBody>
      </p:sp>
      <p:sp>
        <p:nvSpPr>
          <p:cNvPr id="220" name="Text 174">
            <a:extLst>
              <a:ext uri="{FF2B5EF4-FFF2-40B4-BE49-F238E27FC236}">
                <a16:creationId xmlns:a16="http://schemas.microsoft.com/office/drawing/2014/main" id="{35346863-5DD0-4A8C-78DD-4378FCBCC06C}"/>
              </a:ext>
            </a:extLst>
          </p:cNvPr>
          <p:cNvSpPr/>
          <p:nvPr/>
        </p:nvSpPr>
        <p:spPr>
          <a:xfrm>
            <a:off x="9253728" y="1523217"/>
            <a:ext cx="237744" cy="237744"/>
          </a:xfrm>
          <a:prstGeom prst="rect">
            <a:avLst/>
          </a:prstGeom>
          <a:noFill/>
          <a:ln/>
        </p:spPr>
        <p:txBody>
          <a:bodyPr wrap="square" lIns="0" tIns="0" rIns="0" bIns="0" rtlCol="0" anchor="ctr"/>
          <a:lstStyle/>
          <a:p>
            <a:pPr marL="0" indent="0" algn="ctr">
              <a:buNone/>
            </a:pPr>
            <a:r>
              <a:rPr lang="en-US" sz="850" b="1" noProof="0" dirty="0">
                <a:solidFill>
                  <a:srgbClr val="1A2B4A"/>
                </a:solidFill>
                <a:latin typeface="Montserrat" pitchFamily="34" charset="0"/>
                <a:ea typeface="Montserrat" pitchFamily="34" charset="-122"/>
                <a:cs typeface="Montserrat" pitchFamily="34" charset="-120"/>
              </a:rPr>
              <a:t>1</a:t>
            </a:r>
            <a:endParaRPr lang="en-US" sz="850" noProof="0" dirty="0"/>
          </a:p>
        </p:txBody>
      </p:sp>
      <p:sp>
        <p:nvSpPr>
          <p:cNvPr id="221" name="Shape 173">
            <a:extLst>
              <a:ext uri="{FF2B5EF4-FFF2-40B4-BE49-F238E27FC236}">
                <a16:creationId xmlns:a16="http://schemas.microsoft.com/office/drawing/2014/main" id="{FDE8FC7E-9E7E-832F-3A40-D9A12D13E3EA}"/>
              </a:ext>
            </a:extLst>
          </p:cNvPr>
          <p:cNvSpPr/>
          <p:nvPr/>
        </p:nvSpPr>
        <p:spPr>
          <a:xfrm>
            <a:off x="2020823" y="1402655"/>
            <a:ext cx="237744" cy="237744"/>
          </a:xfrm>
          <a:prstGeom prst="ellipse">
            <a:avLst/>
          </a:prstGeom>
          <a:solidFill>
            <a:srgbClr val="F5C400"/>
          </a:solidFill>
          <a:ln w="12700">
            <a:solidFill>
              <a:srgbClr val="F5C400"/>
            </a:solidFill>
            <a:prstDash val="solid"/>
          </a:ln>
        </p:spPr>
        <p:txBody>
          <a:bodyPr/>
          <a:lstStyle/>
          <a:p>
            <a:endParaRPr lang="en-US" noProof="0" dirty="0"/>
          </a:p>
        </p:txBody>
      </p:sp>
      <p:sp>
        <p:nvSpPr>
          <p:cNvPr id="222" name="Shape 173">
            <a:extLst>
              <a:ext uri="{FF2B5EF4-FFF2-40B4-BE49-F238E27FC236}">
                <a16:creationId xmlns:a16="http://schemas.microsoft.com/office/drawing/2014/main" id="{02EF7BFA-5BAE-885B-D8FF-65F984F62AF3}"/>
              </a:ext>
            </a:extLst>
          </p:cNvPr>
          <p:cNvSpPr/>
          <p:nvPr/>
        </p:nvSpPr>
        <p:spPr>
          <a:xfrm>
            <a:off x="5440679" y="1435608"/>
            <a:ext cx="237744" cy="237744"/>
          </a:xfrm>
          <a:prstGeom prst="ellipse">
            <a:avLst/>
          </a:prstGeom>
          <a:solidFill>
            <a:srgbClr val="F5C400"/>
          </a:solidFill>
          <a:ln w="12700">
            <a:solidFill>
              <a:srgbClr val="F5C400"/>
            </a:solidFill>
            <a:prstDash val="solid"/>
          </a:ln>
        </p:spPr>
        <p:txBody>
          <a:bodyPr/>
          <a:lstStyle/>
          <a:p>
            <a:endParaRPr lang="en-US" noProof="0" dirty="0"/>
          </a:p>
        </p:txBody>
      </p:sp>
      <p:sp>
        <p:nvSpPr>
          <p:cNvPr id="223" name="Shape 173">
            <a:extLst>
              <a:ext uri="{FF2B5EF4-FFF2-40B4-BE49-F238E27FC236}">
                <a16:creationId xmlns:a16="http://schemas.microsoft.com/office/drawing/2014/main" id="{97E47942-DC09-CC52-485B-7B2E02BE0B22}"/>
              </a:ext>
            </a:extLst>
          </p:cNvPr>
          <p:cNvSpPr/>
          <p:nvPr/>
        </p:nvSpPr>
        <p:spPr>
          <a:xfrm>
            <a:off x="3849625" y="1444752"/>
            <a:ext cx="237744" cy="237744"/>
          </a:xfrm>
          <a:prstGeom prst="ellipse">
            <a:avLst/>
          </a:prstGeom>
          <a:solidFill>
            <a:srgbClr val="F5C400"/>
          </a:solidFill>
          <a:ln w="12700">
            <a:solidFill>
              <a:srgbClr val="F5C400"/>
            </a:solidFill>
            <a:prstDash val="solid"/>
          </a:ln>
        </p:spPr>
        <p:txBody>
          <a:bodyPr/>
          <a:lstStyle/>
          <a:p>
            <a:endParaRPr lang="en-US" noProof="0" dirty="0"/>
          </a:p>
        </p:txBody>
      </p:sp>
      <p:sp>
        <p:nvSpPr>
          <p:cNvPr id="224" name="Shape 173">
            <a:extLst>
              <a:ext uri="{FF2B5EF4-FFF2-40B4-BE49-F238E27FC236}">
                <a16:creationId xmlns:a16="http://schemas.microsoft.com/office/drawing/2014/main" id="{E1A9AFA3-C9D4-1858-678F-8C46C0ABAEA6}"/>
              </a:ext>
            </a:extLst>
          </p:cNvPr>
          <p:cNvSpPr/>
          <p:nvPr/>
        </p:nvSpPr>
        <p:spPr>
          <a:xfrm>
            <a:off x="6044184" y="2955341"/>
            <a:ext cx="237744" cy="237744"/>
          </a:xfrm>
          <a:prstGeom prst="ellipse">
            <a:avLst/>
          </a:prstGeom>
          <a:solidFill>
            <a:srgbClr val="F5C400"/>
          </a:solidFill>
          <a:ln w="12700">
            <a:solidFill>
              <a:srgbClr val="F5C400"/>
            </a:solidFill>
            <a:prstDash val="solid"/>
          </a:ln>
        </p:spPr>
        <p:txBody>
          <a:bodyPr/>
          <a:lstStyle/>
          <a:p>
            <a:endParaRPr lang="en-US" noProof="0" dirty="0"/>
          </a:p>
        </p:txBody>
      </p:sp>
      <p:sp>
        <p:nvSpPr>
          <p:cNvPr id="225" name="Shape 173">
            <a:extLst>
              <a:ext uri="{FF2B5EF4-FFF2-40B4-BE49-F238E27FC236}">
                <a16:creationId xmlns:a16="http://schemas.microsoft.com/office/drawing/2014/main" id="{E6F5018F-6140-0BB4-4D3F-9F3D0D5380BE}"/>
              </a:ext>
            </a:extLst>
          </p:cNvPr>
          <p:cNvSpPr/>
          <p:nvPr/>
        </p:nvSpPr>
        <p:spPr>
          <a:xfrm>
            <a:off x="6729985" y="2024481"/>
            <a:ext cx="237744" cy="237744"/>
          </a:xfrm>
          <a:prstGeom prst="ellipse">
            <a:avLst/>
          </a:prstGeom>
          <a:solidFill>
            <a:srgbClr val="F5C400"/>
          </a:solidFill>
          <a:ln w="12700">
            <a:solidFill>
              <a:srgbClr val="F5C400"/>
            </a:solidFill>
            <a:prstDash val="solid"/>
          </a:ln>
        </p:spPr>
        <p:txBody>
          <a:bodyPr/>
          <a:lstStyle/>
          <a:p>
            <a:endParaRPr lang="en-US" noProof="0" dirty="0"/>
          </a:p>
        </p:txBody>
      </p:sp>
      <p:sp>
        <p:nvSpPr>
          <p:cNvPr id="214" name="Text 174">
            <a:extLst>
              <a:ext uri="{FF2B5EF4-FFF2-40B4-BE49-F238E27FC236}">
                <a16:creationId xmlns:a16="http://schemas.microsoft.com/office/drawing/2014/main" id="{E0AB2DF8-D668-0CFD-2599-A9C440F52012}"/>
              </a:ext>
            </a:extLst>
          </p:cNvPr>
          <p:cNvSpPr/>
          <p:nvPr/>
        </p:nvSpPr>
        <p:spPr>
          <a:xfrm>
            <a:off x="2020822" y="1426464"/>
            <a:ext cx="237744" cy="237744"/>
          </a:xfrm>
          <a:prstGeom prst="rect">
            <a:avLst/>
          </a:prstGeom>
          <a:noFill/>
          <a:ln/>
        </p:spPr>
        <p:txBody>
          <a:bodyPr wrap="square" lIns="0" tIns="0" rIns="0" bIns="0" rtlCol="0" anchor="ctr"/>
          <a:lstStyle/>
          <a:p>
            <a:pPr marL="0" indent="0" algn="ctr">
              <a:buNone/>
            </a:pPr>
            <a:r>
              <a:rPr lang="en-US" sz="850" b="1" noProof="0" dirty="0">
                <a:solidFill>
                  <a:srgbClr val="1A2B4A"/>
                </a:solidFill>
                <a:latin typeface="Montserrat" pitchFamily="34" charset="0"/>
                <a:ea typeface="Montserrat" pitchFamily="34" charset="-122"/>
                <a:cs typeface="Montserrat" pitchFamily="34" charset="-120"/>
              </a:rPr>
              <a:t>1</a:t>
            </a:r>
            <a:endParaRPr lang="en-US" sz="850" noProof="0" dirty="0"/>
          </a:p>
        </p:txBody>
      </p:sp>
      <p:sp>
        <p:nvSpPr>
          <p:cNvPr id="215" name="Text 178">
            <a:extLst>
              <a:ext uri="{FF2B5EF4-FFF2-40B4-BE49-F238E27FC236}">
                <a16:creationId xmlns:a16="http://schemas.microsoft.com/office/drawing/2014/main" id="{967FAE51-B591-AE84-2496-243480311F36}"/>
              </a:ext>
            </a:extLst>
          </p:cNvPr>
          <p:cNvSpPr/>
          <p:nvPr/>
        </p:nvSpPr>
        <p:spPr>
          <a:xfrm>
            <a:off x="3877056" y="1444752"/>
            <a:ext cx="237744" cy="237744"/>
          </a:xfrm>
          <a:prstGeom prst="rect">
            <a:avLst/>
          </a:prstGeom>
          <a:noFill/>
          <a:ln/>
        </p:spPr>
        <p:txBody>
          <a:bodyPr wrap="square" lIns="0" tIns="0" rIns="0" bIns="0" rtlCol="0" anchor="ctr"/>
          <a:lstStyle/>
          <a:p>
            <a:pPr marL="0" indent="0" algn="ctr">
              <a:buNone/>
            </a:pPr>
            <a:r>
              <a:rPr lang="en-US" sz="850" b="1" noProof="0" dirty="0">
                <a:solidFill>
                  <a:srgbClr val="1A2B4A"/>
                </a:solidFill>
                <a:latin typeface="Montserrat" pitchFamily="34" charset="0"/>
                <a:ea typeface="Montserrat" pitchFamily="34" charset="-122"/>
                <a:cs typeface="Montserrat" pitchFamily="34" charset="-120"/>
              </a:rPr>
              <a:t>2</a:t>
            </a:r>
            <a:endParaRPr lang="en-US" sz="850" noProof="0" dirty="0"/>
          </a:p>
        </p:txBody>
      </p:sp>
      <p:sp>
        <p:nvSpPr>
          <p:cNvPr id="216" name="Text 182">
            <a:extLst>
              <a:ext uri="{FF2B5EF4-FFF2-40B4-BE49-F238E27FC236}">
                <a16:creationId xmlns:a16="http://schemas.microsoft.com/office/drawing/2014/main" id="{6D44D9A5-D071-A80F-9B30-D963782F566C}"/>
              </a:ext>
            </a:extLst>
          </p:cNvPr>
          <p:cNvSpPr/>
          <p:nvPr/>
        </p:nvSpPr>
        <p:spPr>
          <a:xfrm>
            <a:off x="5458967" y="1435608"/>
            <a:ext cx="237744" cy="237744"/>
          </a:xfrm>
          <a:prstGeom prst="rect">
            <a:avLst/>
          </a:prstGeom>
          <a:noFill/>
          <a:ln/>
        </p:spPr>
        <p:txBody>
          <a:bodyPr wrap="square" lIns="0" tIns="0" rIns="0" bIns="0" rtlCol="0" anchor="ctr"/>
          <a:lstStyle/>
          <a:p>
            <a:pPr marL="0" indent="0" algn="ctr">
              <a:buNone/>
            </a:pPr>
            <a:r>
              <a:rPr lang="en-US" sz="850" b="1" noProof="0" dirty="0">
                <a:solidFill>
                  <a:srgbClr val="1A2B4A"/>
                </a:solidFill>
                <a:latin typeface="Montserrat" pitchFamily="34" charset="0"/>
                <a:ea typeface="Montserrat" pitchFamily="34" charset="-122"/>
                <a:cs typeface="Montserrat" pitchFamily="34" charset="-120"/>
              </a:rPr>
              <a:t>3</a:t>
            </a:r>
            <a:endParaRPr lang="en-US" sz="850" noProof="0" dirty="0"/>
          </a:p>
        </p:txBody>
      </p:sp>
      <p:sp>
        <p:nvSpPr>
          <p:cNvPr id="217" name="Text 186">
            <a:extLst>
              <a:ext uri="{FF2B5EF4-FFF2-40B4-BE49-F238E27FC236}">
                <a16:creationId xmlns:a16="http://schemas.microsoft.com/office/drawing/2014/main" id="{2DA1FE9D-AB23-6A3B-E387-F73D8F28697C}"/>
              </a:ext>
            </a:extLst>
          </p:cNvPr>
          <p:cNvSpPr/>
          <p:nvPr/>
        </p:nvSpPr>
        <p:spPr>
          <a:xfrm>
            <a:off x="6053328" y="2955341"/>
            <a:ext cx="237744" cy="237744"/>
          </a:xfrm>
          <a:prstGeom prst="rect">
            <a:avLst/>
          </a:prstGeom>
          <a:noFill/>
          <a:ln/>
        </p:spPr>
        <p:txBody>
          <a:bodyPr wrap="square" lIns="0" tIns="0" rIns="0" bIns="0" rtlCol="0" anchor="ctr"/>
          <a:lstStyle/>
          <a:p>
            <a:pPr marL="0" indent="0" algn="ctr">
              <a:buNone/>
            </a:pPr>
            <a:r>
              <a:rPr lang="en-US" sz="850" b="1" noProof="0" dirty="0">
                <a:solidFill>
                  <a:srgbClr val="1A2B4A"/>
                </a:solidFill>
                <a:latin typeface="Montserrat" pitchFamily="34" charset="0"/>
                <a:ea typeface="Montserrat" pitchFamily="34" charset="-122"/>
                <a:cs typeface="Montserrat" pitchFamily="34" charset="-120"/>
              </a:rPr>
              <a:t>4</a:t>
            </a:r>
            <a:endParaRPr lang="en-US" sz="850" noProof="0" dirty="0"/>
          </a:p>
        </p:txBody>
      </p:sp>
      <p:sp>
        <p:nvSpPr>
          <p:cNvPr id="218" name="Text 190">
            <a:extLst>
              <a:ext uri="{FF2B5EF4-FFF2-40B4-BE49-F238E27FC236}">
                <a16:creationId xmlns:a16="http://schemas.microsoft.com/office/drawing/2014/main" id="{DC22F11B-E5F3-FF66-428E-688A6C5CFF83}"/>
              </a:ext>
            </a:extLst>
          </p:cNvPr>
          <p:cNvSpPr/>
          <p:nvPr/>
        </p:nvSpPr>
        <p:spPr>
          <a:xfrm>
            <a:off x="6733779" y="2010886"/>
            <a:ext cx="237744" cy="237744"/>
          </a:xfrm>
          <a:prstGeom prst="rect">
            <a:avLst/>
          </a:prstGeom>
          <a:noFill/>
          <a:ln/>
        </p:spPr>
        <p:txBody>
          <a:bodyPr wrap="square" lIns="0" tIns="0" rIns="0" bIns="0" rtlCol="0" anchor="ctr"/>
          <a:lstStyle/>
          <a:p>
            <a:pPr marL="0" indent="0" algn="ctr">
              <a:buNone/>
            </a:pPr>
            <a:r>
              <a:rPr lang="en-US" sz="850" b="1" noProof="0" dirty="0">
                <a:solidFill>
                  <a:srgbClr val="1A2B4A"/>
                </a:solidFill>
                <a:latin typeface="Montserrat" pitchFamily="34" charset="0"/>
                <a:ea typeface="Montserrat" pitchFamily="34" charset="-122"/>
                <a:cs typeface="Montserrat" pitchFamily="34" charset="-120"/>
              </a:rPr>
              <a:t>5</a:t>
            </a:r>
            <a:endParaRPr lang="en-US" sz="850" noProof="0" dirty="0"/>
          </a:p>
        </p:txBody>
      </p:sp>
      <p:graphicFrame>
        <p:nvGraphicFramePr>
          <p:cNvPr id="167" name="Object 166">
            <a:extLst>
              <a:ext uri="{FF2B5EF4-FFF2-40B4-BE49-F238E27FC236}">
                <a16:creationId xmlns:a16="http://schemas.microsoft.com/office/drawing/2014/main" id="{02573A59-E0A0-A8A3-F394-4DB4D2D6CDF0}"/>
              </a:ext>
            </a:extLst>
          </p:cNvPr>
          <p:cNvGraphicFramePr>
            <a:graphicFrameLocks noChangeAspect="1"/>
          </p:cNvGraphicFramePr>
          <p:nvPr>
            <p:extLst>
              <p:ext uri="{D42A27DB-BD31-4B8C-83A1-F6EECF244321}">
                <p14:modId xmlns:p14="http://schemas.microsoft.com/office/powerpoint/2010/main" val="2123102525"/>
              </p:ext>
            </p:extLst>
          </p:nvPr>
        </p:nvGraphicFramePr>
        <p:xfrm>
          <a:off x="2112264" y="5344668"/>
          <a:ext cx="658368" cy="580644"/>
        </p:xfrm>
        <a:graphic>
          <a:graphicData uri="http://schemas.openxmlformats.org/presentationml/2006/ole">
            <mc:AlternateContent xmlns:mc="http://schemas.openxmlformats.org/markup-compatibility/2006">
              <mc:Choice xmlns:v="urn:schemas-microsoft-com:vml" Requires="v">
                <p:oleObj name="Worksheet" showAsIcon="1" r:id="rId4" imgW="914400" imgH="806585" progId="Excel.Sheet.12">
                  <p:embed/>
                </p:oleObj>
              </mc:Choice>
              <mc:Fallback>
                <p:oleObj name="Worksheet" showAsIcon="1" r:id="rId4" imgW="914400" imgH="806585" progId="Excel.Sheet.12">
                  <p:embed/>
                  <p:pic>
                    <p:nvPicPr>
                      <p:cNvPr id="167" name="Object 166">
                        <a:extLst>
                          <a:ext uri="{FF2B5EF4-FFF2-40B4-BE49-F238E27FC236}">
                            <a16:creationId xmlns:a16="http://schemas.microsoft.com/office/drawing/2014/main" id="{02573A59-E0A0-A8A3-F394-4DB4D2D6CDF0}"/>
                          </a:ext>
                        </a:extLst>
                      </p:cNvPr>
                      <p:cNvPicPr/>
                      <p:nvPr/>
                    </p:nvPicPr>
                    <p:blipFill>
                      <a:blip r:embed="rId5"/>
                      <a:stretch>
                        <a:fillRect/>
                      </a:stretch>
                    </p:blipFill>
                    <p:spPr>
                      <a:xfrm>
                        <a:off x="2112264" y="5344668"/>
                        <a:ext cx="658368" cy="580644"/>
                      </a:xfrm>
                      <a:prstGeom prst="rect">
                        <a:avLst/>
                      </a:prstGeom>
                    </p:spPr>
                  </p:pic>
                </p:oleObj>
              </mc:Fallback>
            </mc:AlternateContent>
          </a:graphicData>
        </a:graphic>
      </p:graphicFrame>
    </p:spTree>
  </p:cSld>
  <p:clrMapOvr>
    <a:masterClrMapping/>
  </p:clrMapOvr>
  <p:extLst>
    <p:ext uri="{6950BFC3-D8DA-4A85-94F7-54DA5524770B}">
      <p188:commentRel xmlns:p188="http://schemas.microsoft.com/office/powerpoint/2018/8/main" r:id="rId3"/>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91440"/>
            <a:ext cx="91440" cy="841248"/>
          </a:xfrm>
          <a:prstGeom prst="rect">
            <a:avLst/>
          </a:prstGeom>
          <a:solidFill>
            <a:srgbClr val="F5C400"/>
          </a:solidFill>
          <a:ln w="12700">
            <a:solidFill>
              <a:srgbClr val="F5C400"/>
            </a:solidFill>
            <a:prstDash val="solid"/>
          </a:ln>
        </p:spPr>
        <p:txBody>
          <a:bodyPr/>
          <a:lstStyle/>
          <a:p>
            <a:endParaRPr lang="en-US" noProof="0" dirty="0"/>
          </a:p>
        </p:txBody>
      </p:sp>
      <p:sp>
        <p:nvSpPr>
          <p:cNvPr id="3" name="Text 1"/>
          <p:cNvSpPr/>
          <p:nvPr/>
        </p:nvSpPr>
        <p:spPr>
          <a:xfrm>
            <a:off x="201168" y="91440"/>
            <a:ext cx="11795760" cy="512064"/>
          </a:xfrm>
          <a:prstGeom prst="rect">
            <a:avLst/>
          </a:prstGeom>
          <a:noFill/>
          <a:ln/>
        </p:spPr>
        <p:txBody>
          <a:bodyPr wrap="square" rtlCol="0" anchor="ctr"/>
          <a:lstStyle/>
          <a:p>
            <a:pPr marL="0" indent="0">
              <a:buNone/>
            </a:pPr>
            <a:r>
              <a:rPr lang="en-US" sz="2200" b="1" noProof="0" dirty="0">
                <a:solidFill>
                  <a:srgbClr val="1A1A1A"/>
                </a:solidFill>
                <a:latin typeface="Montserrat" pitchFamily="34" charset="0"/>
                <a:ea typeface="Montserrat" pitchFamily="34" charset="-122"/>
                <a:cs typeface="Montserrat" pitchFamily="34" charset="-120"/>
              </a:rPr>
              <a:t>Cancellation of a Service Entry Sheet (SES)</a:t>
            </a:r>
            <a:endParaRPr lang="en-US" sz="2200" noProof="0" dirty="0"/>
          </a:p>
        </p:txBody>
      </p:sp>
      <p:sp>
        <p:nvSpPr>
          <p:cNvPr id="4" name="Text 2"/>
          <p:cNvSpPr/>
          <p:nvPr/>
        </p:nvSpPr>
        <p:spPr>
          <a:xfrm>
            <a:off x="201168" y="621792"/>
            <a:ext cx="11795760" cy="219456"/>
          </a:xfrm>
          <a:prstGeom prst="rect">
            <a:avLst/>
          </a:prstGeom>
          <a:noFill/>
          <a:ln/>
        </p:spPr>
        <p:txBody>
          <a:bodyPr wrap="square" rtlCol="0" anchor="ctr"/>
          <a:lstStyle/>
          <a:p>
            <a:pPr marL="0" indent="0">
              <a:buNone/>
            </a:pPr>
            <a:r>
              <a:rPr lang="en-US" sz="900" noProof="0" dirty="0">
                <a:solidFill>
                  <a:srgbClr val="666666"/>
                </a:solidFill>
                <a:latin typeface="Montserrat" pitchFamily="34" charset="0"/>
                <a:ea typeface="Montserrat" pitchFamily="34" charset="-122"/>
                <a:cs typeface="Montserrat" pitchFamily="34" charset="-120"/>
              </a:rPr>
              <a:t>This process applies when a previously recorded Service Entry Sheet (SES) needs to be reversed.</a:t>
            </a:r>
            <a:endParaRPr lang="en-US" sz="900" noProof="0" dirty="0"/>
          </a:p>
        </p:txBody>
      </p:sp>
      <p:sp>
        <p:nvSpPr>
          <p:cNvPr id="5" name="Text 3"/>
          <p:cNvSpPr/>
          <p:nvPr/>
        </p:nvSpPr>
        <p:spPr>
          <a:xfrm>
            <a:off x="201168" y="950976"/>
            <a:ext cx="11795760" cy="274320"/>
          </a:xfrm>
          <a:prstGeom prst="rect">
            <a:avLst/>
          </a:prstGeom>
          <a:noFill/>
          <a:ln/>
        </p:spPr>
        <p:txBody>
          <a:bodyPr wrap="square" rtlCol="0" anchor="ctr"/>
          <a:lstStyle/>
          <a:p>
            <a:pPr marL="0" indent="0">
              <a:buNone/>
            </a:pPr>
            <a:r>
              <a:rPr lang="en-US" sz="1400" b="1" noProof="0" dirty="0">
                <a:solidFill>
                  <a:srgbClr val="1A1A1A"/>
                </a:solidFill>
                <a:latin typeface="Montserrat" pitchFamily="34" charset="0"/>
                <a:ea typeface="Montserrat" pitchFamily="34" charset="-122"/>
                <a:cs typeface="Montserrat" pitchFamily="34" charset="-120"/>
              </a:rPr>
              <a:t>Overall process flow</a:t>
            </a:r>
            <a:endParaRPr lang="en-US" sz="1400" noProof="0" dirty="0"/>
          </a:p>
        </p:txBody>
      </p:sp>
      <p:sp>
        <p:nvSpPr>
          <p:cNvPr id="7" name="Shape 5"/>
          <p:cNvSpPr/>
          <p:nvPr/>
        </p:nvSpPr>
        <p:spPr>
          <a:xfrm>
            <a:off x="200650" y="1583207"/>
            <a:ext cx="329184" cy="329184"/>
          </a:xfrm>
          <a:prstGeom prst="ellipse">
            <a:avLst/>
          </a:prstGeom>
          <a:solidFill>
            <a:srgbClr val="1A2B4A"/>
          </a:solidFill>
          <a:ln w="12700">
            <a:solidFill>
              <a:srgbClr val="1A2B4A"/>
            </a:solidFill>
            <a:prstDash val="solid"/>
          </a:ln>
        </p:spPr>
        <p:txBody>
          <a:bodyPr/>
          <a:lstStyle/>
          <a:p>
            <a:endParaRPr lang="en-US" noProof="0" dirty="0"/>
          </a:p>
        </p:txBody>
      </p:sp>
      <p:sp>
        <p:nvSpPr>
          <p:cNvPr id="8" name="Text 6"/>
          <p:cNvSpPr/>
          <p:nvPr/>
        </p:nvSpPr>
        <p:spPr>
          <a:xfrm>
            <a:off x="200650" y="1583207"/>
            <a:ext cx="329184" cy="329184"/>
          </a:xfrm>
          <a:prstGeom prst="rect">
            <a:avLst/>
          </a:prstGeom>
          <a:noFill/>
          <a:ln/>
        </p:spPr>
        <p:txBody>
          <a:bodyPr wrap="square" lIns="0" tIns="0" rIns="0" bIns="0" rtlCol="0" anchor="ctr"/>
          <a:lstStyle/>
          <a:p>
            <a:pPr marL="0" indent="0" algn="ctr">
              <a:buNone/>
            </a:pPr>
            <a:r>
              <a:rPr lang="en-US" sz="1200" b="1" noProof="0" dirty="0">
                <a:solidFill>
                  <a:srgbClr val="FFFFFF"/>
                </a:solidFill>
                <a:latin typeface="Montserrat" pitchFamily="34" charset="0"/>
                <a:ea typeface="Montserrat" pitchFamily="34" charset="-122"/>
                <a:cs typeface="Montserrat" pitchFamily="34" charset="-120"/>
              </a:rPr>
              <a:t>1</a:t>
            </a:r>
            <a:endParaRPr lang="en-US" sz="1200" noProof="0" dirty="0"/>
          </a:p>
        </p:txBody>
      </p:sp>
      <p:sp>
        <p:nvSpPr>
          <p:cNvPr id="14" name="Text 12"/>
          <p:cNvSpPr/>
          <p:nvPr/>
        </p:nvSpPr>
        <p:spPr>
          <a:xfrm>
            <a:off x="1480810" y="2100757"/>
            <a:ext cx="310896" cy="310896"/>
          </a:xfrm>
          <a:prstGeom prst="rect">
            <a:avLst/>
          </a:prstGeom>
          <a:noFill/>
          <a:ln/>
        </p:spPr>
        <p:txBody>
          <a:bodyPr wrap="square" lIns="0" tIns="0" rIns="0" bIns="0" rtlCol="0" anchor="ctr"/>
          <a:lstStyle/>
          <a:p>
            <a:pPr marL="0" indent="0" algn="ctr">
              <a:buNone/>
            </a:pPr>
            <a:r>
              <a:rPr lang="en-US" sz="1100" b="1" noProof="0" dirty="0">
                <a:solidFill>
                  <a:srgbClr val="FFFFFF"/>
                </a:solidFill>
                <a:latin typeface="Montserrat" pitchFamily="34" charset="0"/>
                <a:ea typeface="Montserrat" pitchFamily="34" charset="-122"/>
                <a:cs typeface="Montserrat" pitchFamily="34" charset="-120"/>
              </a:rPr>
              <a:t>!</a:t>
            </a:r>
            <a:endParaRPr lang="en-US" sz="1100" noProof="0" dirty="0"/>
          </a:p>
        </p:txBody>
      </p:sp>
      <p:sp>
        <p:nvSpPr>
          <p:cNvPr id="15" name="Text 13"/>
          <p:cNvSpPr/>
          <p:nvPr/>
        </p:nvSpPr>
        <p:spPr>
          <a:xfrm>
            <a:off x="218938" y="2680487"/>
            <a:ext cx="2450592" cy="1005840"/>
          </a:xfrm>
          <a:prstGeom prst="rect">
            <a:avLst/>
          </a:prstGeom>
          <a:noFill/>
          <a:ln/>
        </p:spPr>
        <p:txBody>
          <a:bodyPr wrap="square" rtlCol="0" anchor="t"/>
          <a:lstStyle/>
          <a:p>
            <a:pPr marL="0" indent="0">
              <a:buNone/>
            </a:pPr>
            <a:r>
              <a:rPr lang="en-US" sz="850" noProof="0" dirty="0">
                <a:solidFill>
                  <a:srgbClr val="333333"/>
                </a:solidFill>
                <a:latin typeface="Montserrat" pitchFamily="34" charset="0"/>
                <a:ea typeface="Montserrat" pitchFamily="34" charset="-122"/>
                <a:cs typeface="Montserrat" pitchFamily="34" charset="-120"/>
              </a:rPr>
              <a:t>The supplier requests the cancellation of the Service Entry Sheet (SES).</a:t>
            </a:r>
            <a:endParaRPr lang="en-US" sz="850" noProof="0" dirty="0"/>
          </a:p>
        </p:txBody>
      </p:sp>
      <p:sp>
        <p:nvSpPr>
          <p:cNvPr id="20" name="Shape 18"/>
          <p:cNvSpPr/>
          <p:nvPr/>
        </p:nvSpPr>
        <p:spPr>
          <a:xfrm>
            <a:off x="3254746" y="1583207"/>
            <a:ext cx="329184" cy="329184"/>
          </a:xfrm>
          <a:prstGeom prst="ellipse">
            <a:avLst/>
          </a:prstGeom>
          <a:solidFill>
            <a:srgbClr val="1A2B4A"/>
          </a:solidFill>
          <a:ln w="12700">
            <a:solidFill>
              <a:srgbClr val="1A2B4A"/>
            </a:solidFill>
            <a:prstDash val="solid"/>
          </a:ln>
        </p:spPr>
        <p:txBody>
          <a:bodyPr/>
          <a:lstStyle/>
          <a:p>
            <a:endParaRPr lang="en-US" noProof="0" dirty="0"/>
          </a:p>
        </p:txBody>
      </p:sp>
      <p:sp>
        <p:nvSpPr>
          <p:cNvPr id="21" name="Text 19"/>
          <p:cNvSpPr/>
          <p:nvPr/>
        </p:nvSpPr>
        <p:spPr>
          <a:xfrm>
            <a:off x="3254746" y="1583207"/>
            <a:ext cx="329184" cy="329184"/>
          </a:xfrm>
          <a:prstGeom prst="rect">
            <a:avLst/>
          </a:prstGeom>
          <a:noFill/>
          <a:ln/>
        </p:spPr>
        <p:txBody>
          <a:bodyPr wrap="square" lIns="0" tIns="0" rIns="0" bIns="0" rtlCol="0" anchor="ctr"/>
          <a:lstStyle/>
          <a:p>
            <a:pPr marL="0" indent="0" algn="ctr">
              <a:buNone/>
            </a:pPr>
            <a:r>
              <a:rPr lang="en-US" sz="1200" b="1" noProof="0" dirty="0">
                <a:solidFill>
                  <a:srgbClr val="FFFFFF"/>
                </a:solidFill>
                <a:latin typeface="Montserrat" pitchFamily="34" charset="0"/>
                <a:ea typeface="Montserrat" pitchFamily="34" charset="-122"/>
                <a:cs typeface="Montserrat" pitchFamily="34" charset="-120"/>
              </a:rPr>
              <a:t>2</a:t>
            </a:r>
            <a:endParaRPr lang="en-US" sz="1200" noProof="0" dirty="0"/>
          </a:p>
        </p:txBody>
      </p:sp>
      <p:sp>
        <p:nvSpPr>
          <p:cNvPr id="25" name="Text 23"/>
          <p:cNvSpPr/>
          <p:nvPr/>
        </p:nvSpPr>
        <p:spPr>
          <a:xfrm>
            <a:off x="4633661" y="2100757"/>
            <a:ext cx="292608" cy="292608"/>
          </a:xfrm>
          <a:prstGeom prst="rect">
            <a:avLst/>
          </a:prstGeom>
          <a:noFill/>
          <a:ln/>
        </p:spPr>
        <p:txBody>
          <a:bodyPr wrap="square" lIns="0" tIns="0" rIns="0" bIns="0" rtlCol="0" anchor="ctr"/>
          <a:lstStyle/>
          <a:p>
            <a:pPr marL="0" indent="0" algn="ctr">
              <a:buNone/>
            </a:pPr>
            <a:r>
              <a:rPr lang="en-US" sz="1000" b="1" noProof="0" dirty="0">
                <a:solidFill>
                  <a:srgbClr val="FFFFFF"/>
                </a:solidFill>
                <a:latin typeface="Montserrat" pitchFamily="34" charset="0"/>
                <a:ea typeface="Montserrat" pitchFamily="34" charset="-122"/>
                <a:cs typeface="Montserrat" pitchFamily="34" charset="-120"/>
              </a:rPr>
              <a:t>✓</a:t>
            </a:r>
            <a:endParaRPr lang="en-US" sz="1000" noProof="0" dirty="0"/>
          </a:p>
        </p:txBody>
      </p:sp>
      <p:sp>
        <p:nvSpPr>
          <p:cNvPr id="26" name="Text 24"/>
          <p:cNvSpPr/>
          <p:nvPr/>
        </p:nvSpPr>
        <p:spPr>
          <a:xfrm>
            <a:off x="3273034" y="2680487"/>
            <a:ext cx="2450592" cy="1005840"/>
          </a:xfrm>
          <a:prstGeom prst="rect">
            <a:avLst/>
          </a:prstGeom>
          <a:noFill/>
          <a:ln/>
        </p:spPr>
        <p:txBody>
          <a:bodyPr wrap="square" rtlCol="0" anchor="t"/>
          <a:lstStyle/>
          <a:p>
            <a:pPr marL="0" indent="0">
              <a:buNone/>
            </a:pPr>
            <a:r>
              <a:rPr lang="en-US" sz="850" noProof="0" dirty="0">
                <a:solidFill>
                  <a:srgbClr val="333333"/>
                </a:solidFill>
                <a:latin typeface="Montserrat" pitchFamily="34" charset="0"/>
                <a:ea typeface="Montserrat" pitchFamily="34" charset="-122"/>
                <a:cs typeface="Montserrat" pitchFamily="34" charset="-120"/>
              </a:rPr>
              <a:t>The request is sent for the Contract Administrator’s approval.</a:t>
            </a:r>
            <a:endParaRPr lang="en-US" sz="850" noProof="0" dirty="0"/>
          </a:p>
        </p:txBody>
      </p:sp>
      <p:sp>
        <p:nvSpPr>
          <p:cNvPr id="31" name="Shape 29"/>
          <p:cNvSpPr/>
          <p:nvPr/>
        </p:nvSpPr>
        <p:spPr>
          <a:xfrm>
            <a:off x="6308842" y="1583207"/>
            <a:ext cx="329184" cy="329184"/>
          </a:xfrm>
          <a:prstGeom prst="ellipse">
            <a:avLst/>
          </a:prstGeom>
          <a:solidFill>
            <a:srgbClr val="1A2B4A"/>
          </a:solidFill>
          <a:ln w="12700">
            <a:solidFill>
              <a:srgbClr val="1A2B4A"/>
            </a:solidFill>
            <a:prstDash val="solid"/>
          </a:ln>
        </p:spPr>
        <p:txBody>
          <a:bodyPr/>
          <a:lstStyle/>
          <a:p>
            <a:endParaRPr lang="en-US" noProof="0" dirty="0"/>
          </a:p>
        </p:txBody>
      </p:sp>
      <p:sp>
        <p:nvSpPr>
          <p:cNvPr id="32" name="Text 30"/>
          <p:cNvSpPr/>
          <p:nvPr/>
        </p:nvSpPr>
        <p:spPr>
          <a:xfrm>
            <a:off x="6308842" y="1583207"/>
            <a:ext cx="329184" cy="329184"/>
          </a:xfrm>
          <a:prstGeom prst="rect">
            <a:avLst/>
          </a:prstGeom>
          <a:noFill/>
          <a:ln/>
        </p:spPr>
        <p:txBody>
          <a:bodyPr wrap="square" lIns="0" tIns="0" rIns="0" bIns="0" rtlCol="0" anchor="ctr"/>
          <a:lstStyle/>
          <a:p>
            <a:pPr marL="0" indent="0" algn="ctr">
              <a:buNone/>
            </a:pPr>
            <a:r>
              <a:rPr lang="en-US" sz="1200" b="1" noProof="0" dirty="0">
                <a:solidFill>
                  <a:srgbClr val="FFFFFF"/>
                </a:solidFill>
                <a:latin typeface="Montserrat" pitchFamily="34" charset="0"/>
                <a:ea typeface="Montserrat" pitchFamily="34" charset="-122"/>
                <a:cs typeface="Montserrat" pitchFamily="34" charset="-120"/>
              </a:rPr>
              <a:t>3</a:t>
            </a:r>
            <a:endParaRPr lang="en-US" sz="1200" noProof="0" dirty="0"/>
          </a:p>
        </p:txBody>
      </p:sp>
      <p:sp>
        <p:nvSpPr>
          <p:cNvPr id="38" name="Text 36"/>
          <p:cNvSpPr/>
          <p:nvPr/>
        </p:nvSpPr>
        <p:spPr>
          <a:xfrm>
            <a:off x="7589002" y="2100757"/>
            <a:ext cx="310896" cy="310896"/>
          </a:xfrm>
          <a:prstGeom prst="rect">
            <a:avLst/>
          </a:prstGeom>
          <a:noFill/>
          <a:ln/>
        </p:spPr>
        <p:txBody>
          <a:bodyPr wrap="square" lIns="0" tIns="0" rIns="0" bIns="0" rtlCol="0" anchor="ctr"/>
          <a:lstStyle/>
          <a:p>
            <a:pPr marL="0" indent="0" algn="ctr">
              <a:buNone/>
            </a:pPr>
            <a:r>
              <a:rPr lang="en-US" sz="1100" b="1" noProof="0" dirty="0">
                <a:solidFill>
                  <a:srgbClr val="FFFFFF"/>
                </a:solidFill>
                <a:latin typeface="Montserrat" pitchFamily="34" charset="0"/>
                <a:ea typeface="Montserrat" pitchFamily="34" charset="-122"/>
                <a:cs typeface="Montserrat" pitchFamily="34" charset="-120"/>
              </a:rPr>
              <a:t>$</a:t>
            </a:r>
            <a:endParaRPr lang="en-US" sz="1100" noProof="0" dirty="0"/>
          </a:p>
        </p:txBody>
      </p:sp>
      <p:sp>
        <p:nvSpPr>
          <p:cNvPr id="39" name="Text 37"/>
          <p:cNvSpPr/>
          <p:nvPr/>
        </p:nvSpPr>
        <p:spPr>
          <a:xfrm>
            <a:off x="6446520" y="2620670"/>
            <a:ext cx="2450592" cy="658368"/>
          </a:xfrm>
          <a:prstGeom prst="rect">
            <a:avLst/>
          </a:prstGeom>
          <a:noFill/>
          <a:ln/>
        </p:spPr>
        <p:txBody>
          <a:bodyPr wrap="square" rtlCol="0" anchor="t"/>
          <a:lstStyle/>
          <a:p>
            <a:pPr marL="0" indent="0">
              <a:buNone/>
            </a:pPr>
            <a:r>
              <a:rPr lang="en-US" sz="850" noProof="0" dirty="0">
                <a:solidFill>
                  <a:srgbClr val="333333"/>
                </a:solidFill>
                <a:latin typeface="Montserrat" pitchFamily="34" charset="0"/>
                <a:ea typeface="Montserrat" pitchFamily="34" charset="-122"/>
                <a:cs typeface="Montserrat" pitchFamily="34" charset="-120"/>
              </a:rPr>
              <a:t>If there is an approved invoice for the Service Entry Sheet, once the cancellation is approved the corresponding Credit Note is generated. (Check with the Contract Administrator whether the request is necessary.)</a:t>
            </a:r>
            <a:endParaRPr lang="en-US" sz="850" noProof="0" dirty="0"/>
          </a:p>
        </p:txBody>
      </p:sp>
      <p:sp>
        <p:nvSpPr>
          <p:cNvPr id="48" name="Shape 46"/>
          <p:cNvSpPr/>
          <p:nvPr/>
        </p:nvSpPr>
        <p:spPr>
          <a:xfrm>
            <a:off x="9362938" y="1583207"/>
            <a:ext cx="329184" cy="329184"/>
          </a:xfrm>
          <a:prstGeom prst="ellipse">
            <a:avLst/>
          </a:prstGeom>
          <a:solidFill>
            <a:srgbClr val="1A2B4A"/>
          </a:solidFill>
          <a:ln w="12700">
            <a:solidFill>
              <a:srgbClr val="1A2B4A"/>
            </a:solidFill>
            <a:prstDash val="solid"/>
          </a:ln>
        </p:spPr>
        <p:txBody>
          <a:bodyPr/>
          <a:lstStyle/>
          <a:p>
            <a:endParaRPr lang="en-US" noProof="0" dirty="0"/>
          </a:p>
        </p:txBody>
      </p:sp>
      <p:sp>
        <p:nvSpPr>
          <p:cNvPr id="49" name="Text 47"/>
          <p:cNvSpPr/>
          <p:nvPr/>
        </p:nvSpPr>
        <p:spPr>
          <a:xfrm>
            <a:off x="9362938" y="1583207"/>
            <a:ext cx="329184" cy="329184"/>
          </a:xfrm>
          <a:prstGeom prst="rect">
            <a:avLst/>
          </a:prstGeom>
          <a:noFill/>
          <a:ln/>
        </p:spPr>
        <p:txBody>
          <a:bodyPr wrap="square" lIns="0" tIns="0" rIns="0" bIns="0" rtlCol="0" anchor="ctr"/>
          <a:lstStyle/>
          <a:p>
            <a:pPr marL="0" indent="0" algn="ctr">
              <a:buNone/>
            </a:pPr>
            <a:r>
              <a:rPr lang="en-US" sz="1200" b="1" noProof="0" dirty="0">
                <a:solidFill>
                  <a:srgbClr val="FFFFFF"/>
                </a:solidFill>
                <a:latin typeface="Montserrat" pitchFamily="34" charset="0"/>
                <a:ea typeface="Montserrat" pitchFamily="34" charset="-122"/>
                <a:cs typeface="Montserrat" pitchFamily="34" charset="-120"/>
              </a:rPr>
              <a:t>4</a:t>
            </a:r>
            <a:endParaRPr lang="en-US" sz="1200" noProof="0" dirty="0"/>
          </a:p>
        </p:txBody>
      </p:sp>
      <p:sp>
        <p:nvSpPr>
          <p:cNvPr id="58" name="Text 56"/>
          <p:cNvSpPr/>
          <p:nvPr/>
        </p:nvSpPr>
        <p:spPr>
          <a:xfrm>
            <a:off x="9381226" y="2680487"/>
            <a:ext cx="2450592" cy="1005840"/>
          </a:xfrm>
          <a:prstGeom prst="rect">
            <a:avLst/>
          </a:prstGeom>
          <a:noFill/>
          <a:ln/>
        </p:spPr>
        <p:txBody>
          <a:bodyPr wrap="square" rtlCol="0" anchor="t"/>
          <a:lstStyle/>
          <a:p>
            <a:pPr marL="0" indent="0">
              <a:buNone/>
            </a:pPr>
            <a:r>
              <a:rPr lang="en-US" sz="850" noProof="0" dirty="0">
                <a:solidFill>
                  <a:srgbClr val="333333"/>
                </a:solidFill>
                <a:latin typeface="Montserrat" pitchFamily="34" charset="0"/>
                <a:ea typeface="Montserrat" pitchFamily="34" charset="-122"/>
                <a:cs typeface="Montserrat" pitchFamily="34" charset="-120"/>
              </a:rPr>
              <a:t>The Contract Administrator notifies Accounts Payable (AP) to replicate the Credit Note in </a:t>
            </a:r>
            <a:r>
              <a:rPr lang="en-US" sz="850" noProof="0" dirty="0" err="1">
                <a:solidFill>
                  <a:srgbClr val="333333"/>
                </a:solidFill>
                <a:latin typeface="Montserrat" pitchFamily="34" charset="0"/>
                <a:ea typeface="Montserrat" pitchFamily="34" charset="-122"/>
                <a:cs typeface="Montserrat" pitchFamily="34" charset="-120"/>
              </a:rPr>
              <a:t>Elipse</a:t>
            </a:r>
            <a:r>
              <a:rPr lang="en-US" sz="850" noProof="0" dirty="0">
                <a:solidFill>
                  <a:srgbClr val="333333"/>
                </a:solidFill>
                <a:latin typeface="Montserrat" pitchFamily="34" charset="0"/>
                <a:ea typeface="Montserrat" pitchFamily="34" charset="-122"/>
                <a:cs typeface="Montserrat" pitchFamily="34" charset="-120"/>
              </a:rPr>
              <a:t>.</a:t>
            </a:r>
            <a:endParaRPr lang="en-US" sz="850" noProof="0" dirty="0"/>
          </a:p>
        </p:txBody>
      </p:sp>
      <p:sp>
        <p:nvSpPr>
          <p:cNvPr id="59" name="Shape 57"/>
          <p:cNvSpPr/>
          <p:nvPr/>
        </p:nvSpPr>
        <p:spPr>
          <a:xfrm>
            <a:off x="201168" y="3840480"/>
            <a:ext cx="11625302" cy="1243584"/>
          </a:xfrm>
          <a:prstGeom prst="roundRect">
            <a:avLst>
              <a:gd name="adj" fmla="val 5882"/>
            </a:avLst>
          </a:prstGeom>
          <a:solidFill>
            <a:srgbClr val="FFFBEA"/>
          </a:solidFill>
          <a:ln w="12700">
            <a:solidFill>
              <a:srgbClr val="F5C400"/>
            </a:solidFill>
            <a:prstDash val="solid"/>
          </a:ln>
        </p:spPr>
        <p:txBody>
          <a:bodyPr/>
          <a:lstStyle/>
          <a:p>
            <a:endParaRPr lang="en-US" noProof="0" dirty="0"/>
          </a:p>
        </p:txBody>
      </p:sp>
      <p:sp>
        <p:nvSpPr>
          <p:cNvPr id="60" name="Shape 58"/>
          <p:cNvSpPr/>
          <p:nvPr/>
        </p:nvSpPr>
        <p:spPr>
          <a:xfrm>
            <a:off x="329184" y="3968496"/>
            <a:ext cx="329184" cy="329184"/>
          </a:xfrm>
          <a:prstGeom prst="roundRect">
            <a:avLst>
              <a:gd name="adj" fmla="val 16667"/>
            </a:avLst>
          </a:prstGeom>
          <a:solidFill>
            <a:srgbClr val="F5C400"/>
          </a:solidFill>
          <a:ln w="12700">
            <a:solidFill>
              <a:srgbClr val="F5C400"/>
            </a:solidFill>
            <a:prstDash val="solid"/>
          </a:ln>
        </p:spPr>
        <p:txBody>
          <a:bodyPr/>
          <a:lstStyle/>
          <a:p>
            <a:endParaRPr lang="en-US" noProof="0" dirty="0"/>
          </a:p>
        </p:txBody>
      </p:sp>
      <p:sp>
        <p:nvSpPr>
          <p:cNvPr id="61" name="Text 59"/>
          <p:cNvSpPr/>
          <p:nvPr/>
        </p:nvSpPr>
        <p:spPr>
          <a:xfrm>
            <a:off x="329184" y="3968496"/>
            <a:ext cx="329184" cy="329184"/>
          </a:xfrm>
          <a:prstGeom prst="rect">
            <a:avLst/>
          </a:prstGeom>
          <a:noFill/>
          <a:ln/>
        </p:spPr>
        <p:txBody>
          <a:bodyPr wrap="square" lIns="0" tIns="0" rIns="0" bIns="0" rtlCol="0" anchor="ctr"/>
          <a:lstStyle/>
          <a:p>
            <a:pPr marL="0" indent="0" algn="ctr">
              <a:buNone/>
            </a:pPr>
            <a:r>
              <a:rPr lang="en-US" sz="1400" b="1" noProof="0" dirty="0">
                <a:solidFill>
                  <a:srgbClr val="FFFFFF"/>
                </a:solidFill>
                <a:latin typeface="Montserrat" pitchFamily="34" charset="0"/>
                <a:ea typeface="Montserrat" pitchFamily="34" charset="-122"/>
                <a:cs typeface="Montserrat" pitchFamily="34" charset="-120"/>
              </a:rPr>
              <a:t>!</a:t>
            </a:r>
            <a:endParaRPr lang="en-US" sz="1400" noProof="0" dirty="0"/>
          </a:p>
        </p:txBody>
      </p:sp>
      <p:sp>
        <p:nvSpPr>
          <p:cNvPr id="62" name="Text 60"/>
          <p:cNvSpPr/>
          <p:nvPr/>
        </p:nvSpPr>
        <p:spPr>
          <a:xfrm>
            <a:off x="749808" y="3968496"/>
            <a:ext cx="4754880" cy="292608"/>
          </a:xfrm>
          <a:prstGeom prst="rect">
            <a:avLst/>
          </a:prstGeom>
          <a:noFill/>
          <a:ln/>
        </p:spPr>
        <p:txBody>
          <a:bodyPr wrap="square" rtlCol="0" anchor="ctr"/>
          <a:lstStyle/>
          <a:p>
            <a:pPr marL="0" indent="0">
              <a:buNone/>
            </a:pPr>
            <a:r>
              <a:rPr lang="en-US" sz="1100" b="1" noProof="0" dirty="0">
                <a:solidFill>
                  <a:srgbClr val="1A1A1A"/>
                </a:solidFill>
                <a:latin typeface="Montserrat" pitchFamily="34" charset="0"/>
                <a:ea typeface="Montserrat" pitchFamily="34" charset="-122"/>
                <a:cs typeface="Montserrat" pitchFamily="34" charset="-120"/>
              </a:rPr>
              <a:t>Important</a:t>
            </a:r>
            <a:endParaRPr lang="en-US" sz="1100" noProof="0" dirty="0"/>
          </a:p>
        </p:txBody>
      </p:sp>
      <p:sp>
        <p:nvSpPr>
          <p:cNvPr id="63" name="Shape 61"/>
          <p:cNvSpPr/>
          <p:nvPr/>
        </p:nvSpPr>
        <p:spPr>
          <a:xfrm>
            <a:off x="329184" y="4389120"/>
            <a:ext cx="201168" cy="201168"/>
          </a:xfrm>
          <a:prstGeom prst="ellipse">
            <a:avLst/>
          </a:prstGeom>
          <a:solidFill>
            <a:srgbClr val="F5C400"/>
          </a:solidFill>
          <a:ln w="12700">
            <a:solidFill>
              <a:srgbClr val="F5C400"/>
            </a:solidFill>
            <a:prstDash val="solid"/>
          </a:ln>
        </p:spPr>
        <p:txBody>
          <a:bodyPr/>
          <a:lstStyle/>
          <a:p>
            <a:endParaRPr lang="en-US" noProof="0" dirty="0"/>
          </a:p>
        </p:txBody>
      </p:sp>
      <p:sp>
        <p:nvSpPr>
          <p:cNvPr id="64" name="Text 62"/>
          <p:cNvSpPr/>
          <p:nvPr/>
        </p:nvSpPr>
        <p:spPr>
          <a:xfrm>
            <a:off x="329184" y="4389120"/>
            <a:ext cx="201168" cy="201168"/>
          </a:xfrm>
          <a:prstGeom prst="rect">
            <a:avLst/>
          </a:prstGeom>
          <a:noFill/>
          <a:ln/>
        </p:spPr>
        <p:txBody>
          <a:bodyPr wrap="square" lIns="0" tIns="0" rIns="0" bIns="0" rtlCol="0" anchor="ctr"/>
          <a:lstStyle/>
          <a:p>
            <a:pPr marL="0" indent="0" algn="ctr">
              <a:buNone/>
            </a:pPr>
            <a:r>
              <a:rPr lang="en-US" sz="800" b="1" noProof="0" dirty="0">
                <a:solidFill>
                  <a:srgbClr val="FFFFFF"/>
                </a:solidFill>
                <a:latin typeface="Montserrat" pitchFamily="34" charset="0"/>
                <a:ea typeface="Montserrat" pitchFamily="34" charset="-122"/>
                <a:cs typeface="Montserrat" pitchFamily="34" charset="-120"/>
              </a:rPr>
              <a:t>✓</a:t>
            </a:r>
            <a:endParaRPr lang="en-US" sz="800" noProof="0" dirty="0"/>
          </a:p>
        </p:txBody>
      </p:sp>
      <p:sp>
        <p:nvSpPr>
          <p:cNvPr id="65" name="Text 63"/>
          <p:cNvSpPr/>
          <p:nvPr/>
        </p:nvSpPr>
        <p:spPr>
          <a:xfrm>
            <a:off x="603504" y="4352544"/>
            <a:ext cx="10912760" cy="279500"/>
          </a:xfrm>
          <a:prstGeom prst="rect">
            <a:avLst/>
          </a:prstGeom>
          <a:noFill/>
          <a:ln/>
        </p:spPr>
        <p:txBody>
          <a:bodyPr wrap="square" rtlCol="0" anchor="ctr"/>
          <a:lstStyle/>
          <a:p>
            <a:pPr marL="0" indent="0">
              <a:buNone/>
            </a:pPr>
            <a:r>
              <a:rPr lang="en-US" sz="850" noProof="0" dirty="0">
                <a:solidFill>
                  <a:srgbClr val="333333"/>
                </a:solidFill>
                <a:latin typeface="Montserrat" pitchFamily="34" charset="0"/>
                <a:ea typeface="Montserrat" pitchFamily="34" charset="-122"/>
                <a:cs typeface="Montserrat" pitchFamily="34" charset="-120"/>
              </a:rPr>
              <a:t>Cancelling an SES requires prior approval</a:t>
            </a:r>
            <a:r>
              <a:rPr lang="en-US" sz="850" noProof="0" dirty="0"/>
              <a:t> </a:t>
            </a:r>
            <a:r>
              <a:rPr lang="en-US" sz="850" noProof="0" dirty="0">
                <a:solidFill>
                  <a:srgbClr val="333333"/>
                </a:solidFill>
                <a:latin typeface="Montserrat" pitchFamily="34" charset="0"/>
                <a:ea typeface="Montserrat" pitchFamily="34" charset="-122"/>
                <a:cs typeface="Montserrat" pitchFamily="34" charset="-120"/>
              </a:rPr>
              <a:t>from the Contract Administrator.</a:t>
            </a:r>
            <a:endParaRPr lang="en-US" sz="850" noProof="0" dirty="0"/>
          </a:p>
        </p:txBody>
      </p:sp>
      <p:sp>
        <p:nvSpPr>
          <p:cNvPr id="66" name="Shape 64"/>
          <p:cNvSpPr/>
          <p:nvPr/>
        </p:nvSpPr>
        <p:spPr>
          <a:xfrm>
            <a:off x="329184" y="4718304"/>
            <a:ext cx="201168" cy="201168"/>
          </a:xfrm>
          <a:prstGeom prst="ellipse">
            <a:avLst/>
          </a:prstGeom>
          <a:solidFill>
            <a:srgbClr val="F5C400"/>
          </a:solidFill>
          <a:ln w="12700">
            <a:solidFill>
              <a:srgbClr val="F5C400"/>
            </a:solidFill>
            <a:prstDash val="solid"/>
          </a:ln>
        </p:spPr>
        <p:txBody>
          <a:bodyPr/>
          <a:lstStyle/>
          <a:p>
            <a:endParaRPr lang="en-US" noProof="0" dirty="0"/>
          </a:p>
        </p:txBody>
      </p:sp>
      <p:sp>
        <p:nvSpPr>
          <p:cNvPr id="67" name="Text 65"/>
          <p:cNvSpPr/>
          <p:nvPr/>
        </p:nvSpPr>
        <p:spPr>
          <a:xfrm>
            <a:off x="329184" y="4718304"/>
            <a:ext cx="201168" cy="201168"/>
          </a:xfrm>
          <a:prstGeom prst="rect">
            <a:avLst/>
          </a:prstGeom>
          <a:noFill/>
          <a:ln/>
        </p:spPr>
        <p:txBody>
          <a:bodyPr wrap="square" lIns="0" tIns="0" rIns="0" bIns="0" rtlCol="0" anchor="ctr"/>
          <a:lstStyle/>
          <a:p>
            <a:pPr marL="0" indent="0" algn="ctr">
              <a:buNone/>
            </a:pPr>
            <a:r>
              <a:rPr lang="en-US" sz="800" b="1" noProof="0" dirty="0">
                <a:solidFill>
                  <a:srgbClr val="FFFFFF"/>
                </a:solidFill>
                <a:latin typeface="Montserrat" pitchFamily="34" charset="0"/>
                <a:ea typeface="Montserrat" pitchFamily="34" charset="-122"/>
                <a:cs typeface="Montserrat" pitchFamily="34" charset="-120"/>
              </a:rPr>
              <a:t>✓</a:t>
            </a:r>
            <a:endParaRPr lang="en-US" sz="800" noProof="0" dirty="0"/>
          </a:p>
        </p:txBody>
      </p:sp>
      <p:sp>
        <p:nvSpPr>
          <p:cNvPr id="68" name="Text 66"/>
          <p:cNvSpPr/>
          <p:nvPr/>
        </p:nvSpPr>
        <p:spPr>
          <a:xfrm>
            <a:off x="603503" y="4681728"/>
            <a:ext cx="11007651" cy="329184"/>
          </a:xfrm>
          <a:prstGeom prst="rect">
            <a:avLst/>
          </a:prstGeom>
          <a:noFill/>
          <a:ln/>
        </p:spPr>
        <p:txBody>
          <a:bodyPr wrap="square" rtlCol="0" anchor="ctr"/>
          <a:lstStyle/>
          <a:p>
            <a:pPr marL="0" indent="0">
              <a:buNone/>
            </a:pPr>
            <a:r>
              <a:rPr lang="en-US" sz="850" noProof="0" dirty="0">
                <a:solidFill>
                  <a:srgbClr val="333333"/>
                </a:solidFill>
                <a:latin typeface="Montserrat" pitchFamily="34" charset="0"/>
                <a:ea typeface="Montserrat" pitchFamily="34" charset="-122"/>
                <a:cs typeface="Montserrat" pitchFamily="34" charset="-120"/>
              </a:rPr>
              <a:t>No further action should be taken until</a:t>
            </a:r>
            <a:r>
              <a:rPr lang="en-US" sz="850" noProof="0" dirty="0"/>
              <a:t> </a:t>
            </a:r>
            <a:r>
              <a:rPr lang="en-US" sz="850" noProof="0" dirty="0">
                <a:solidFill>
                  <a:srgbClr val="333333"/>
                </a:solidFill>
                <a:latin typeface="Montserrat" pitchFamily="34" charset="0"/>
                <a:ea typeface="Montserrat" pitchFamily="34" charset="-122"/>
                <a:cs typeface="Montserrat" pitchFamily="34" charset="-120"/>
              </a:rPr>
              <a:t>the cancellation has been approved.</a:t>
            </a:r>
            <a:endParaRPr lang="en-US" sz="850" noProof="0" dirty="0"/>
          </a:p>
        </p:txBody>
      </p:sp>
      <p:sp>
        <p:nvSpPr>
          <p:cNvPr id="69" name="Shape 67"/>
          <p:cNvSpPr/>
          <p:nvPr/>
        </p:nvSpPr>
        <p:spPr>
          <a:xfrm>
            <a:off x="218938" y="5273413"/>
            <a:ext cx="11625302" cy="1243584"/>
          </a:xfrm>
          <a:prstGeom prst="roundRect">
            <a:avLst>
              <a:gd name="adj" fmla="val 5882"/>
            </a:avLst>
          </a:prstGeom>
          <a:solidFill>
            <a:srgbClr val="FFFFFF"/>
          </a:solidFill>
          <a:ln w="9525">
            <a:solidFill>
              <a:srgbClr val="DDDDDD"/>
            </a:solidFill>
            <a:prstDash val="solid"/>
          </a:ln>
        </p:spPr>
        <p:txBody>
          <a:bodyPr/>
          <a:lstStyle/>
          <a:p>
            <a:endParaRPr lang="en-US" noProof="0" dirty="0"/>
          </a:p>
        </p:txBody>
      </p:sp>
      <p:sp>
        <p:nvSpPr>
          <p:cNvPr id="70" name="Shape 68"/>
          <p:cNvSpPr/>
          <p:nvPr/>
        </p:nvSpPr>
        <p:spPr>
          <a:xfrm>
            <a:off x="254997" y="5400310"/>
            <a:ext cx="310896" cy="310896"/>
          </a:xfrm>
          <a:prstGeom prst="ellipse">
            <a:avLst/>
          </a:prstGeom>
          <a:solidFill>
            <a:srgbClr val="1A2B4A"/>
          </a:solidFill>
          <a:ln w="12700">
            <a:solidFill>
              <a:srgbClr val="1A2B4A"/>
            </a:solidFill>
            <a:prstDash val="solid"/>
          </a:ln>
        </p:spPr>
        <p:txBody>
          <a:bodyPr/>
          <a:lstStyle/>
          <a:p>
            <a:endParaRPr lang="en-US" noProof="0" dirty="0"/>
          </a:p>
        </p:txBody>
      </p:sp>
      <p:sp>
        <p:nvSpPr>
          <p:cNvPr id="71" name="Text 69"/>
          <p:cNvSpPr/>
          <p:nvPr/>
        </p:nvSpPr>
        <p:spPr>
          <a:xfrm>
            <a:off x="254997" y="5400310"/>
            <a:ext cx="310896" cy="310896"/>
          </a:xfrm>
          <a:prstGeom prst="rect">
            <a:avLst/>
          </a:prstGeom>
          <a:noFill/>
          <a:ln/>
        </p:spPr>
        <p:txBody>
          <a:bodyPr wrap="square" lIns="0" tIns="0" rIns="0" bIns="0" rtlCol="0" anchor="ctr"/>
          <a:lstStyle/>
          <a:p>
            <a:pPr marL="0" indent="0" algn="ctr">
              <a:buNone/>
            </a:pPr>
            <a:r>
              <a:rPr lang="en-US" sz="1100" b="1" noProof="0" dirty="0" err="1">
                <a:solidFill>
                  <a:srgbClr val="FFFFFF"/>
                </a:solidFill>
                <a:latin typeface="Montserrat" pitchFamily="34" charset="0"/>
                <a:ea typeface="Montserrat" pitchFamily="34" charset="-122"/>
                <a:cs typeface="Montserrat" pitchFamily="34" charset="-120"/>
              </a:rPr>
              <a:t>i</a:t>
            </a:r>
            <a:endParaRPr lang="en-US" sz="1100" noProof="0" dirty="0"/>
          </a:p>
        </p:txBody>
      </p:sp>
      <p:sp>
        <p:nvSpPr>
          <p:cNvPr id="72" name="Text 70"/>
          <p:cNvSpPr/>
          <p:nvPr/>
        </p:nvSpPr>
        <p:spPr>
          <a:xfrm>
            <a:off x="657333" y="5400310"/>
            <a:ext cx="5321808" cy="292608"/>
          </a:xfrm>
          <a:prstGeom prst="rect">
            <a:avLst/>
          </a:prstGeom>
          <a:noFill/>
          <a:ln/>
        </p:spPr>
        <p:txBody>
          <a:bodyPr wrap="square" rtlCol="0" anchor="ctr"/>
          <a:lstStyle/>
          <a:p>
            <a:pPr marL="0" indent="0">
              <a:buNone/>
            </a:pPr>
            <a:r>
              <a:rPr lang="en-US" sz="1100" b="1" noProof="0" dirty="0">
                <a:solidFill>
                  <a:srgbClr val="1A1A1A"/>
                </a:solidFill>
                <a:latin typeface="Montserrat" pitchFamily="34" charset="0"/>
                <a:ea typeface="Montserrat" pitchFamily="34" charset="-122"/>
                <a:cs typeface="Montserrat" pitchFamily="34" charset="-120"/>
              </a:rPr>
              <a:t>Notes</a:t>
            </a:r>
            <a:endParaRPr lang="en-US" sz="1100" noProof="0" dirty="0"/>
          </a:p>
        </p:txBody>
      </p:sp>
      <p:sp>
        <p:nvSpPr>
          <p:cNvPr id="73" name="Shape 71"/>
          <p:cNvSpPr/>
          <p:nvPr/>
        </p:nvSpPr>
        <p:spPr>
          <a:xfrm>
            <a:off x="236709" y="5766070"/>
            <a:ext cx="5705856" cy="0"/>
          </a:xfrm>
          <a:prstGeom prst="line">
            <a:avLst/>
          </a:prstGeom>
          <a:noFill/>
          <a:ln w="6350">
            <a:solidFill>
              <a:srgbClr val="DDDDDD"/>
            </a:solidFill>
            <a:prstDash val="solid"/>
          </a:ln>
        </p:spPr>
        <p:txBody>
          <a:bodyPr/>
          <a:lstStyle/>
          <a:p>
            <a:endParaRPr lang="en-US" noProof="0" dirty="0"/>
          </a:p>
        </p:txBody>
      </p:sp>
      <p:sp>
        <p:nvSpPr>
          <p:cNvPr id="74" name="Text 72"/>
          <p:cNvSpPr/>
          <p:nvPr/>
        </p:nvSpPr>
        <p:spPr>
          <a:xfrm>
            <a:off x="896112" y="5865359"/>
            <a:ext cx="5632704" cy="274320"/>
          </a:xfrm>
          <a:prstGeom prst="rect">
            <a:avLst/>
          </a:prstGeom>
          <a:noFill/>
          <a:ln/>
        </p:spPr>
        <p:txBody>
          <a:bodyPr wrap="square" rtlCol="0" anchor="ctr"/>
          <a:lstStyle/>
          <a:p>
            <a:pPr marL="0" indent="0">
              <a:buNone/>
            </a:pPr>
            <a:r>
              <a:rPr lang="en-US" sz="850" noProof="0" dirty="0">
                <a:solidFill>
                  <a:srgbClr val="333333"/>
                </a:solidFill>
                <a:latin typeface="Montserrat" pitchFamily="34" charset="0"/>
                <a:ea typeface="Montserrat" pitchFamily="34" charset="-122"/>
                <a:cs typeface="Montserrat" pitchFamily="34" charset="-120"/>
              </a:rPr>
              <a:t>•  The cancellation will reverse the recorded services and their impact on invoicing.</a:t>
            </a:r>
            <a:endParaRPr lang="en-US" sz="850" noProof="0" dirty="0"/>
          </a:p>
        </p:txBody>
      </p:sp>
      <p:sp>
        <p:nvSpPr>
          <p:cNvPr id="75" name="Text 73"/>
          <p:cNvSpPr/>
          <p:nvPr/>
        </p:nvSpPr>
        <p:spPr>
          <a:xfrm>
            <a:off x="896111" y="6236208"/>
            <a:ext cx="9507345" cy="227396"/>
          </a:xfrm>
          <a:prstGeom prst="rect">
            <a:avLst/>
          </a:prstGeom>
          <a:noFill/>
          <a:ln/>
        </p:spPr>
        <p:txBody>
          <a:bodyPr wrap="square" rtlCol="0" anchor="ctr"/>
          <a:lstStyle/>
          <a:p>
            <a:pPr marL="0" indent="0">
              <a:buNone/>
            </a:pPr>
            <a:r>
              <a:rPr lang="en-US" sz="850" noProof="0" dirty="0">
                <a:solidFill>
                  <a:srgbClr val="333333"/>
                </a:solidFill>
                <a:latin typeface="Montserrat" pitchFamily="34" charset="0"/>
                <a:ea typeface="Montserrat" pitchFamily="34" charset="-122"/>
                <a:cs typeface="Montserrat" pitchFamily="34" charset="-120"/>
              </a:rPr>
              <a:t>•  For any questions about the cancellation status or the Credit Note, contact your Contract Administrator.</a:t>
            </a:r>
            <a:endParaRPr lang="en-US" sz="850" noProof="0" dirty="0"/>
          </a:p>
        </p:txBody>
      </p:sp>
      <p:pic>
        <p:nvPicPr>
          <p:cNvPr id="77" name="Picture 76">
            <a:extLst>
              <a:ext uri="{FF2B5EF4-FFF2-40B4-BE49-F238E27FC236}">
                <a16:creationId xmlns:a16="http://schemas.microsoft.com/office/drawing/2014/main" id="{B861630D-0F18-2751-E921-8FECCCD9F243}"/>
              </a:ext>
            </a:extLst>
          </p:cNvPr>
          <p:cNvPicPr>
            <a:picLocks noChangeAspect="1"/>
          </p:cNvPicPr>
          <p:nvPr/>
        </p:nvPicPr>
        <p:blipFill>
          <a:blip r:embed="rId3"/>
          <a:stretch>
            <a:fillRect/>
          </a:stretch>
        </p:blipFill>
        <p:spPr>
          <a:xfrm>
            <a:off x="1072981" y="1656851"/>
            <a:ext cx="795175" cy="820553"/>
          </a:xfrm>
          <a:prstGeom prst="rect">
            <a:avLst/>
          </a:prstGeom>
        </p:spPr>
      </p:pic>
      <p:pic>
        <p:nvPicPr>
          <p:cNvPr id="79" name="Picture 78">
            <a:extLst>
              <a:ext uri="{FF2B5EF4-FFF2-40B4-BE49-F238E27FC236}">
                <a16:creationId xmlns:a16="http://schemas.microsoft.com/office/drawing/2014/main" id="{69961DF4-AA12-E351-9103-95188BBDE833}"/>
              </a:ext>
            </a:extLst>
          </p:cNvPr>
          <p:cNvPicPr>
            <a:picLocks noChangeAspect="1"/>
          </p:cNvPicPr>
          <p:nvPr/>
        </p:nvPicPr>
        <p:blipFill>
          <a:blip r:embed="rId4"/>
          <a:stretch>
            <a:fillRect/>
          </a:stretch>
        </p:blipFill>
        <p:spPr>
          <a:xfrm>
            <a:off x="4286189" y="1706801"/>
            <a:ext cx="794070" cy="803303"/>
          </a:xfrm>
          <a:prstGeom prst="rect">
            <a:avLst/>
          </a:prstGeom>
        </p:spPr>
      </p:pic>
      <p:pic>
        <p:nvPicPr>
          <p:cNvPr id="81" name="Picture 80">
            <a:extLst>
              <a:ext uri="{FF2B5EF4-FFF2-40B4-BE49-F238E27FC236}">
                <a16:creationId xmlns:a16="http://schemas.microsoft.com/office/drawing/2014/main" id="{B1F78A92-6D2E-0B4D-178C-BA5023ADE2FC}"/>
              </a:ext>
            </a:extLst>
          </p:cNvPr>
          <p:cNvPicPr>
            <a:picLocks noChangeAspect="1"/>
          </p:cNvPicPr>
          <p:nvPr/>
        </p:nvPicPr>
        <p:blipFill>
          <a:blip r:embed="rId5"/>
          <a:stretch>
            <a:fillRect/>
          </a:stretch>
        </p:blipFill>
        <p:spPr>
          <a:xfrm>
            <a:off x="7267424" y="1656851"/>
            <a:ext cx="750948" cy="822467"/>
          </a:xfrm>
          <a:prstGeom prst="rect">
            <a:avLst/>
          </a:prstGeom>
        </p:spPr>
      </p:pic>
      <p:pic>
        <p:nvPicPr>
          <p:cNvPr id="83" name="Picture 82">
            <a:extLst>
              <a:ext uri="{FF2B5EF4-FFF2-40B4-BE49-F238E27FC236}">
                <a16:creationId xmlns:a16="http://schemas.microsoft.com/office/drawing/2014/main" id="{2BADD350-F1B8-14B3-9E3D-8C2311AD5A89}"/>
              </a:ext>
            </a:extLst>
          </p:cNvPr>
          <p:cNvPicPr>
            <a:picLocks noChangeAspect="1"/>
          </p:cNvPicPr>
          <p:nvPr/>
        </p:nvPicPr>
        <p:blipFill>
          <a:blip r:embed="rId6"/>
          <a:stretch>
            <a:fillRect/>
          </a:stretch>
        </p:blipFill>
        <p:spPr>
          <a:xfrm>
            <a:off x="10243205" y="1685427"/>
            <a:ext cx="846741" cy="780883"/>
          </a:xfrm>
          <a:prstGeom prst="rect">
            <a:avLst/>
          </a:prstGeom>
        </p:spPr>
      </p:pic>
      <p:sp>
        <p:nvSpPr>
          <p:cNvPr id="84" name="Rectangle: Rounded Corners 83">
            <a:extLst>
              <a:ext uri="{FF2B5EF4-FFF2-40B4-BE49-F238E27FC236}">
                <a16:creationId xmlns:a16="http://schemas.microsoft.com/office/drawing/2014/main" id="{0F70A27C-7D85-6BFB-3907-396A2488F209}"/>
              </a:ext>
            </a:extLst>
          </p:cNvPr>
          <p:cNvSpPr/>
          <p:nvPr/>
        </p:nvSpPr>
        <p:spPr>
          <a:xfrm>
            <a:off x="3136392" y="1473479"/>
            <a:ext cx="2843266" cy="2157984"/>
          </a:xfrm>
          <a:prstGeom prst="roundRect">
            <a:avLst/>
          </a:prstGeom>
          <a:noFill/>
          <a:ln w="9525"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noProof="0" dirty="0"/>
          </a:p>
        </p:txBody>
      </p:sp>
      <p:sp>
        <p:nvSpPr>
          <p:cNvPr id="85" name="Rectangle: Rounded Corners 84">
            <a:extLst>
              <a:ext uri="{FF2B5EF4-FFF2-40B4-BE49-F238E27FC236}">
                <a16:creationId xmlns:a16="http://schemas.microsoft.com/office/drawing/2014/main" id="{E0A98444-1F94-A701-9BBB-5FFD6F0568EE}"/>
              </a:ext>
            </a:extLst>
          </p:cNvPr>
          <p:cNvSpPr/>
          <p:nvPr/>
        </p:nvSpPr>
        <p:spPr>
          <a:xfrm>
            <a:off x="91440" y="1436903"/>
            <a:ext cx="2843266" cy="2157984"/>
          </a:xfrm>
          <a:prstGeom prst="roundRect">
            <a:avLst/>
          </a:prstGeom>
          <a:noFill/>
          <a:ln w="9525"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noProof="0" dirty="0"/>
          </a:p>
        </p:txBody>
      </p:sp>
      <p:sp>
        <p:nvSpPr>
          <p:cNvPr id="86" name="Rectangle: Rounded Corners 85">
            <a:extLst>
              <a:ext uri="{FF2B5EF4-FFF2-40B4-BE49-F238E27FC236}">
                <a16:creationId xmlns:a16="http://schemas.microsoft.com/office/drawing/2014/main" id="{BA692D92-49FF-9F3D-B30A-F6DE57206DB4}"/>
              </a:ext>
            </a:extLst>
          </p:cNvPr>
          <p:cNvSpPr/>
          <p:nvPr/>
        </p:nvSpPr>
        <p:spPr>
          <a:xfrm>
            <a:off x="6194801" y="1493147"/>
            <a:ext cx="2843266" cy="2157984"/>
          </a:xfrm>
          <a:prstGeom prst="roundRect">
            <a:avLst/>
          </a:prstGeom>
          <a:noFill/>
          <a:ln w="9525"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noProof="0" dirty="0"/>
          </a:p>
        </p:txBody>
      </p:sp>
      <p:sp>
        <p:nvSpPr>
          <p:cNvPr id="87" name="Rectangle: Rounded Corners 86">
            <a:extLst>
              <a:ext uri="{FF2B5EF4-FFF2-40B4-BE49-F238E27FC236}">
                <a16:creationId xmlns:a16="http://schemas.microsoft.com/office/drawing/2014/main" id="{922CD80F-19FD-42A2-9E3C-851186FFD098}"/>
              </a:ext>
            </a:extLst>
          </p:cNvPr>
          <p:cNvSpPr/>
          <p:nvPr/>
        </p:nvSpPr>
        <p:spPr>
          <a:xfrm>
            <a:off x="9244942" y="1473479"/>
            <a:ext cx="2843266" cy="2157984"/>
          </a:xfrm>
          <a:prstGeom prst="roundRect">
            <a:avLst/>
          </a:prstGeom>
          <a:noFill/>
          <a:ln w="9525"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noProof="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91440"/>
            <a:ext cx="91440" cy="640080"/>
          </a:xfrm>
          <a:prstGeom prst="rect">
            <a:avLst/>
          </a:prstGeom>
          <a:solidFill>
            <a:srgbClr val="F5C400"/>
          </a:solidFill>
          <a:ln w="12700">
            <a:solidFill>
              <a:srgbClr val="F5C400"/>
            </a:solidFill>
            <a:prstDash val="solid"/>
          </a:ln>
        </p:spPr>
        <p:txBody>
          <a:bodyPr/>
          <a:lstStyle/>
          <a:p>
            <a:endParaRPr lang="en-US" noProof="0" dirty="0"/>
          </a:p>
        </p:txBody>
      </p:sp>
      <p:sp>
        <p:nvSpPr>
          <p:cNvPr id="3" name="Text 1"/>
          <p:cNvSpPr/>
          <p:nvPr/>
        </p:nvSpPr>
        <p:spPr>
          <a:xfrm>
            <a:off x="128016" y="228600"/>
            <a:ext cx="8686800" cy="420624"/>
          </a:xfrm>
          <a:prstGeom prst="rect">
            <a:avLst/>
          </a:prstGeom>
          <a:noFill/>
          <a:ln/>
        </p:spPr>
        <p:txBody>
          <a:bodyPr wrap="square" rtlCol="0" anchor="ctr"/>
          <a:lstStyle/>
          <a:p>
            <a:pPr marL="0" indent="0">
              <a:buNone/>
            </a:pPr>
            <a:r>
              <a:rPr lang="en-US" sz="1800" b="1" noProof="0" dirty="0">
                <a:solidFill>
                  <a:srgbClr val="1A1A1A"/>
                </a:solidFill>
                <a:latin typeface="Montserrat" pitchFamily="34" charset="0"/>
                <a:ea typeface="Montserrat" pitchFamily="34" charset="-122"/>
                <a:cs typeface="Montserrat" pitchFamily="34" charset="-120"/>
              </a:rPr>
              <a:t>Scenario 3 – Cancellation of a Service Entry Sheet (SES)</a:t>
            </a:r>
            <a:endParaRPr lang="en-US" sz="1800" noProof="0" dirty="0"/>
          </a:p>
        </p:txBody>
      </p:sp>
      <p:sp>
        <p:nvSpPr>
          <p:cNvPr id="6" name="Shape 4"/>
          <p:cNvSpPr/>
          <p:nvPr/>
        </p:nvSpPr>
        <p:spPr>
          <a:xfrm>
            <a:off x="201168" y="768096"/>
            <a:ext cx="11777472" cy="0"/>
          </a:xfrm>
          <a:prstGeom prst="line">
            <a:avLst/>
          </a:prstGeom>
          <a:noFill/>
          <a:ln w="19050">
            <a:solidFill>
              <a:srgbClr val="F5C400"/>
            </a:solidFill>
            <a:prstDash val="solid"/>
          </a:ln>
        </p:spPr>
        <p:txBody>
          <a:bodyPr/>
          <a:lstStyle/>
          <a:p>
            <a:endParaRPr lang="en-US" noProof="0" dirty="0"/>
          </a:p>
        </p:txBody>
      </p:sp>
      <p:sp>
        <p:nvSpPr>
          <p:cNvPr id="55" name="Shape 49"/>
          <p:cNvSpPr/>
          <p:nvPr/>
        </p:nvSpPr>
        <p:spPr>
          <a:xfrm>
            <a:off x="8477376" y="5581075"/>
            <a:ext cx="3473832" cy="987552"/>
          </a:xfrm>
          <a:prstGeom prst="roundRect">
            <a:avLst>
              <a:gd name="adj" fmla="val 6481"/>
            </a:avLst>
          </a:prstGeom>
          <a:solidFill>
            <a:srgbClr val="E8F5E9"/>
          </a:solidFill>
          <a:ln w="12700">
            <a:solidFill>
              <a:srgbClr val="68D391"/>
            </a:solidFill>
            <a:prstDash val="solid"/>
          </a:ln>
        </p:spPr>
        <p:txBody>
          <a:bodyPr/>
          <a:lstStyle/>
          <a:p>
            <a:endParaRPr lang="en-US" noProof="0" dirty="0"/>
          </a:p>
        </p:txBody>
      </p:sp>
      <p:sp>
        <p:nvSpPr>
          <p:cNvPr id="56" name="Shape 50"/>
          <p:cNvSpPr/>
          <p:nvPr/>
        </p:nvSpPr>
        <p:spPr>
          <a:xfrm>
            <a:off x="8723376" y="5710471"/>
            <a:ext cx="310896" cy="310896"/>
          </a:xfrm>
          <a:prstGeom prst="ellipse">
            <a:avLst/>
          </a:prstGeom>
          <a:solidFill>
            <a:srgbClr val="2E7D32"/>
          </a:solidFill>
          <a:ln w="12700">
            <a:solidFill>
              <a:srgbClr val="2E7D32"/>
            </a:solidFill>
            <a:prstDash val="solid"/>
          </a:ln>
        </p:spPr>
        <p:txBody>
          <a:bodyPr/>
          <a:lstStyle/>
          <a:p>
            <a:endParaRPr lang="en-US" noProof="0" dirty="0"/>
          </a:p>
        </p:txBody>
      </p:sp>
      <p:sp>
        <p:nvSpPr>
          <p:cNvPr id="57" name="Text 51"/>
          <p:cNvSpPr/>
          <p:nvPr/>
        </p:nvSpPr>
        <p:spPr>
          <a:xfrm>
            <a:off x="8750808" y="5703915"/>
            <a:ext cx="310896" cy="310896"/>
          </a:xfrm>
          <a:prstGeom prst="rect">
            <a:avLst/>
          </a:prstGeom>
          <a:noFill/>
          <a:ln/>
        </p:spPr>
        <p:txBody>
          <a:bodyPr wrap="square" lIns="0" tIns="0" rIns="0" bIns="0" rtlCol="0" anchor="ctr"/>
          <a:lstStyle/>
          <a:p>
            <a:pPr marL="0" indent="0" algn="ctr">
              <a:buNone/>
            </a:pPr>
            <a:r>
              <a:rPr lang="en-US" sz="1300" b="1" noProof="0" dirty="0">
                <a:solidFill>
                  <a:srgbClr val="FFFFFF"/>
                </a:solidFill>
                <a:latin typeface="Montserrat" pitchFamily="34" charset="0"/>
                <a:ea typeface="Montserrat" pitchFamily="34" charset="-122"/>
                <a:cs typeface="Montserrat" pitchFamily="34" charset="-120"/>
              </a:rPr>
              <a:t>✓</a:t>
            </a:r>
            <a:endParaRPr lang="en-US" sz="1300" noProof="0" dirty="0"/>
          </a:p>
        </p:txBody>
      </p:sp>
      <p:sp>
        <p:nvSpPr>
          <p:cNvPr id="58" name="Text 52"/>
          <p:cNvSpPr/>
          <p:nvPr/>
        </p:nvSpPr>
        <p:spPr>
          <a:xfrm>
            <a:off x="9052560" y="5667339"/>
            <a:ext cx="5230368" cy="256032"/>
          </a:xfrm>
          <a:prstGeom prst="rect">
            <a:avLst/>
          </a:prstGeom>
          <a:noFill/>
          <a:ln/>
        </p:spPr>
        <p:txBody>
          <a:bodyPr wrap="square" rtlCol="0" anchor="ctr"/>
          <a:lstStyle/>
          <a:p>
            <a:pPr marL="0" indent="0">
              <a:buNone/>
            </a:pPr>
            <a:r>
              <a:rPr lang="en-US" sz="950" b="1" noProof="0" dirty="0">
                <a:solidFill>
                  <a:srgbClr val="2E7D32"/>
                </a:solidFill>
                <a:latin typeface="Montserrat" pitchFamily="34" charset="0"/>
                <a:ea typeface="Montserrat" pitchFamily="34" charset="-122"/>
                <a:cs typeface="Montserrat" pitchFamily="34" charset="-120"/>
              </a:rPr>
              <a:t>Expected result</a:t>
            </a:r>
            <a:endParaRPr lang="en-US" sz="950" noProof="0" dirty="0"/>
          </a:p>
        </p:txBody>
      </p:sp>
      <p:sp>
        <p:nvSpPr>
          <p:cNvPr id="59" name="Text 53"/>
          <p:cNvSpPr/>
          <p:nvPr/>
        </p:nvSpPr>
        <p:spPr>
          <a:xfrm>
            <a:off x="9052560" y="5928202"/>
            <a:ext cx="2691384" cy="512064"/>
          </a:xfrm>
          <a:prstGeom prst="rect">
            <a:avLst/>
          </a:prstGeom>
          <a:noFill/>
          <a:ln/>
        </p:spPr>
        <p:txBody>
          <a:bodyPr wrap="square" rtlCol="0" anchor="ctr"/>
          <a:lstStyle/>
          <a:p>
            <a:pPr marL="0" indent="0">
              <a:buNone/>
            </a:pPr>
            <a:r>
              <a:rPr lang="en-US" sz="850" noProof="0" dirty="0">
                <a:solidFill>
                  <a:srgbClr val="333333"/>
                </a:solidFill>
                <a:latin typeface="Montserrat" pitchFamily="34" charset="0"/>
                <a:ea typeface="Montserrat" pitchFamily="34" charset="-122"/>
                <a:cs typeface="Montserrat" pitchFamily="34" charset="-120"/>
              </a:rPr>
              <a:t>Cancellation request submitted successfully for review and approval.</a:t>
            </a:r>
            <a:endParaRPr lang="en-US" sz="850" noProof="0" dirty="0"/>
          </a:p>
        </p:txBody>
      </p:sp>
      <p:sp>
        <p:nvSpPr>
          <p:cNvPr id="5" name="Shape 167">
            <a:extLst>
              <a:ext uri="{FF2B5EF4-FFF2-40B4-BE49-F238E27FC236}">
                <a16:creationId xmlns:a16="http://schemas.microsoft.com/office/drawing/2014/main" id="{9ADD84DB-7C7D-7148-9F5E-A240BFD67A7E}"/>
              </a:ext>
            </a:extLst>
          </p:cNvPr>
          <p:cNvSpPr/>
          <p:nvPr/>
        </p:nvSpPr>
        <p:spPr>
          <a:xfrm>
            <a:off x="8424354" y="914400"/>
            <a:ext cx="3634740" cy="4416552"/>
          </a:xfrm>
          <a:prstGeom prst="roundRect">
            <a:avLst>
              <a:gd name="adj" fmla="val 2244"/>
            </a:avLst>
          </a:prstGeom>
          <a:solidFill>
            <a:schemeClr val="tx1"/>
          </a:solidFill>
          <a:ln w="12700">
            <a:solidFill>
              <a:srgbClr val="1A2B4A"/>
            </a:solidFill>
            <a:prstDash val="solid"/>
          </a:ln>
        </p:spPr>
        <p:txBody>
          <a:bodyPr/>
          <a:lstStyle/>
          <a:p>
            <a:endParaRPr lang="en-US" noProof="0" dirty="0"/>
          </a:p>
        </p:txBody>
      </p:sp>
      <p:sp>
        <p:nvSpPr>
          <p:cNvPr id="7" name="Shape 173">
            <a:extLst>
              <a:ext uri="{FF2B5EF4-FFF2-40B4-BE49-F238E27FC236}">
                <a16:creationId xmlns:a16="http://schemas.microsoft.com/office/drawing/2014/main" id="{A9D5254D-86A7-E674-A9CE-75D6D4820BCE}"/>
              </a:ext>
            </a:extLst>
          </p:cNvPr>
          <p:cNvSpPr/>
          <p:nvPr/>
        </p:nvSpPr>
        <p:spPr>
          <a:xfrm>
            <a:off x="8814816" y="1630306"/>
            <a:ext cx="237744" cy="237744"/>
          </a:xfrm>
          <a:prstGeom prst="ellipse">
            <a:avLst/>
          </a:prstGeom>
          <a:solidFill>
            <a:srgbClr val="F5C400"/>
          </a:solidFill>
          <a:ln w="12700">
            <a:solidFill>
              <a:srgbClr val="F5C400"/>
            </a:solidFill>
            <a:prstDash val="solid"/>
          </a:ln>
        </p:spPr>
        <p:txBody>
          <a:bodyPr/>
          <a:lstStyle/>
          <a:p>
            <a:pPr algn="ctr"/>
            <a:r>
              <a:rPr lang="en-US" sz="1000" b="1" noProof="0" dirty="0">
                <a:solidFill>
                  <a:srgbClr val="FFFFFF"/>
                </a:solidFill>
                <a:latin typeface="Montserrat" pitchFamily="34" charset="0"/>
                <a:ea typeface="Montserrat" pitchFamily="34" charset="-122"/>
                <a:cs typeface="Montserrat" pitchFamily="34" charset="-120"/>
              </a:rPr>
              <a:t>1</a:t>
            </a:r>
            <a:endParaRPr lang="en-US" sz="1000" noProof="0" dirty="0"/>
          </a:p>
        </p:txBody>
      </p:sp>
      <p:sp>
        <p:nvSpPr>
          <p:cNvPr id="8" name="Shape 173">
            <a:extLst>
              <a:ext uri="{FF2B5EF4-FFF2-40B4-BE49-F238E27FC236}">
                <a16:creationId xmlns:a16="http://schemas.microsoft.com/office/drawing/2014/main" id="{4A466789-8CD5-801A-0424-BB89329FA5B2}"/>
              </a:ext>
            </a:extLst>
          </p:cNvPr>
          <p:cNvSpPr/>
          <p:nvPr/>
        </p:nvSpPr>
        <p:spPr>
          <a:xfrm>
            <a:off x="8823960" y="2481992"/>
            <a:ext cx="237744" cy="237744"/>
          </a:xfrm>
          <a:prstGeom prst="ellipse">
            <a:avLst/>
          </a:prstGeom>
          <a:solidFill>
            <a:srgbClr val="F5C400"/>
          </a:solidFill>
          <a:ln w="12700">
            <a:solidFill>
              <a:srgbClr val="F5C400"/>
            </a:solidFill>
            <a:prstDash val="solid"/>
          </a:ln>
        </p:spPr>
        <p:txBody>
          <a:bodyPr/>
          <a:lstStyle/>
          <a:p>
            <a:pPr algn="ctr"/>
            <a:endParaRPr lang="en-US" noProof="0" dirty="0"/>
          </a:p>
        </p:txBody>
      </p:sp>
      <p:sp>
        <p:nvSpPr>
          <p:cNvPr id="9" name="Shape 173">
            <a:extLst>
              <a:ext uri="{FF2B5EF4-FFF2-40B4-BE49-F238E27FC236}">
                <a16:creationId xmlns:a16="http://schemas.microsoft.com/office/drawing/2014/main" id="{565F8833-C7D1-44C4-89DA-97BA8DBBFCAF}"/>
              </a:ext>
            </a:extLst>
          </p:cNvPr>
          <p:cNvSpPr/>
          <p:nvPr/>
        </p:nvSpPr>
        <p:spPr>
          <a:xfrm>
            <a:off x="8823960" y="3256644"/>
            <a:ext cx="237744" cy="237744"/>
          </a:xfrm>
          <a:prstGeom prst="ellipse">
            <a:avLst/>
          </a:prstGeom>
          <a:solidFill>
            <a:srgbClr val="F5C400"/>
          </a:solidFill>
          <a:ln w="12700">
            <a:solidFill>
              <a:srgbClr val="F5C400"/>
            </a:solidFill>
            <a:prstDash val="solid"/>
          </a:ln>
        </p:spPr>
        <p:txBody>
          <a:bodyPr/>
          <a:lstStyle/>
          <a:p>
            <a:pPr algn="ctr"/>
            <a:endParaRPr lang="en-US" noProof="0" dirty="0"/>
          </a:p>
        </p:txBody>
      </p:sp>
      <p:sp>
        <p:nvSpPr>
          <p:cNvPr id="11" name="Shape 173">
            <a:extLst>
              <a:ext uri="{FF2B5EF4-FFF2-40B4-BE49-F238E27FC236}">
                <a16:creationId xmlns:a16="http://schemas.microsoft.com/office/drawing/2014/main" id="{59ADAF34-CDFD-2F1C-4886-6145ACE7A6F1}"/>
              </a:ext>
            </a:extLst>
          </p:cNvPr>
          <p:cNvSpPr/>
          <p:nvPr/>
        </p:nvSpPr>
        <p:spPr>
          <a:xfrm>
            <a:off x="8851392" y="4185364"/>
            <a:ext cx="237744" cy="237744"/>
          </a:xfrm>
          <a:prstGeom prst="ellipse">
            <a:avLst/>
          </a:prstGeom>
          <a:solidFill>
            <a:srgbClr val="F5C400"/>
          </a:solidFill>
          <a:ln w="12700">
            <a:solidFill>
              <a:srgbClr val="F5C400"/>
            </a:solidFill>
            <a:prstDash val="solid"/>
          </a:ln>
        </p:spPr>
        <p:txBody>
          <a:bodyPr/>
          <a:lstStyle/>
          <a:p>
            <a:pPr algn="ctr"/>
            <a:endParaRPr lang="en-US" noProof="0" dirty="0"/>
          </a:p>
        </p:txBody>
      </p:sp>
      <p:sp>
        <p:nvSpPr>
          <p:cNvPr id="12" name="Shape 173">
            <a:extLst>
              <a:ext uri="{FF2B5EF4-FFF2-40B4-BE49-F238E27FC236}">
                <a16:creationId xmlns:a16="http://schemas.microsoft.com/office/drawing/2014/main" id="{886BF1BA-5208-AE19-D408-B0B1A39B3E3F}"/>
              </a:ext>
            </a:extLst>
          </p:cNvPr>
          <p:cNvSpPr/>
          <p:nvPr/>
        </p:nvSpPr>
        <p:spPr>
          <a:xfrm>
            <a:off x="8851392" y="2481991"/>
            <a:ext cx="237744" cy="237744"/>
          </a:xfrm>
          <a:prstGeom prst="ellipse">
            <a:avLst/>
          </a:prstGeom>
          <a:solidFill>
            <a:srgbClr val="F5C400"/>
          </a:solidFill>
          <a:ln w="12700">
            <a:solidFill>
              <a:srgbClr val="F5C400"/>
            </a:solidFill>
            <a:prstDash val="solid"/>
          </a:ln>
        </p:spPr>
        <p:txBody>
          <a:bodyPr/>
          <a:lstStyle/>
          <a:p>
            <a:pPr algn="ctr"/>
            <a:r>
              <a:rPr lang="en-US" sz="1000" b="1" noProof="0" dirty="0">
                <a:solidFill>
                  <a:srgbClr val="FFFFFF"/>
                </a:solidFill>
                <a:latin typeface="Montserrat" pitchFamily="34" charset="0"/>
              </a:rPr>
              <a:t>2</a:t>
            </a:r>
            <a:endParaRPr lang="en-US" sz="1000" noProof="0" dirty="0"/>
          </a:p>
        </p:txBody>
      </p:sp>
      <p:sp>
        <p:nvSpPr>
          <p:cNvPr id="18" name="Shape 173">
            <a:extLst>
              <a:ext uri="{FF2B5EF4-FFF2-40B4-BE49-F238E27FC236}">
                <a16:creationId xmlns:a16="http://schemas.microsoft.com/office/drawing/2014/main" id="{92C8053F-D909-A742-904E-0DACDFD345CD}"/>
              </a:ext>
            </a:extLst>
          </p:cNvPr>
          <p:cNvSpPr/>
          <p:nvPr/>
        </p:nvSpPr>
        <p:spPr>
          <a:xfrm>
            <a:off x="8851392" y="3256644"/>
            <a:ext cx="237744" cy="237744"/>
          </a:xfrm>
          <a:prstGeom prst="ellipse">
            <a:avLst/>
          </a:prstGeom>
          <a:solidFill>
            <a:srgbClr val="F5C400"/>
          </a:solidFill>
          <a:ln w="12700">
            <a:solidFill>
              <a:srgbClr val="F5C400"/>
            </a:solidFill>
            <a:prstDash val="solid"/>
          </a:ln>
        </p:spPr>
        <p:txBody>
          <a:bodyPr/>
          <a:lstStyle/>
          <a:p>
            <a:pPr algn="ctr"/>
            <a:r>
              <a:rPr lang="en-US" sz="1000" b="1" noProof="0" dirty="0">
                <a:solidFill>
                  <a:srgbClr val="FFFFFF"/>
                </a:solidFill>
                <a:latin typeface="Montserrat" pitchFamily="34" charset="0"/>
              </a:rPr>
              <a:t>3</a:t>
            </a:r>
            <a:endParaRPr lang="en-US" sz="1000" noProof="0" dirty="0"/>
          </a:p>
        </p:txBody>
      </p:sp>
      <p:sp>
        <p:nvSpPr>
          <p:cNvPr id="19" name="Shape 173">
            <a:extLst>
              <a:ext uri="{FF2B5EF4-FFF2-40B4-BE49-F238E27FC236}">
                <a16:creationId xmlns:a16="http://schemas.microsoft.com/office/drawing/2014/main" id="{AED16124-54EF-D309-BE11-EEB954051211}"/>
              </a:ext>
            </a:extLst>
          </p:cNvPr>
          <p:cNvSpPr/>
          <p:nvPr/>
        </p:nvSpPr>
        <p:spPr>
          <a:xfrm>
            <a:off x="8851392" y="4178808"/>
            <a:ext cx="237744" cy="237744"/>
          </a:xfrm>
          <a:prstGeom prst="ellipse">
            <a:avLst/>
          </a:prstGeom>
          <a:solidFill>
            <a:srgbClr val="F5C400"/>
          </a:solidFill>
          <a:ln w="12700">
            <a:solidFill>
              <a:srgbClr val="F5C400"/>
            </a:solidFill>
            <a:prstDash val="solid"/>
          </a:ln>
        </p:spPr>
        <p:txBody>
          <a:bodyPr/>
          <a:lstStyle/>
          <a:p>
            <a:pPr algn="ctr"/>
            <a:r>
              <a:rPr lang="en-US" sz="1000" b="1" noProof="0" dirty="0">
                <a:solidFill>
                  <a:srgbClr val="FFFFFF"/>
                </a:solidFill>
                <a:latin typeface="Montserrat" pitchFamily="34" charset="0"/>
              </a:rPr>
              <a:t>4</a:t>
            </a:r>
          </a:p>
        </p:txBody>
      </p:sp>
      <p:sp>
        <p:nvSpPr>
          <p:cNvPr id="28" name="TextBox 27">
            <a:extLst>
              <a:ext uri="{FF2B5EF4-FFF2-40B4-BE49-F238E27FC236}">
                <a16:creationId xmlns:a16="http://schemas.microsoft.com/office/drawing/2014/main" id="{D91191A3-0912-77EC-6A6B-6E038D651485}"/>
              </a:ext>
            </a:extLst>
          </p:cNvPr>
          <p:cNvSpPr txBox="1"/>
          <p:nvPr/>
        </p:nvSpPr>
        <p:spPr>
          <a:xfrm>
            <a:off x="9192069" y="1630306"/>
            <a:ext cx="2551875" cy="400110"/>
          </a:xfrm>
          <a:prstGeom prst="rect">
            <a:avLst/>
          </a:prstGeom>
          <a:noFill/>
        </p:spPr>
        <p:txBody>
          <a:bodyPr wrap="square">
            <a:spAutoFit/>
          </a:bodyPr>
          <a:lstStyle/>
          <a:p>
            <a:pPr marL="0" indent="0">
              <a:buNone/>
            </a:pPr>
            <a:r>
              <a:rPr lang="en-US" sz="1000" b="1" noProof="0" dirty="0">
                <a:solidFill>
                  <a:schemeClr val="bg1"/>
                </a:solidFill>
                <a:latin typeface="Montserrat" pitchFamily="34" charset="0"/>
                <a:ea typeface="Montserrat" pitchFamily="34" charset="-122"/>
                <a:cs typeface="Montserrat" pitchFamily="34" charset="-120"/>
              </a:rPr>
              <a:t>Open the list of</a:t>
            </a:r>
            <a:endParaRPr lang="en-US" sz="1000" noProof="0" dirty="0">
              <a:solidFill>
                <a:schemeClr val="bg1"/>
              </a:solidFill>
            </a:endParaRPr>
          </a:p>
          <a:p>
            <a:pPr marL="0" indent="0">
              <a:buNone/>
            </a:pPr>
            <a:r>
              <a:rPr lang="en-US" sz="1000" b="1" noProof="0" dirty="0">
                <a:solidFill>
                  <a:schemeClr val="bg1"/>
                </a:solidFill>
                <a:latin typeface="Montserrat" pitchFamily="34" charset="0"/>
                <a:ea typeface="Montserrat" pitchFamily="34" charset="-122"/>
                <a:cs typeface="Montserrat" pitchFamily="34" charset="-120"/>
              </a:rPr>
              <a:t>Service Sheets</a:t>
            </a:r>
            <a:endParaRPr lang="en-US" sz="1000" noProof="0" dirty="0">
              <a:solidFill>
                <a:schemeClr val="bg1"/>
              </a:solidFill>
            </a:endParaRPr>
          </a:p>
        </p:txBody>
      </p:sp>
      <p:sp>
        <p:nvSpPr>
          <p:cNvPr id="24" name="Text 21"/>
          <p:cNvSpPr/>
          <p:nvPr/>
        </p:nvSpPr>
        <p:spPr>
          <a:xfrm>
            <a:off x="9244584" y="2400808"/>
            <a:ext cx="2551875" cy="400110"/>
          </a:xfrm>
          <a:prstGeom prst="rect">
            <a:avLst/>
          </a:prstGeom>
          <a:noFill/>
          <a:ln/>
        </p:spPr>
        <p:txBody>
          <a:bodyPr wrap="square" rtlCol="0" anchor="ctr"/>
          <a:lstStyle/>
          <a:p>
            <a:r>
              <a:rPr lang="en-US" sz="1000" b="1" noProof="0" dirty="0">
                <a:solidFill>
                  <a:schemeClr val="bg1"/>
                </a:solidFill>
                <a:latin typeface="Montserrat" pitchFamily="34" charset="0"/>
              </a:rPr>
              <a:t>Select the Service Sheet to cancel</a:t>
            </a:r>
          </a:p>
          <a:p>
            <a:r>
              <a:rPr lang="en-US" sz="1000" b="1" noProof="0" dirty="0">
                <a:solidFill>
                  <a:schemeClr val="bg1"/>
                </a:solidFill>
                <a:latin typeface="Montserrat" pitchFamily="34" charset="0"/>
              </a:rPr>
              <a:t>and review its information</a:t>
            </a:r>
          </a:p>
        </p:txBody>
      </p:sp>
      <p:sp>
        <p:nvSpPr>
          <p:cNvPr id="32" name="Text 28"/>
          <p:cNvSpPr/>
          <p:nvPr/>
        </p:nvSpPr>
        <p:spPr>
          <a:xfrm>
            <a:off x="9247314" y="3201780"/>
            <a:ext cx="2176272" cy="347472"/>
          </a:xfrm>
          <a:prstGeom prst="rect">
            <a:avLst/>
          </a:prstGeom>
          <a:noFill/>
          <a:ln/>
        </p:spPr>
        <p:txBody>
          <a:bodyPr wrap="square" rtlCol="0" anchor="ctr"/>
          <a:lstStyle/>
          <a:p>
            <a:pPr marL="0" indent="0">
              <a:buNone/>
            </a:pPr>
            <a:r>
              <a:rPr lang="en-US" sz="1000" b="1" noProof="0" dirty="0">
                <a:solidFill>
                  <a:schemeClr val="bg1"/>
                </a:solidFill>
                <a:latin typeface="Montserrat" pitchFamily="34" charset="0"/>
              </a:rPr>
              <a:t>Select the Cancel option</a:t>
            </a:r>
          </a:p>
          <a:p>
            <a:pPr marL="0" indent="0">
              <a:buNone/>
            </a:pPr>
            <a:r>
              <a:rPr lang="en-US" sz="1000" b="1" noProof="0" dirty="0">
                <a:solidFill>
                  <a:schemeClr val="bg1"/>
                </a:solidFill>
                <a:latin typeface="Montserrat" pitchFamily="34" charset="0"/>
              </a:rPr>
              <a:t>at the bottom of the screen</a:t>
            </a:r>
          </a:p>
        </p:txBody>
      </p:sp>
      <p:sp>
        <p:nvSpPr>
          <p:cNvPr id="40" name="Text 35"/>
          <p:cNvSpPr/>
          <p:nvPr/>
        </p:nvSpPr>
        <p:spPr>
          <a:xfrm>
            <a:off x="9247314" y="4156552"/>
            <a:ext cx="2176272" cy="347472"/>
          </a:xfrm>
          <a:prstGeom prst="rect">
            <a:avLst/>
          </a:prstGeom>
          <a:noFill/>
          <a:ln/>
        </p:spPr>
        <p:txBody>
          <a:bodyPr wrap="square" rtlCol="0" anchor="ctr"/>
          <a:lstStyle/>
          <a:p>
            <a:pPr marL="0" indent="0">
              <a:buNone/>
            </a:pPr>
            <a:r>
              <a:rPr lang="en-US" sz="1000" b="1" noProof="0" dirty="0">
                <a:solidFill>
                  <a:schemeClr val="bg1"/>
                </a:solidFill>
                <a:latin typeface="Montserrat" pitchFamily="34" charset="0"/>
              </a:rPr>
              <a:t>Complete the cancellation request</a:t>
            </a:r>
          </a:p>
          <a:p>
            <a:pPr marL="0" indent="0">
              <a:buNone/>
            </a:pPr>
            <a:r>
              <a:rPr lang="en-US" sz="1000" b="1" noProof="0" dirty="0">
                <a:solidFill>
                  <a:schemeClr val="bg1"/>
                </a:solidFill>
                <a:latin typeface="Montserrat" pitchFamily="34" charset="0"/>
              </a:rPr>
              <a:t>(stating the reason for the cancellation request)</a:t>
            </a:r>
          </a:p>
        </p:txBody>
      </p:sp>
      <p:sp>
        <p:nvSpPr>
          <p:cNvPr id="35" name="TextBox 34">
            <a:extLst>
              <a:ext uri="{FF2B5EF4-FFF2-40B4-BE49-F238E27FC236}">
                <a16:creationId xmlns:a16="http://schemas.microsoft.com/office/drawing/2014/main" id="{6CD838AF-9B72-D596-97DA-A2DDC7E55121}"/>
              </a:ext>
            </a:extLst>
          </p:cNvPr>
          <p:cNvSpPr txBox="1"/>
          <p:nvPr/>
        </p:nvSpPr>
        <p:spPr>
          <a:xfrm>
            <a:off x="8750808" y="1076490"/>
            <a:ext cx="2551875" cy="276999"/>
          </a:xfrm>
          <a:prstGeom prst="rect">
            <a:avLst/>
          </a:prstGeom>
          <a:noFill/>
        </p:spPr>
        <p:txBody>
          <a:bodyPr wrap="square">
            <a:spAutoFit/>
          </a:bodyPr>
          <a:lstStyle/>
          <a:p>
            <a:pPr marL="0" indent="0">
              <a:buNone/>
            </a:pPr>
            <a:r>
              <a:rPr lang="en-US" sz="1200" b="1" noProof="0" dirty="0">
                <a:solidFill>
                  <a:srgbClr val="FFFFFF"/>
                </a:solidFill>
                <a:latin typeface="Montserrat" pitchFamily="34" charset="0"/>
                <a:ea typeface="Montserrat" pitchFamily="34" charset="-122"/>
                <a:cs typeface="Montserrat" pitchFamily="34" charset="-120"/>
              </a:rPr>
              <a:t>Reference fields</a:t>
            </a:r>
            <a:endParaRPr lang="en-US" sz="1200" noProof="0" dirty="0"/>
          </a:p>
        </p:txBody>
      </p:sp>
      <p:sp>
        <p:nvSpPr>
          <p:cNvPr id="4" name="TextBox 3">
            <a:extLst>
              <a:ext uri="{FF2B5EF4-FFF2-40B4-BE49-F238E27FC236}">
                <a16:creationId xmlns:a16="http://schemas.microsoft.com/office/drawing/2014/main" id="{FA055D1A-1C2A-9380-71A6-F9C7B48BDA96}"/>
              </a:ext>
            </a:extLst>
          </p:cNvPr>
          <p:cNvSpPr txBox="1"/>
          <p:nvPr/>
        </p:nvSpPr>
        <p:spPr>
          <a:xfrm>
            <a:off x="246744" y="6012543"/>
            <a:ext cx="8026399"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b="0" i="0" u="none" strike="noStrike" baseline="0" noProof="0" dirty="0">
                <a:solidFill>
                  <a:srgbClr val="333333"/>
                </a:solidFill>
                <a:latin typeface="Montserrat"/>
              </a:rPr>
              <a:t>If there is an approved invoice for the Service Entry Sheet, once the cancellation is approved the corresponding Credit Note is generated. (Check with the Contract Administrator whether the request is necessary.)</a:t>
            </a:r>
            <a:endParaRPr lang="en-US" sz="1100" noProof="0" dirty="0"/>
          </a:p>
          <a:p>
            <a:pPr algn="ctr"/>
            <a:endParaRPr lang="en-US" noProof="0" dirty="0"/>
          </a:p>
        </p:txBody>
      </p:sp>
      <p:sp>
        <p:nvSpPr>
          <p:cNvPr id="20" name="Shape 57">
            <a:extLst>
              <a:ext uri="{FF2B5EF4-FFF2-40B4-BE49-F238E27FC236}">
                <a16:creationId xmlns:a16="http://schemas.microsoft.com/office/drawing/2014/main" id="{B913EA10-17E1-EF33-E12B-C332D7EF984B}"/>
              </a:ext>
            </a:extLst>
          </p:cNvPr>
          <p:cNvSpPr/>
          <p:nvPr/>
        </p:nvSpPr>
        <p:spPr>
          <a:xfrm>
            <a:off x="201167" y="5865223"/>
            <a:ext cx="8134618" cy="858956"/>
          </a:xfrm>
          <a:prstGeom prst="roundRect">
            <a:avLst>
              <a:gd name="adj" fmla="val 5882"/>
            </a:avLst>
          </a:prstGeom>
          <a:noFill/>
          <a:ln w="12700">
            <a:solidFill>
              <a:srgbClr val="FFC000"/>
            </a:solidFill>
            <a:prstDash val="solid"/>
          </a:ln>
        </p:spPr>
        <p:txBody>
          <a:bodyPr/>
          <a:lstStyle/>
          <a:p>
            <a:endParaRPr lang="en-US" noProof="0" dirty="0"/>
          </a:p>
        </p:txBody>
      </p:sp>
      <p:sp>
        <p:nvSpPr>
          <p:cNvPr id="10" name="Shape 8"/>
          <p:cNvSpPr/>
          <p:nvPr/>
        </p:nvSpPr>
        <p:spPr>
          <a:xfrm>
            <a:off x="491599" y="784933"/>
            <a:ext cx="91440" cy="91440"/>
          </a:xfrm>
          <a:prstGeom prst="ellipse">
            <a:avLst/>
          </a:prstGeom>
          <a:solidFill>
            <a:srgbClr val="FFFFFF"/>
          </a:solidFill>
          <a:ln w="12700">
            <a:solidFill>
              <a:srgbClr val="FFFFFF"/>
            </a:solidFill>
            <a:prstDash val="solid"/>
          </a:ln>
        </p:spPr>
        <p:txBody>
          <a:bodyPr/>
          <a:lstStyle/>
          <a:p>
            <a:endParaRPr lang="en-US" noProof="0" dirty="0"/>
          </a:p>
        </p:txBody>
      </p:sp>
      <p:sp>
        <p:nvSpPr>
          <p:cNvPr id="14" name="Shape 12"/>
          <p:cNvSpPr/>
          <p:nvPr/>
        </p:nvSpPr>
        <p:spPr>
          <a:xfrm>
            <a:off x="191517" y="811671"/>
            <a:ext cx="329184" cy="329184"/>
          </a:xfrm>
          <a:prstGeom prst="ellipse">
            <a:avLst/>
          </a:prstGeom>
          <a:solidFill>
            <a:srgbClr val="FFC000"/>
          </a:solidFill>
          <a:ln w="12700">
            <a:solidFill>
              <a:srgbClr val="1A2B4A"/>
            </a:solidFill>
            <a:prstDash val="solid"/>
          </a:ln>
        </p:spPr>
        <p:txBody>
          <a:bodyPr/>
          <a:lstStyle/>
          <a:p>
            <a:endParaRPr lang="en-US" noProof="0" dirty="0"/>
          </a:p>
        </p:txBody>
      </p:sp>
      <p:sp>
        <p:nvSpPr>
          <p:cNvPr id="38" name="Shape 33"/>
          <p:cNvSpPr/>
          <p:nvPr/>
        </p:nvSpPr>
        <p:spPr>
          <a:xfrm>
            <a:off x="4744575" y="3246797"/>
            <a:ext cx="329184" cy="329184"/>
          </a:xfrm>
          <a:prstGeom prst="ellipse">
            <a:avLst/>
          </a:prstGeom>
          <a:solidFill>
            <a:srgbClr val="FFC000"/>
          </a:solidFill>
          <a:ln w="12700">
            <a:solidFill>
              <a:srgbClr val="1A2B4A"/>
            </a:solidFill>
            <a:prstDash val="solid"/>
          </a:ln>
        </p:spPr>
        <p:txBody>
          <a:bodyPr/>
          <a:lstStyle/>
          <a:p>
            <a:endParaRPr lang="en-US" noProof="0" dirty="0"/>
          </a:p>
        </p:txBody>
      </p:sp>
      <p:sp>
        <p:nvSpPr>
          <p:cNvPr id="39" name="Text 34"/>
          <p:cNvSpPr/>
          <p:nvPr/>
        </p:nvSpPr>
        <p:spPr>
          <a:xfrm>
            <a:off x="4744575" y="3246797"/>
            <a:ext cx="329184" cy="329184"/>
          </a:xfrm>
          <a:prstGeom prst="rect">
            <a:avLst/>
          </a:prstGeom>
          <a:noFill/>
          <a:ln/>
        </p:spPr>
        <p:txBody>
          <a:bodyPr wrap="square" lIns="0" tIns="0" rIns="0" bIns="0" rtlCol="0" anchor="ctr"/>
          <a:lstStyle/>
          <a:p>
            <a:pPr marL="0" indent="0" algn="ctr">
              <a:buNone/>
            </a:pPr>
            <a:r>
              <a:rPr lang="en-US" sz="1300" b="1" noProof="0" dirty="0">
                <a:latin typeface="Montserrat" pitchFamily="34" charset="0"/>
                <a:ea typeface="Montserrat" pitchFamily="34" charset="-122"/>
                <a:cs typeface="Montserrat" pitchFamily="34" charset="-120"/>
              </a:rPr>
              <a:t>4</a:t>
            </a:r>
            <a:endParaRPr lang="en-US" sz="1300" noProof="0" dirty="0"/>
          </a:p>
        </p:txBody>
      </p:sp>
      <p:pic>
        <p:nvPicPr>
          <p:cNvPr id="27" name="Picture 26">
            <a:extLst>
              <a:ext uri="{FF2B5EF4-FFF2-40B4-BE49-F238E27FC236}">
                <a16:creationId xmlns:a16="http://schemas.microsoft.com/office/drawing/2014/main" id="{276E4C3A-E040-2A15-3E6B-A716E250CF5B}"/>
              </a:ext>
            </a:extLst>
          </p:cNvPr>
          <p:cNvPicPr>
            <a:picLocks noChangeAspect="1"/>
          </p:cNvPicPr>
          <p:nvPr/>
        </p:nvPicPr>
        <p:blipFill>
          <a:blip r:embed="rId3"/>
          <a:stretch>
            <a:fillRect/>
          </a:stretch>
        </p:blipFill>
        <p:spPr>
          <a:xfrm>
            <a:off x="457505" y="1089264"/>
            <a:ext cx="3054507" cy="2279767"/>
          </a:xfrm>
          <a:prstGeom prst="rect">
            <a:avLst/>
          </a:prstGeom>
        </p:spPr>
      </p:pic>
      <p:sp>
        <p:nvSpPr>
          <p:cNvPr id="15" name="Text 13"/>
          <p:cNvSpPr/>
          <p:nvPr/>
        </p:nvSpPr>
        <p:spPr>
          <a:xfrm>
            <a:off x="201472" y="805799"/>
            <a:ext cx="329184" cy="329184"/>
          </a:xfrm>
          <a:prstGeom prst="rect">
            <a:avLst/>
          </a:prstGeom>
          <a:noFill/>
          <a:ln/>
        </p:spPr>
        <p:txBody>
          <a:bodyPr wrap="square" lIns="0" tIns="0" rIns="0" bIns="0" rtlCol="0" anchor="ctr"/>
          <a:lstStyle/>
          <a:p>
            <a:pPr marL="0" indent="0" algn="ctr">
              <a:buNone/>
            </a:pPr>
            <a:r>
              <a:rPr lang="en-US" sz="1300" b="1" noProof="0" dirty="0">
                <a:latin typeface="Montserrat" pitchFamily="34" charset="0"/>
                <a:ea typeface="Montserrat" pitchFamily="34" charset="-122"/>
                <a:cs typeface="Montserrat" pitchFamily="34" charset="-120"/>
              </a:rPr>
              <a:t>1</a:t>
            </a:r>
            <a:endParaRPr lang="en-US" sz="1300" noProof="0" dirty="0"/>
          </a:p>
        </p:txBody>
      </p:sp>
      <p:sp>
        <p:nvSpPr>
          <p:cNvPr id="29" name="Rectangle 28">
            <a:extLst>
              <a:ext uri="{FF2B5EF4-FFF2-40B4-BE49-F238E27FC236}">
                <a16:creationId xmlns:a16="http://schemas.microsoft.com/office/drawing/2014/main" id="{528F9575-EB92-9789-35F9-A41EE36CB5A3}"/>
              </a:ext>
            </a:extLst>
          </p:cNvPr>
          <p:cNvSpPr/>
          <p:nvPr/>
        </p:nvSpPr>
        <p:spPr>
          <a:xfrm>
            <a:off x="457505" y="3145416"/>
            <a:ext cx="3115622" cy="161019"/>
          </a:xfrm>
          <a:prstGeom prst="rect">
            <a:avLst/>
          </a:prstGeom>
          <a:noFill/>
          <a:ln w="12700"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pic>
        <p:nvPicPr>
          <p:cNvPr id="36" name="Picture 35">
            <a:extLst>
              <a:ext uri="{FF2B5EF4-FFF2-40B4-BE49-F238E27FC236}">
                <a16:creationId xmlns:a16="http://schemas.microsoft.com/office/drawing/2014/main" id="{526C620C-7E3A-1958-E4C9-788F935FFF9C}"/>
              </a:ext>
            </a:extLst>
          </p:cNvPr>
          <p:cNvPicPr>
            <a:picLocks noChangeAspect="1"/>
          </p:cNvPicPr>
          <p:nvPr/>
        </p:nvPicPr>
        <p:blipFill>
          <a:blip r:embed="rId4"/>
          <a:stretch>
            <a:fillRect/>
          </a:stretch>
        </p:blipFill>
        <p:spPr>
          <a:xfrm>
            <a:off x="4057760" y="985136"/>
            <a:ext cx="3939368" cy="2130693"/>
          </a:xfrm>
          <a:prstGeom prst="rect">
            <a:avLst/>
          </a:prstGeom>
        </p:spPr>
      </p:pic>
      <p:sp>
        <p:nvSpPr>
          <p:cNvPr id="22" name="Shape 19"/>
          <p:cNvSpPr/>
          <p:nvPr/>
        </p:nvSpPr>
        <p:spPr>
          <a:xfrm>
            <a:off x="3799109" y="924672"/>
            <a:ext cx="329184" cy="329184"/>
          </a:xfrm>
          <a:prstGeom prst="ellipse">
            <a:avLst/>
          </a:prstGeom>
          <a:solidFill>
            <a:srgbClr val="FFC000"/>
          </a:solidFill>
          <a:ln w="12700">
            <a:solidFill>
              <a:srgbClr val="1A2B4A"/>
            </a:solidFill>
            <a:prstDash val="solid"/>
          </a:ln>
        </p:spPr>
        <p:txBody>
          <a:bodyPr/>
          <a:lstStyle/>
          <a:p>
            <a:endParaRPr lang="en-US" noProof="0" dirty="0"/>
          </a:p>
        </p:txBody>
      </p:sp>
      <p:sp>
        <p:nvSpPr>
          <p:cNvPr id="23" name="Text 20"/>
          <p:cNvSpPr/>
          <p:nvPr/>
        </p:nvSpPr>
        <p:spPr>
          <a:xfrm>
            <a:off x="3799109" y="924672"/>
            <a:ext cx="329184" cy="329184"/>
          </a:xfrm>
          <a:prstGeom prst="rect">
            <a:avLst/>
          </a:prstGeom>
          <a:noFill/>
          <a:ln/>
        </p:spPr>
        <p:txBody>
          <a:bodyPr wrap="square" lIns="0" tIns="0" rIns="0" bIns="0" rtlCol="0" anchor="ctr"/>
          <a:lstStyle/>
          <a:p>
            <a:pPr marL="0" indent="0" algn="ctr">
              <a:buNone/>
            </a:pPr>
            <a:r>
              <a:rPr lang="en-US" sz="1300" b="1" noProof="0" dirty="0">
                <a:latin typeface="Montserrat" pitchFamily="34" charset="0"/>
                <a:ea typeface="Montserrat" pitchFamily="34" charset="-122"/>
                <a:cs typeface="Montserrat" pitchFamily="34" charset="-120"/>
              </a:rPr>
              <a:t>2</a:t>
            </a:r>
            <a:endParaRPr lang="en-US" sz="1300" noProof="0" dirty="0"/>
          </a:p>
        </p:txBody>
      </p:sp>
      <p:pic>
        <p:nvPicPr>
          <p:cNvPr id="42" name="Picture 41">
            <a:extLst>
              <a:ext uri="{FF2B5EF4-FFF2-40B4-BE49-F238E27FC236}">
                <a16:creationId xmlns:a16="http://schemas.microsoft.com/office/drawing/2014/main" id="{212D5AE2-535D-41E7-267F-57BA6F519538}"/>
              </a:ext>
            </a:extLst>
          </p:cNvPr>
          <p:cNvPicPr>
            <a:picLocks noChangeAspect="1"/>
          </p:cNvPicPr>
          <p:nvPr/>
        </p:nvPicPr>
        <p:blipFill>
          <a:blip r:embed="rId5"/>
          <a:stretch>
            <a:fillRect/>
          </a:stretch>
        </p:blipFill>
        <p:spPr>
          <a:xfrm>
            <a:off x="128016" y="3664437"/>
            <a:ext cx="4654789" cy="2057506"/>
          </a:xfrm>
          <a:prstGeom prst="rect">
            <a:avLst/>
          </a:prstGeom>
        </p:spPr>
      </p:pic>
      <p:sp>
        <p:nvSpPr>
          <p:cNvPr id="30" name="Shape 26"/>
          <p:cNvSpPr/>
          <p:nvPr/>
        </p:nvSpPr>
        <p:spPr>
          <a:xfrm>
            <a:off x="3942200" y="4721440"/>
            <a:ext cx="329184" cy="329184"/>
          </a:xfrm>
          <a:prstGeom prst="ellipse">
            <a:avLst/>
          </a:prstGeom>
          <a:solidFill>
            <a:srgbClr val="FFC000"/>
          </a:solidFill>
          <a:ln w="12700">
            <a:solidFill>
              <a:srgbClr val="1A2B4A"/>
            </a:solidFill>
            <a:prstDash val="solid"/>
          </a:ln>
        </p:spPr>
        <p:txBody>
          <a:bodyPr/>
          <a:lstStyle/>
          <a:p>
            <a:endParaRPr lang="en-US" noProof="0" dirty="0"/>
          </a:p>
        </p:txBody>
      </p:sp>
      <p:sp>
        <p:nvSpPr>
          <p:cNvPr id="31" name="Text 27"/>
          <p:cNvSpPr/>
          <p:nvPr/>
        </p:nvSpPr>
        <p:spPr>
          <a:xfrm>
            <a:off x="3963701" y="4714231"/>
            <a:ext cx="329184" cy="329184"/>
          </a:xfrm>
          <a:prstGeom prst="rect">
            <a:avLst/>
          </a:prstGeom>
          <a:noFill/>
          <a:ln/>
        </p:spPr>
        <p:txBody>
          <a:bodyPr wrap="square" lIns="0" tIns="0" rIns="0" bIns="0" rtlCol="0" anchor="ctr"/>
          <a:lstStyle/>
          <a:p>
            <a:pPr marL="0" indent="0" algn="ctr">
              <a:buNone/>
            </a:pPr>
            <a:r>
              <a:rPr lang="en-US" sz="1300" b="1" noProof="0" dirty="0">
                <a:latin typeface="Montserrat" pitchFamily="34" charset="0"/>
                <a:ea typeface="Montserrat" pitchFamily="34" charset="-122"/>
                <a:cs typeface="Montserrat" pitchFamily="34" charset="-120"/>
              </a:rPr>
              <a:t>3</a:t>
            </a:r>
            <a:endParaRPr lang="en-US" sz="1300" noProof="0" dirty="0"/>
          </a:p>
        </p:txBody>
      </p:sp>
      <p:sp>
        <p:nvSpPr>
          <p:cNvPr id="43" name="Rectangle 42">
            <a:extLst>
              <a:ext uri="{FF2B5EF4-FFF2-40B4-BE49-F238E27FC236}">
                <a16:creationId xmlns:a16="http://schemas.microsoft.com/office/drawing/2014/main" id="{E9F4E21F-E7F6-74AA-E86A-F4BAA980BBAE}"/>
              </a:ext>
            </a:extLst>
          </p:cNvPr>
          <p:cNvSpPr/>
          <p:nvPr/>
        </p:nvSpPr>
        <p:spPr>
          <a:xfrm>
            <a:off x="4269350" y="4953663"/>
            <a:ext cx="576565" cy="377289"/>
          </a:xfrm>
          <a:prstGeom prst="rect">
            <a:avLst/>
          </a:prstGeom>
          <a:noFill/>
          <a:ln w="19050"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pic>
        <p:nvPicPr>
          <p:cNvPr id="46" name="Picture 45">
            <a:extLst>
              <a:ext uri="{FF2B5EF4-FFF2-40B4-BE49-F238E27FC236}">
                <a16:creationId xmlns:a16="http://schemas.microsoft.com/office/drawing/2014/main" id="{42E10146-120C-0065-BD9F-027D9C85C080}"/>
              </a:ext>
            </a:extLst>
          </p:cNvPr>
          <p:cNvPicPr>
            <a:picLocks noChangeAspect="1"/>
          </p:cNvPicPr>
          <p:nvPr/>
        </p:nvPicPr>
        <p:blipFill>
          <a:blip r:embed="rId6"/>
          <a:stretch>
            <a:fillRect/>
          </a:stretch>
        </p:blipFill>
        <p:spPr>
          <a:xfrm>
            <a:off x="5119175" y="3306435"/>
            <a:ext cx="3069277" cy="2279767"/>
          </a:xfrm>
          <a:prstGeom prst="rect">
            <a:avLst/>
          </a:prstGeom>
        </p:spPr>
      </p:pic>
    </p:spTree>
    <p:extLst>
      <p:ext uri="{BB962C8B-B14F-4D97-AF65-F5344CB8AC3E}">
        <p14:creationId xmlns:p14="http://schemas.microsoft.com/office/powerpoint/2010/main" val="33603235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0"/>
            <a:ext cx="97536" cy="6858000"/>
          </a:xfrm>
          <a:prstGeom prst="rect">
            <a:avLst/>
          </a:prstGeom>
          <a:solidFill>
            <a:srgbClr val="F5C400"/>
          </a:solidFill>
          <a:ln w="12700">
            <a:solidFill>
              <a:srgbClr val="F5C400"/>
            </a:solidFill>
            <a:prstDash val="solid"/>
          </a:ln>
        </p:spPr>
        <p:txBody>
          <a:bodyPr/>
          <a:lstStyle/>
          <a:p>
            <a:endParaRPr lang="en-US" sz="2400" noProof="0" dirty="0"/>
          </a:p>
        </p:txBody>
      </p:sp>
      <p:sp>
        <p:nvSpPr>
          <p:cNvPr id="6" name="Shape 4"/>
          <p:cNvSpPr/>
          <p:nvPr/>
        </p:nvSpPr>
        <p:spPr>
          <a:xfrm>
            <a:off x="2340864" y="73152"/>
            <a:ext cx="85344" cy="950976"/>
          </a:xfrm>
          <a:prstGeom prst="rect">
            <a:avLst/>
          </a:prstGeom>
          <a:solidFill>
            <a:srgbClr val="F5C400"/>
          </a:solidFill>
          <a:ln w="12700">
            <a:solidFill>
              <a:srgbClr val="F5C400"/>
            </a:solidFill>
            <a:prstDash val="solid"/>
          </a:ln>
        </p:spPr>
        <p:txBody>
          <a:bodyPr/>
          <a:lstStyle/>
          <a:p>
            <a:endParaRPr lang="en-US" sz="2400" noProof="0" dirty="0"/>
          </a:p>
        </p:txBody>
      </p:sp>
      <p:sp>
        <p:nvSpPr>
          <p:cNvPr id="7" name="Text 5"/>
          <p:cNvSpPr/>
          <p:nvPr/>
        </p:nvSpPr>
        <p:spPr>
          <a:xfrm>
            <a:off x="2511552" y="252449"/>
            <a:ext cx="7193280" cy="609600"/>
          </a:xfrm>
          <a:prstGeom prst="rect">
            <a:avLst/>
          </a:prstGeom>
          <a:noFill/>
          <a:ln/>
        </p:spPr>
        <p:txBody>
          <a:bodyPr wrap="square" lIns="0" tIns="0" rIns="0" bIns="0" rtlCol="0" anchor="ctr"/>
          <a:lstStyle/>
          <a:p>
            <a:r>
              <a:rPr lang="en-US" sz="3733" b="1" noProof="0" dirty="0">
                <a:solidFill>
                  <a:srgbClr val="1A1A1A"/>
                </a:solidFill>
                <a:latin typeface="Montserrat" pitchFamily="34" charset="0"/>
                <a:ea typeface="Montserrat" pitchFamily="34" charset="-122"/>
                <a:cs typeface="Montserrat" pitchFamily="34" charset="-120"/>
              </a:rPr>
              <a:t>Invoicing</a:t>
            </a:r>
            <a:endParaRPr lang="en-US" sz="3733" noProof="0" dirty="0"/>
          </a:p>
        </p:txBody>
      </p:sp>
      <p:sp>
        <p:nvSpPr>
          <p:cNvPr id="8" name="Shape 6"/>
          <p:cNvSpPr/>
          <p:nvPr/>
        </p:nvSpPr>
        <p:spPr>
          <a:xfrm>
            <a:off x="9997440" y="73152"/>
            <a:ext cx="2048256" cy="926592"/>
          </a:xfrm>
          <a:prstGeom prst="roundRect">
            <a:avLst>
              <a:gd name="adj" fmla="val 7895"/>
            </a:avLst>
          </a:prstGeom>
          <a:solidFill>
            <a:srgbClr val="F5C400"/>
          </a:solidFill>
          <a:ln w="12700">
            <a:solidFill>
              <a:srgbClr val="F5C400"/>
            </a:solidFill>
            <a:prstDash val="solid"/>
          </a:ln>
        </p:spPr>
        <p:txBody>
          <a:bodyPr/>
          <a:lstStyle/>
          <a:p>
            <a:endParaRPr lang="en-US" sz="2400" noProof="0" dirty="0"/>
          </a:p>
        </p:txBody>
      </p:sp>
      <p:pic>
        <p:nvPicPr>
          <p:cNvPr id="9" name="Image 0" descr="preencoded.png"/>
          <p:cNvPicPr>
            <a:picLocks noChangeAspect="1"/>
          </p:cNvPicPr>
          <p:nvPr/>
        </p:nvPicPr>
        <p:blipFill>
          <a:blip r:embed="rId3"/>
          <a:stretch>
            <a:fillRect/>
          </a:stretch>
        </p:blipFill>
        <p:spPr>
          <a:xfrm>
            <a:off x="10070592" y="170688"/>
            <a:ext cx="463296" cy="463296"/>
          </a:xfrm>
          <a:prstGeom prst="rect">
            <a:avLst/>
          </a:prstGeom>
        </p:spPr>
      </p:pic>
      <p:sp>
        <p:nvSpPr>
          <p:cNvPr id="10" name="Text 7"/>
          <p:cNvSpPr/>
          <p:nvPr/>
        </p:nvSpPr>
        <p:spPr>
          <a:xfrm>
            <a:off x="10558272" y="97536"/>
            <a:ext cx="1414272" cy="438912"/>
          </a:xfrm>
          <a:prstGeom prst="rect">
            <a:avLst/>
          </a:prstGeom>
          <a:noFill/>
          <a:ln/>
        </p:spPr>
        <p:txBody>
          <a:bodyPr wrap="square" lIns="0" tIns="0" rIns="0" bIns="0" rtlCol="0" anchor="ctr"/>
          <a:lstStyle/>
          <a:p>
            <a:r>
              <a:rPr lang="en-US" sz="1000" noProof="0" dirty="0">
                <a:solidFill>
                  <a:srgbClr val="1A1A1A"/>
                </a:solidFill>
                <a:latin typeface="Montserrat" pitchFamily="34" charset="0"/>
                <a:ea typeface="Montserrat" pitchFamily="34" charset="-122"/>
                <a:cs typeface="Montserrat" pitchFamily="34" charset="-120"/>
              </a:rPr>
              <a:t>Who performs</a:t>
            </a:r>
            <a:endParaRPr lang="en-US" sz="1000" noProof="0" dirty="0"/>
          </a:p>
          <a:p>
            <a:r>
              <a:rPr lang="en-US" sz="1000" noProof="0" dirty="0">
                <a:solidFill>
                  <a:srgbClr val="1A1A1A"/>
                </a:solidFill>
                <a:latin typeface="Montserrat" pitchFamily="34" charset="0"/>
                <a:ea typeface="Montserrat" pitchFamily="34" charset="-122"/>
                <a:cs typeface="Montserrat" pitchFamily="34" charset="-120"/>
              </a:rPr>
              <a:t>this activity?</a:t>
            </a:r>
            <a:endParaRPr lang="en-US" sz="1000" noProof="0" dirty="0"/>
          </a:p>
        </p:txBody>
      </p:sp>
      <p:sp>
        <p:nvSpPr>
          <p:cNvPr id="11" name="Text 8"/>
          <p:cNvSpPr/>
          <p:nvPr/>
        </p:nvSpPr>
        <p:spPr>
          <a:xfrm>
            <a:off x="10558272" y="560832"/>
            <a:ext cx="1414272" cy="292608"/>
          </a:xfrm>
          <a:prstGeom prst="rect">
            <a:avLst/>
          </a:prstGeom>
          <a:noFill/>
          <a:ln/>
        </p:spPr>
        <p:txBody>
          <a:bodyPr wrap="square" lIns="0" tIns="0" rIns="0" bIns="0" rtlCol="0" anchor="ctr"/>
          <a:lstStyle/>
          <a:p>
            <a:r>
              <a:rPr lang="en-US" sz="1333" b="1" noProof="0" dirty="0">
                <a:solidFill>
                  <a:srgbClr val="1A1A1A"/>
                </a:solidFill>
                <a:latin typeface="Montserrat" pitchFamily="34" charset="0"/>
                <a:ea typeface="Montserrat" pitchFamily="34" charset="-122"/>
                <a:cs typeface="Montserrat" pitchFamily="34" charset="-120"/>
              </a:rPr>
              <a:t>Supplier</a:t>
            </a:r>
            <a:endParaRPr lang="en-US" sz="1333" noProof="0" dirty="0"/>
          </a:p>
        </p:txBody>
      </p:sp>
      <p:sp>
        <p:nvSpPr>
          <p:cNvPr id="12" name="Shape 9"/>
          <p:cNvSpPr/>
          <p:nvPr/>
        </p:nvSpPr>
        <p:spPr>
          <a:xfrm>
            <a:off x="182880" y="1121664"/>
            <a:ext cx="11826240" cy="0"/>
          </a:xfrm>
          <a:prstGeom prst="line">
            <a:avLst/>
          </a:prstGeom>
          <a:noFill/>
          <a:ln w="12700">
            <a:solidFill>
              <a:srgbClr val="EEEEEE"/>
            </a:solidFill>
            <a:prstDash val="solid"/>
          </a:ln>
        </p:spPr>
        <p:txBody>
          <a:bodyPr/>
          <a:lstStyle/>
          <a:p>
            <a:endParaRPr lang="en-US" sz="2400" noProof="0" dirty="0"/>
          </a:p>
        </p:txBody>
      </p:sp>
      <p:sp>
        <p:nvSpPr>
          <p:cNvPr id="13" name="Text 10"/>
          <p:cNvSpPr/>
          <p:nvPr/>
        </p:nvSpPr>
        <p:spPr>
          <a:xfrm>
            <a:off x="2511552" y="1170432"/>
            <a:ext cx="7193280" cy="414528"/>
          </a:xfrm>
          <a:prstGeom prst="rect">
            <a:avLst/>
          </a:prstGeom>
          <a:noFill/>
          <a:ln/>
        </p:spPr>
        <p:txBody>
          <a:bodyPr wrap="square" lIns="0" tIns="0" rIns="0" bIns="0" rtlCol="0" anchor="ctr"/>
          <a:lstStyle/>
          <a:p>
            <a:r>
              <a:rPr lang="en-US" sz="1200" noProof="0" dirty="0">
                <a:solidFill>
                  <a:srgbClr val="555555"/>
                </a:solidFill>
                <a:latin typeface="Montserrat" pitchFamily="34" charset="0"/>
                <a:ea typeface="Montserrat" pitchFamily="34" charset="-122"/>
                <a:cs typeface="Montserrat" pitchFamily="34" charset="-120"/>
              </a:rPr>
              <a:t>This scenario explains how to create and submit invoices for services that have already been executed and approved.</a:t>
            </a:r>
            <a:endParaRPr lang="en-US" sz="1200" noProof="0" dirty="0"/>
          </a:p>
        </p:txBody>
      </p:sp>
      <p:sp>
        <p:nvSpPr>
          <p:cNvPr id="14" name="Shape 11"/>
          <p:cNvSpPr/>
          <p:nvPr/>
        </p:nvSpPr>
        <p:spPr>
          <a:xfrm>
            <a:off x="243840" y="1882149"/>
            <a:ext cx="4450080" cy="1097280"/>
          </a:xfrm>
          <a:prstGeom prst="roundRect">
            <a:avLst>
              <a:gd name="adj" fmla="val 7778"/>
            </a:avLst>
          </a:prstGeom>
          <a:solidFill>
            <a:srgbClr val="FDF8E1"/>
          </a:solidFill>
          <a:ln w="12700">
            <a:solidFill>
              <a:srgbClr val="E8C200"/>
            </a:solidFill>
            <a:prstDash val="solid"/>
          </a:ln>
        </p:spPr>
        <p:txBody>
          <a:bodyPr/>
          <a:lstStyle/>
          <a:p>
            <a:endParaRPr lang="en-US" sz="2400" noProof="0" dirty="0"/>
          </a:p>
        </p:txBody>
      </p:sp>
      <p:sp>
        <p:nvSpPr>
          <p:cNvPr id="15" name="Shape 12"/>
          <p:cNvSpPr/>
          <p:nvPr/>
        </p:nvSpPr>
        <p:spPr>
          <a:xfrm>
            <a:off x="377952" y="2200659"/>
            <a:ext cx="609600" cy="609600"/>
          </a:xfrm>
          <a:prstGeom prst="ellipse">
            <a:avLst/>
          </a:prstGeom>
          <a:solidFill>
            <a:srgbClr val="F5C400"/>
          </a:solidFill>
          <a:ln w="12700">
            <a:solidFill>
              <a:srgbClr val="F5C400"/>
            </a:solidFill>
            <a:prstDash val="solid"/>
          </a:ln>
        </p:spPr>
        <p:txBody>
          <a:bodyPr/>
          <a:lstStyle/>
          <a:p>
            <a:endParaRPr lang="en-US" sz="2400" noProof="0" dirty="0"/>
          </a:p>
        </p:txBody>
      </p:sp>
      <p:pic>
        <p:nvPicPr>
          <p:cNvPr id="16" name="Image 1" descr="preencoded.png"/>
          <p:cNvPicPr>
            <a:picLocks noChangeAspect="1"/>
          </p:cNvPicPr>
          <p:nvPr/>
        </p:nvPicPr>
        <p:blipFill>
          <a:blip r:embed="rId4"/>
          <a:stretch>
            <a:fillRect/>
          </a:stretch>
        </p:blipFill>
        <p:spPr>
          <a:xfrm>
            <a:off x="475488" y="2298195"/>
            <a:ext cx="414528" cy="414528"/>
          </a:xfrm>
          <a:prstGeom prst="rect">
            <a:avLst/>
          </a:prstGeom>
        </p:spPr>
      </p:pic>
      <p:sp>
        <p:nvSpPr>
          <p:cNvPr id="17" name="Text 13"/>
          <p:cNvSpPr/>
          <p:nvPr/>
        </p:nvSpPr>
        <p:spPr>
          <a:xfrm>
            <a:off x="1133856" y="2029971"/>
            <a:ext cx="3474720" cy="292608"/>
          </a:xfrm>
          <a:prstGeom prst="rect">
            <a:avLst/>
          </a:prstGeom>
          <a:noFill/>
          <a:ln/>
        </p:spPr>
        <p:txBody>
          <a:bodyPr wrap="square" lIns="0" tIns="0" rIns="0" bIns="0" rtlCol="0" anchor="ctr"/>
          <a:lstStyle/>
          <a:p>
            <a:r>
              <a:rPr lang="en-US" sz="1400" b="1" noProof="0" dirty="0">
                <a:solidFill>
                  <a:srgbClr val="1A1A1A"/>
                </a:solidFill>
                <a:latin typeface="Montserrat" pitchFamily="34" charset="0"/>
                <a:ea typeface="Montserrat" pitchFamily="34" charset="-122"/>
                <a:cs typeface="Montserrat" pitchFamily="34" charset="-120"/>
              </a:rPr>
              <a:t>Objective</a:t>
            </a:r>
            <a:endParaRPr lang="en-US" sz="1400" noProof="0" dirty="0"/>
          </a:p>
        </p:txBody>
      </p:sp>
      <p:sp>
        <p:nvSpPr>
          <p:cNvPr id="18" name="Shape 14"/>
          <p:cNvSpPr/>
          <p:nvPr/>
        </p:nvSpPr>
        <p:spPr>
          <a:xfrm>
            <a:off x="1133856" y="2322579"/>
            <a:ext cx="609600" cy="0"/>
          </a:xfrm>
          <a:prstGeom prst="line">
            <a:avLst/>
          </a:prstGeom>
          <a:noFill/>
          <a:ln w="25400">
            <a:solidFill>
              <a:srgbClr val="F5C400"/>
            </a:solidFill>
            <a:prstDash val="solid"/>
          </a:ln>
        </p:spPr>
        <p:txBody>
          <a:bodyPr/>
          <a:lstStyle/>
          <a:p>
            <a:endParaRPr lang="en-US" sz="2400" noProof="0" dirty="0"/>
          </a:p>
        </p:txBody>
      </p:sp>
      <p:sp>
        <p:nvSpPr>
          <p:cNvPr id="19" name="Text 15"/>
          <p:cNvSpPr/>
          <p:nvPr/>
        </p:nvSpPr>
        <p:spPr>
          <a:xfrm>
            <a:off x="1133856" y="2371347"/>
            <a:ext cx="3474720" cy="609600"/>
          </a:xfrm>
          <a:prstGeom prst="rect">
            <a:avLst/>
          </a:prstGeom>
          <a:noFill/>
          <a:ln/>
        </p:spPr>
        <p:txBody>
          <a:bodyPr wrap="square" lIns="0" tIns="0" rIns="0" bIns="0" rtlCol="0" anchor="t"/>
          <a:lstStyle/>
          <a:p>
            <a:r>
              <a:rPr lang="en-US" sz="1133" noProof="0" dirty="0">
                <a:solidFill>
                  <a:srgbClr val="1A1A1A"/>
                </a:solidFill>
                <a:latin typeface="Montserrat" pitchFamily="34" charset="0"/>
                <a:ea typeface="Montserrat" pitchFamily="34" charset="-122"/>
                <a:cs typeface="Montserrat" pitchFamily="34" charset="-120"/>
              </a:rPr>
              <a:t>Enable the creation and submission of invoices for services that have already been executed and approved.</a:t>
            </a:r>
            <a:endParaRPr lang="en-US" sz="1133" noProof="0" dirty="0"/>
          </a:p>
        </p:txBody>
      </p:sp>
      <p:sp>
        <p:nvSpPr>
          <p:cNvPr id="20" name="Shape 16"/>
          <p:cNvSpPr/>
          <p:nvPr/>
        </p:nvSpPr>
        <p:spPr>
          <a:xfrm>
            <a:off x="256032" y="3139442"/>
            <a:ext cx="4450080" cy="1385044"/>
          </a:xfrm>
          <a:prstGeom prst="roundRect">
            <a:avLst>
              <a:gd name="adj" fmla="val 7292"/>
            </a:avLst>
          </a:prstGeom>
          <a:solidFill>
            <a:srgbClr val="FDF8E1"/>
          </a:solidFill>
          <a:ln w="12700">
            <a:solidFill>
              <a:srgbClr val="E8C200"/>
            </a:solidFill>
            <a:prstDash val="solid"/>
          </a:ln>
        </p:spPr>
        <p:txBody>
          <a:bodyPr/>
          <a:lstStyle/>
          <a:p>
            <a:endParaRPr lang="en-US" sz="2400" noProof="0" dirty="0"/>
          </a:p>
        </p:txBody>
      </p:sp>
      <p:sp>
        <p:nvSpPr>
          <p:cNvPr id="21" name="Shape 17"/>
          <p:cNvSpPr/>
          <p:nvPr/>
        </p:nvSpPr>
        <p:spPr>
          <a:xfrm>
            <a:off x="377952" y="3419859"/>
            <a:ext cx="609600" cy="609600"/>
          </a:xfrm>
          <a:prstGeom prst="ellipse">
            <a:avLst/>
          </a:prstGeom>
          <a:solidFill>
            <a:srgbClr val="F5C400"/>
          </a:solidFill>
          <a:ln w="12700">
            <a:solidFill>
              <a:srgbClr val="F5C400"/>
            </a:solidFill>
            <a:prstDash val="solid"/>
          </a:ln>
        </p:spPr>
        <p:txBody>
          <a:bodyPr/>
          <a:lstStyle/>
          <a:p>
            <a:endParaRPr lang="en-US" sz="2400" noProof="0" dirty="0"/>
          </a:p>
        </p:txBody>
      </p:sp>
      <p:pic>
        <p:nvPicPr>
          <p:cNvPr id="22" name="Image 2" descr="preencoded.png"/>
          <p:cNvPicPr>
            <a:picLocks noChangeAspect="1"/>
          </p:cNvPicPr>
          <p:nvPr/>
        </p:nvPicPr>
        <p:blipFill>
          <a:blip r:embed="rId5"/>
          <a:stretch>
            <a:fillRect/>
          </a:stretch>
        </p:blipFill>
        <p:spPr>
          <a:xfrm>
            <a:off x="475488" y="3517395"/>
            <a:ext cx="414528" cy="414528"/>
          </a:xfrm>
          <a:prstGeom prst="rect">
            <a:avLst/>
          </a:prstGeom>
        </p:spPr>
      </p:pic>
      <p:sp>
        <p:nvSpPr>
          <p:cNvPr id="23" name="Text 18"/>
          <p:cNvSpPr/>
          <p:nvPr/>
        </p:nvSpPr>
        <p:spPr>
          <a:xfrm>
            <a:off x="1133856" y="3212595"/>
            <a:ext cx="3474720" cy="292608"/>
          </a:xfrm>
          <a:prstGeom prst="rect">
            <a:avLst/>
          </a:prstGeom>
          <a:noFill/>
          <a:ln/>
        </p:spPr>
        <p:txBody>
          <a:bodyPr wrap="square" lIns="0" tIns="0" rIns="0" bIns="0" rtlCol="0" anchor="ctr"/>
          <a:lstStyle/>
          <a:p>
            <a:r>
              <a:rPr lang="en-US" sz="1400" b="1" noProof="0" dirty="0">
                <a:solidFill>
                  <a:srgbClr val="1A1A1A"/>
                </a:solidFill>
                <a:latin typeface="Montserrat" pitchFamily="34" charset="0"/>
                <a:ea typeface="Montserrat" pitchFamily="34" charset="-122"/>
                <a:cs typeface="Montserrat" pitchFamily="34" charset="-120"/>
              </a:rPr>
              <a:t>Why is it important?</a:t>
            </a:r>
            <a:endParaRPr lang="en-US" sz="1400" noProof="0" dirty="0"/>
          </a:p>
        </p:txBody>
      </p:sp>
      <p:sp>
        <p:nvSpPr>
          <p:cNvPr id="24" name="Shape 19"/>
          <p:cNvSpPr/>
          <p:nvPr/>
        </p:nvSpPr>
        <p:spPr>
          <a:xfrm>
            <a:off x="1133856" y="3505203"/>
            <a:ext cx="609600" cy="0"/>
          </a:xfrm>
          <a:prstGeom prst="line">
            <a:avLst/>
          </a:prstGeom>
          <a:noFill/>
          <a:ln w="25400">
            <a:solidFill>
              <a:srgbClr val="F5C400"/>
            </a:solidFill>
            <a:prstDash val="solid"/>
          </a:ln>
        </p:spPr>
        <p:txBody>
          <a:bodyPr/>
          <a:lstStyle/>
          <a:p>
            <a:endParaRPr lang="en-US" sz="2400" noProof="0" dirty="0"/>
          </a:p>
        </p:txBody>
      </p:sp>
      <p:sp>
        <p:nvSpPr>
          <p:cNvPr id="25" name="Text 20"/>
          <p:cNvSpPr/>
          <p:nvPr/>
        </p:nvSpPr>
        <p:spPr>
          <a:xfrm>
            <a:off x="1146048" y="3613241"/>
            <a:ext cx="3474720" cy="243840"/>
          </a:xfrm>
          <a:prstGeom prst="rect">
            <a:avLst/>
          </a:prstGeom>
          <a:noFill/>
          <a:ln/>
        </p:spPr>
        <p:txBody>
          <a:bodyPr wrap="square" lIns="0" tIns="0" rIns="0" bIns="0" rtlCol="0" anchor="ctr"/>
          <a:lstStyle/>
          <a:p>
            <a:r>
              <a:rPr lang="en-US" sz="1133" noProof="0" dirty="0">
                <a:solidFill>
                  <a:srgbClr val="1A1A1A"/>
                </a:solidFill>
                <a:latin typeface="Montserrat" pitchFamily="34" charset="0"/>
                <a:ea typeface="Montserrat" pitchFamily="34" charset="-122"/>
                <a:cs typeface="Montserrat" pitchFamily="34" charset="-120"/>
              </a:rPr>
              <a:t>✓  Links the invoice to actual services.</a:t>
            </a:r>
            <a:endParaRPr lang="en-US" sz="1133" noProof="0" dirty="0"/>
          </a:p>
        </p:txBody>
      </p:sp>
      <p:sp>
        <p:nvSpPr>
          <p:cNvPr id="26" name="Text 21"/>
          <p:cNvSpPr/>
          <p:nvPr/>
        </p:nvSpPr>
        <p:spPr>
          <a:xfrm>
            <a:off x="1133856" y="3886045"/>
            <a:ext cx="3474720" cy="243840"/>
          </a:xfrm>
          <a:prstGeom prst="rect">
            <a:avLst/>
          </a:prstGeom>
          <a:noFill/>
          <a:ln/>
        </p:spPr>
        <p:txBody>
          <a:bodyPr wrap="square" lIns="0" tIns="0" rIns="0" bIns="0" rtlCol="0" anchor="ctr"/>
          <a:lstStyle/>
          <a:p>
            <a:r>
              <a:rPr lang="en-US" sz="1133" noProof="0" dirty="0">
                <a:solidFill>
                  <a:srgbClr val="1A1A1A"/>
                </a:solidFill>
                <a:latin typeface="Montserrat" pitchFamily="34" charset="0"/>
                <a:ea typeface="Montserrat" pitchFamily="34" charset="-122"/>
                <a:cs typeface="Montserrat" pitchFamily="34" charset="-120"/>
              </a:rPr>
              <a:t>✓  Speeds up validation and payment.</a:t>
            </a:r>
            <a:endParaRPr lang="en-US" sz="1133" noProof="0" dirty="0"/>
          </a:p>
        </p:txBody>
      </p:sp>
      <p:sp>
        <p:nvSpPr>
          <p:cNvPr id="27" name="Text 22"/>
          <p:cNvSpPr/>
          <p:nvPr/>
        </p:nvSpPr>
        <p:spPr>
          <a:xfrm>
            <a:off x="1121664" y="4180763"/>
            <a:ext cx="3474720" cy="243840"/>
          </a:xfrm>
          <a:prstGeom prst="rect">
            <a:avLst/>
          </a:prstGeom>
          <a:noFill/>
          <a:ln/>
        </p:spPr>
        <p:txBody>
          <a:bodyPr wrap="square" lIns="0" tIns="0" rIns="0" bIns="0" rtlCol="0" anchor="ctr"/>
          <a:lstStyle/>
          <a:p>
            <a:r>
              <a:rPr lang="en-US" sz="1133" noProof="0" dirty="0">
                <a:solidFill>
                  <a:srgbClr val="1A1A1A"/>
                </a:solidFill>
                <a:latin typeface="Montserrat" pitchFamily="34" charset="0"/>
                <a:ea typeface="Montserrat" pitchFamily="34" charset="-122"/>
                <a:cs typeface="Montserrat" pitchFamily="34" charset="-120"/>
              </a:rPr>
              <a:t>✓  Improves traceability of records.</a:t>
            </a:r>
            <a:endParaRPr lang="en-US" sz="1133" noProof="0" dirty="0"/>
          </a:p>
        </p:txBody>
      </p:sp>
      <p:sp>
        <p:nvSpPr>
          <p:cNvPr id="28" name="Shape 23"/>
          <p:cNvSpPr/>
          <p:nvPr/>
        </p:nvSpPr>
        <p:spPr>
          <a:xfrm>
            <a:off x="235164" y="4676885"/>
            <a:ext cx="4450080" cy="780288"/>
          </a:xfrm>
          <a:prstGeom prst="roundRect">
            <a:avLst>
              <a:gd name="adj" fmla="val 10938"/>
            </a:avLst>
          </a:prstGeom>
          <a:solidFill>
            <a:srgbClr val="E8F5E9"/>
          </a:solidFill>
          <a:ln w="12700">
            <a:solidFill>
              <a:srgbClr val="A5D6A7"/>
            </a:solidFill>
            <a:prstDash val="solid"/>
          </a:ln>
        </p:spPr>
        <p:txBody>
          <a:bodyPr/>
          <a:lstStyle/>
          <a:p>
            <a:endParaRPr lang="en-US" sz="2400" noProof="0" dirty="0"/>
          </a:p>
        </p:txBody>
      </p:sp>
      <p:sp>
        <p:nvSpPr>
          <p:cNvPr id="29" name="Shape 24"/>
          <p:cNvSpPr/>
          <p:nvPr/>
        </p:nvSpPr>
        <p:spPr>
          <a:xfrm>
            <a:off x="357084" y="4762229"/>
            <a:ext cx="609600" cy="609600"/>
          </a:xfrm>
          <a:prstGeom prst="ellipse">
            <a:avLst/>
          </a:prstGeom>
          <a:solidFill>
            <a:srgbClr val="F5C400"/>
          </a:solidFill>
          <a:ln w="12700">
            <a:solidFill>
              <a:srgbClr val="F5C400"/>
            </a:solidFill>
            <a:prstDash val="solid"/>
          </a:ln>
        </p:spPr>
        <p:txBody>
          <a:bodyPr/>
          <a:lstStyle/>
          <a:p>
            <a:endParaRPr lang="en-US" sz="2400" noProof="0" dirty="0"/>
          </a:p>
        </p:txBody>
      </p:sp>
      <p:pic>
        <p:nvPicPr>
          <p:cNvPr id="30" name="Image 3" descr="preencoded.png"/>
          <p:cNvPicPr>
            <a:picLocks noChangeAspect="1"/>
          </p:cNvPicPr>
          <p:nvPr/>
        </p:nvPicPr>
        <p:blipFill>
          <a:blip r:embed="rId6"/>
          <a:stretch>
            <a:fillRect/>
          </a:stretch>
        </p:blipFill>
        <p:spPr>
          <a:xfrm>
            <a:off x="454620" y="4859765"/>
            <a:ext cx="414528" cy="414528"/>
          </a:xfrm>
          <a:prstGeom prst="rect">
            <a:avLst/>
          </a:prstGeom>
        </p:spPr>
      </p:pic>
      <p:sp>
        <p:nvSpPr>
          <p:cNvPr id="31" name="Text 25"/>
          <p:cNvSpPr/>
          <p:nvPr/>
        </p:nvSpPr>
        <p:spPr>
          <a:xfrm>
            <a:off x="1112988" y="4750037"/>
            <a:ext cx="3474720" cy="292608"/>
          </a:xfrm>
          <a:prstGeom prst="rect">
            <a:avLst/>
          </a:prstGeom>
          <a:noFill/>
          <a:ln/>
        </p:spPr>
        <p:txBody>
          <a:bodyPr wrap="square" lIns="0" tIns="0" rIns="0" bIns="0" rtlCol="0" anchor="ctr"/>
          <a:lstStyle/>
          <a:p>
            <a:r>
              <a:rPr lang="en-US" sz="1400" b="1" noProof="0" dirty="0">
                <a:solidFill>
                  <a:srgbClr val="1A1A1A"/>
                </a:solidFill>
                <a:latin typeface="Montserrat" pitchFamily="34" charset="0"/>
                <a:ea typeface="Montserrat" pitchFamily="34" charset="-122"/>
                <a:cs typeface="Montserrat" pitchFamily="34" charset="-120"/>
              </a:rPr>
              <a:t>Expected result</a:t>
            </a:r>
            <a:endParaRPr lang="en-US" sz="1400" noProof="0" dirty="0"/>
          </a:p>
        </p:txBody>
      </p:sp>
      <p:sp>
        <p:nvSpPr>
          <p:cNvPr id="32" name="Shape 26"/>
          <p:cNvSpPr/>
          <p:nvPr/>
        </p:nvSpPr>
        <p:spPr>
          <a:xfrm>
            <a:off x="1112988" y="5042645"/>
            <a:ext cx="609600" cy="0"/>
          </a:xfrm>
          <a:prstGeom prst="line">
            <a:avLst/>
          </a:prstGeom>
          <a:noFill/>
          <a:ln w="25400">
            <a:solidFill>
              <a:srgbClr val="F5C400"/>
            </a:solidFill>
            <a:prstDash val="solid"/>
          </a:ln>
        </p:spPr>
        <p:txBody>
          <a:bodyPr/>
          <a:lstStyle/>
          <a:p>
            <a:endParaRPr lang="en-US" sz="2400" noProof="0" dirty="0"/>
          </a:p>
        </p:txBody>
      </p:sp>
      <p:sp>
        <p:nvSpPr>
          <p:cNvPr id="33" name="Text 27"/>
          <p:cNvSpPr/>
          <p:nvPr/>
        </p:nvSpPr>
        <p:spPr>
          <a:xfrm>
            <a:off x="1112988" y="5091413"/>
            <a:ext cx="3474720" cy="292608"/>
          </a:xfrm>
          <a:prstGeom prst="rect">
            <a:avLst/>
          </a:prstGeom>
          <a:noFill/>
          <a:ln/>
        </p:spPr>
        <p:txBody>
          <a:bodyPr wrap="square" lIns="0" tIns="0" rIns="0" bIns="0" rtlCol="0" anchor="t"/>
          <a:lstStyle/>
          <a:p>
            <a:r>
              <a:rPr lang="en-US" sz="1133" noProof="0" dirty="0">
                <a:solidFill>
                  <a:srgbClr val="1A1A1A"/>
                </a:solidFill>
                <a:latin typeface="Montserrat" pitchFamily="34" charset="0"/>
                <a:ea typeface="Montserrat" pitchFamily="34" charset="-122"/>
                <a:cs typeface="Montserrat" pitchFamily="34" charset="-120"/>
              </a:rPr>
              <a:t>Invoice created and submitted successfully.</a:t>
            </a:r>
            <a:endParaRPr lang="en-US" sz="1133" noProof="0" dirty="0"/>
          </a:p>
        </p:txBody>
      </p:sp>
      <p:sp>
        <p:nvSpPr>
          <p:cNvPr id="34" name="Shape 28"/>
          <p:cNvSpPr/>
          <p:nvPr/>
        </p:nvSpPr>
        <p:spPr>
          <a:xfrm>
            <a:off x="243840" y="5608057"/>
            <a:ext cx="4450080" cy="1024390"/>
          </a:xfrm>
          <a:prstGeom prst="roundRect">
            <a:avLst>
              <a:gd name="adj" fmla="val 9211"/>
            </a:avLst>
          </a:prstGeom>
          <a:solidFill>
            <a:srgbClr val="FDF8E1"/>
          </a:solidFill>
          <a:ln w="12700">
            <a:solidFill>
              <a:srgbClr val="E8C200"/>
            </a:solidFill>
            <a:prstDash val="solid"/>
          </a:ln>
        </p:spPr>
        <p:txBody>
          <a:bodyPr/>
          <a:lstStyle/>
          <a:p>
            <a:endParaRPr lang="en-US" sz="2400" noProof="0" dirty="0"/>
          </a:p>
        </p:txBody>
      </p:sp>
      <p:sp>
        <p:nvSpPr>
          <p:cNvPr id="35" name="Shape 29"/>
          <p:cNvSpPr/>
          <p:nvPr/>
        </p:nvSpPr>
        <p:spPr>
          <a:xfrm>
            <a:off x="365760" y="5766553"/>
            <a:ext cx="609600" cy="609600"/>
          </a:xfrm>
          <a:prstGeom prst="ellipse">
            <a:avLst/>
          </a:prstGeom>
          <a:solidFill>
            <a:srgbClr val="F5C400"/>
          </a:solidFill>
          <a:ln w="12700">
            <a:solidFill>
              <a:srgbClr val="F5C400"/>
            </a:solidFill>
            <a:prstDash val="solid"/>
          </a:ln>
        </p:spPr>
        <p:txBody>
          <a:bodyPr/>
          <a:lstStyle/>
          <a:p>
            <a:endParaRPr lang="en-US" sz="2400" noProof="0" dirty="0"/>
          </a:p>
        </p:txBody>
      </p:sp>
      <p:pic>
        <p:nvPicPr>
          <p:cNvPr id="36" name="Image 4" descr="preencoded.png"/>
          <p:cNvPicPr>
            <a:picLocks noChangeAspect="1"/>
          </p:cNvPicPr>
          <p:nvPr/>
        </p:nvPicPr>
        <p:blipFill>
          <a:blip r:embed="rId7"/>
          <a:stretch>
            <a:fillRect/>
          </a:stretch>
        </p:blipFill>
        <p:spPr>
          <a:xfrm>
            <a:off x="463296" y="5864089"/>
            <a:ext cx="414528" cy="414528"/>
          </a:xfrm>
          <a:prstGeom prst="rect">
            <a:avLst/>
          </a:prstGeom>
        </p:spPr>
      </p:pic>
      <p:sp>
        <p:nvSpPr>
          <p:cNvPr id="37" name="Text 30"/>
          <p:cNvSpPr/>
          <p:nvPr/>
        </p:nvSpPr>
        <p:spPr>
          <a:xfrm>
            <a:off x="1121664" y="5681209"/>
            <a:ext cx="3474720" cy="292608"/>
          </a:xfrm>
          <a:prstGeom prst="rect">
            <a:avLst/>
          </a:prstGeom>
          <a:noFill/>
          <a:ln/>
        </p:spPr>
        <p:txBody>
          <a:bodyPr wrap="square" lIns="0" tIns="0" rIns="0" bIns="0" rtlCol="0" anchor="ctr"/>
          <a:lstStyle/>
          <a:p>
            <a:r>
              <a:rPr lang="en-US" sz="1400" b="1" noProof="0" dirty="0">
                <a:solidFill>
                  <a:srgbClr val="1A1A1A"/>
                </a:solidFill>
                <a:latin typeface="Montserrat" pitchFamily="34" charset="0"/>
                <a:ea typeface="Montserrat" pitchFamily="34" charset="-122"/>
                <a:cs typeface="Montserrat" pitchFamily="34" charset="-120"/>
              </a:rPr>
              <a:t>Important</a:t>
            </a:r>
            <a:endParaRPr lang="en-US" sz="1400" noProof="0" dirty="0"/>
          </a:p>
        </p:txBody>
      </p:sp>
      <p:sp>
        <p:nvSpPr>
          <p:cNvPr id="38" name="Shape 31"/>
          <p:cNvSpPr/>
          <p:nvPr/>
        </p:nvSpPr>
        <p:spPr>
          <a:xfrm>
            <a:off x="1121664" y="5973817"/>
            <a:ext cx="609600" cy="0"/>
          </a:xfrm>
          <a:prstGeom prst="line">
            <a:avLst/>
          </a:prstGeom>
          <a:noFill/>
          <a:ln w="25400">
            <a:solidFill>
              <a:srgbClr val="F5C400"/>
            </a:solidFill>
            <a:prstDash val="solid"/>
          </a:ln>
        </p:spPr>
        <p:txBody>
          <a:bodyPr/>
          <a:lstStyle/>
          <a:p>
            <a:endParaRPr lang="en-US" sz="2400" noProof="0" dirty="0"/>
          </a:p>
        </p:txBody>
      </p:sp>
      <p:sp>
        <p:nvSpPr>
          <p:cNvPr id="39" name="Text 32"/>
          <p:cNvSpPr/>
          <p:nvPr/>
        </p:nvSpPr>
        <p:spPr>
          <a:xfrm>
            <a:off x="1121664" y="6022585"/>
            <a:ext cx="3474720" cy="438912"/>
          </a:xfrm>
          <a:prstGeom prst="rect">
            <a:avLst/>
          </a:prstGeom>
          <a:noFill/>
          <a:ln/>
        </p:spPr>
        <p:txBody>
          <a:bodyPr wrap="square" lIns="0" tIns="0" rIns="0" bIns="0" rtlCol="0" anchor="t"/>
          <a:lstStyle/>
          <a:p>
            <a:r>
              <a:rPr lang="en-US" sz="1133" noProof="0" dirty="0">
                <a:solidFill>
                  <a:srgbClr val="1A1A1A"/>
                </a:solidFill>
                <a:latin typeface="Montserrat" pitchFamily="34" charset="0"/>
                <a:ea typeface="Montserrat" pitchFamily="34" charset="-122"/>
                <a:cs typeface="Montserrat" pitchFamily="34" charset="-120"/>
              </a:rPr>
              <a:t>To create an invoice, there must be an approved Service Entry Sheet (SES) linked to the Service Order.</a:t>
            </a:r>
            <a:endParaRPr lang="en-US" sz="1133" noProof="0" dirty="0"/>
          </a:p>
        </p:txBody>
      </p:sp>
      <p:sp>
        <p:nvSpPr>
          <p:cNvPr id="40" name="Shape 33"/>
          <p:cNvSpPr/>
          <p:nvPr/>
        </p:nvSpPr>
        <p:spPr>
          <a:xfrm>
            <a:off x="4828032" y="1633727"/>
            <a:ext cx="7217664" cy="4998720"/>
          </a:xfrm>
          <a:prstGeom prst="roundRect">
            <a:avLst>
              <a:gd name="adj" fmla="val 1951"/>
            </a:avLst>
          </a:prstGeom>
          <a:solidFill>
            <a:srgbClr val="F5F5F5"/>
          </a:solidFill>
          <a:ln w="12700">
            <a:solidFill>
              <a:srgbClr val="E0E0E0"/>
            </a:solidFill>
            <a:prstDash val="solid"/>
          </a:ln>
        </p:spPr>
        <p:txBody>
          <a:bodyPr/>
          <a:lstStyle/>
          <a:p>
            <a:endParaRPr lang="en-US" sz="2400" noProof="0" dirty="0"/>
          </a:p>
        </p:txBody>
      </p:sp>
      <p:sp>
        <p:nvSpPr>
          <p:cNvPr id="41" name="Shape 34"/>
          <p:cNvSpPr/>
          <p:nvPr/>
        </p:nvSpPr>
        <p:spPr>
          <a:xfrm>
            <a:off x="4828032" y="1658112"/>
            <a:ext cx="7217664" cy="609600"/>
          </a:xfrm>
          <a:prstGeom prst="roundRect">
            <a:avLst>
              <a:gd name="adj" fmla="val 16000"/>
            </a:avLst>
          </a:prstGeom>
          <a:solidFill>
            <a:srgbClr val="1E1E1E"/>
          </a:solidFill>
          <a:ln w="12700">
            <a:solidFill>
              <a:srgbClr val="1E1E1E"/>
            </a:solidFill>
            <a:prstDash val="solid"/>
          </a:ln>
        </p:spPr>
        <p:txBody>
          <a:bodyPr/>
          <a:lstStyle/>
          <a:p>
            <a:endParaRPr lang="en-US" sz="2400" noProof="0" dirty="0"/>
          </a:p>
        </p:txBody>
      </p:sp>
      <p:sp>
        <p:nvSpPr>
          <p:cNvPr id="42" name="Shape 35"/>
          <p:cNvSpPr/>
          <p:nvPr/>
        </p:nvSpPr>
        <p:spPr>
          <a:xfrm>
            <a:off x="4828032" y="1975104"/>
            <a:ext cx="7217664" cy="292608"/>
          </a:xfrm>
          <a:prstGeom prst="rect">
            <a:avLst/>
          </a:prstGeom>
          <a:solidFill>
            <a:srgbClr val="1E1E1E"/>
          </a:solidFill>
          <a:ln w="12700">
            <a:solidFill>
              <a:srgbClr val="1E1E1E"/>
            </a:solidFill>
            <a:prstDash val="solid"/>
          </a:ln>
        </p:spPr>
        <p:txBody>
          <a:bodyPr/>
          <a:lstStyle/>
          <a:p>
            <a:endParaRPr lang="en-US" sz="2400" noProof="0" dirty="0"/>
          </a:p>
        </p:txBody>
      </p:sp>
      <p:sp>
        <p:nvSpPr>
          <p:cNvPr id="43" name="Shape 36"/>
          <p:cNvSpPr/>
          <p:nvPr/>
        </p:nvSpPr>
        <p:spPr>
          <a:xfrm>
            <a:off x="4998720" y="1755648"/>
            <a:ext cx="414528" cy="414528"/>
          </a:xfrm>
          <a:prstGeom prst="ellipse">
            <a:avLst/>
          </a:prstGeom>
          <a:solidFill>
            <a:srgbClr val="2E2E2E"/>
          </a:solidFill>
          <a:ln w="12700">
            <a:solidFill>
              <a:srgbClr val="3A3A3A"/>
            </a:solidFill>
            <a:prstDash val="solid"/>
          </a:ln>
        </p:spPr>
        <p:txBody>
          <a:bodyPr/>
          <a:lstStyle/>
          <a:p>
            <a:endParaRPr lang="en-US" sz="2400" noProof="0" dirty="0"/>
          </a:p>
        </p:txBody>
      </p:sp>
      <p:pic>
        <p:nvPicPr>
          <p:cNvPr id="44" name="Image 5" descr="preencoded.png"/>
          <p:cNvPicPr>
            <a:picLocks noChangeAspect="1"/>
          </p:cNvPicPr>
          <p:nvPr/>
        </p:nvPicPr>
        <p:blipFill>
          <a:blip r:embed="rId8"/>
          <a:stretch>
            <a:fillRect/>
          </a:stretch>
        </p:blipFill>
        <p:spPr>
          <a:xfrm>
            <a:off x="5059680" y="1816608"/>
            <a:ext cx="292608" cy="292608"/>
          </a:xfrm>
          <a:prstGeom prst="rect">
            <a:avLst/>
          </a:prstGeom>
        </p:spPr>
      </p:pic>
      <p:sp>
        <p:nvSpPr>
          <p:cNvPr id="45" name="Text 37"/>
          <p:cNvSpPr/>
          <p:nvPr/>
        </p:nvSpPr>
        <p:spPr>
          <a:xfrm>
            <a:off x="5535168" y="1755648"/>
            <a:ext cx="6412992" cy="414528"/>
          </a:xfrm>
          <a:prstGeom prst="rect">
            <a:avLst/>
          </a:prstGeom>
          <a:noFill/>
          <a:ln/>
        </p:spPr>
        <p:txBody>
          <a:bodyPr wrap="square" lIns="0" tIns="0" rIns="0" bIns="0" rtlCol="0" anchor="ctr"/>
          <a:lstStyle/>
          <a:p>
            <a:r>
              <a:rPr lang="en-US" sz="1600" b="1" noProof="0" dirty="0">
                <a:solidFill>
                  <a:srgbClr val="FFFFFF"/>
                </a:solidFill>
                <a:latin typeface="Montserrat" pitchFamily="34" charset="0"/>
                <a:ea typeface="Montserrat" pitchFamily="34" charset="-122"/>
                <a:cs typeface="Montserrat" pitchFamily="34" charset="-120"/>
              </a:rPr>
              <a:t>What will we do in this scenario?</a:t>
            </a:r>
            <a:endParaRPr lang="en-US" sz="1600" noProof="0" dirty="0"/>
          </a:p>
        </p:txBody>
      </p:sp>
      <p:sp>
        <p:nvSpPr>
          <p:cNvPr id="46" name="Text 38"/>
          <p:cNvSpPr/>
          <p:nvPr/>
        </p:nvSpPr>
        <p:spPr>
          <a:xfrm>
            <a:off x="5047488" y="2365248"/>
            <a:ext cx="6851904" cy="438912"/>
          </a:xfrm>
          <a:prstGeom prst="rect">
            <a:avLst/>
          </a:prstGeom>
          <a:noFill/>
          <a:ln/>
        </p:spPr>
        <p:txBody>
          <a:bodyPr wrap="square" lIns="0" tIns="0" rIns="0" bIns="0" rtlCol="0" anchor="ctr"/>
          <a:lstStyle/>
          <a:p>
            <a:r>
              <a:rPr lang="en-US" sz="1267" noProof="0" dirty="0">
                <a:solidFill>
                  <a:srgbClr val="1A1A1A"/>
                </a:solidFill>
                <a:latin typeface="Montserrat" pitchFamily="34" charset="0"/>
                <a:ea typeface="Montserrat" pitchFamily="34" charset="-122"/>
                <a:cs typeface="Montserrat" pitchFamily="34" charset="-120"/>
              </a:rPr>
              <a:t>The following steps are required to create and submit an invoice for approval.</a:t>
            </a:r>
            <a:endParaRPr lang="en-US" sz="1267" noProof="0" dirty="0"/>
          </a:p>
        </p:txBody>
      </p:sp>
      <p:sp>
        <p:nvSpPr>
          <p:cNvPr id="47" name="Shape 39"/>
          <p:cNvSpPr/>
          <p:nvPr/>
        </p:nvSpPr>
        <p:spPr>
          <a:xfrm>
            <a:off x="5010912" y="2877312"/>
            <a:ext cx="6851904" cy="0"/>
          </a:xfrm>
          <a:prstGeom prst="line">
            <a:avLst/>
          </a:prstGeom>
          <a:noFill/>
          <a:ln w="12700">
            <a:solidFill>
              <a:srgbClr val="DDDDDD"/>
            </a:solidFill>
            <a:prstDash val="solid"/>
          </a:ln>
        </p:spPr>
        <p:txBody>
          <a:bodyPr/>
          <a:lstStyle/>
          <a:p>
            <a:endParaRPr lang="en-US" sz="2400" noProof="0" dirty="0"/>
          </a:p>
        </p:txBody>
      </p:sp>
      <p:pic>
        <p:nvPicPr>
          <p:cNvPr id="48" name="Image 6" descr="preencoded.png"/>
          <p:cNvPicPr>
            <a:picLocks noChangeAspect="1"/>
          </p:cNvPicPr>
          <p:nvPr/>
        </p:nvPicPr>
        <p:blipFill>
          <a:blip r:embed="rId9"/>
          <a:stretch>
            <a:fillRect/>
          </a:stretch>
        </p:blipFill>
        <p:spPr>
          <a:xfrm>
            <a:off x="5047488" y="2974848"/>
            <a:ext cx="341376" cy="341376"/>
          </a:xfrm>
          <a:prstGeom prst="rect">
            <a:avLst/>
          </a:prstGeom>
        </p:spPr>
      </p:pic>
      <p:sp>
        <p:nvSpPr>
          <p:cNvPr id="49" name="Text 40"/>
          <p:cNvSpPr/>
          <p:nvPr/>
        </p:nvSpPr>
        <p:spPr>
          <a:xfrm>
            <a:off x="5486400" y="2950464"/>
            <a:ext cx="6461760" cy="390144"/>
          </a:xfrm>
          <a:prstGeom prst="rect">
            <a:avLst/>
          </a:prstGeom>
          <a:noFill/>
          <a:ln/>
        </p:spPr>
        <p:txBody>
          <a:bodyPr wrap="square" lIns="0" tIns="0" rIns="0" bIns="0" rtlCol="0" anchor="ctr"/>
          <a:lstStyle/>
          <a:p>
            <a:r>
              <a:rPr lang="en-US" sz="1600" b="1" noProof="0" dirty="0">
                <a:solidFill>
                  <a:srgbClr val="1A1A1A"/>
                </a:solidFill>
                <a:latin typeface="Montserrat" pitchFamily="34" charset="0"/>
                <a:ea typeface="Montserrat" pitchFamily="34" charset="-122"/>
                <a:cs typeface="Montserrat" pitchFamily="34" charset="-120"/>
              </a:rPr>
              <a:t>Main activities</a:t>
            </a:r>
            <a:endParaRPr lang="en-US" sz="1600" noProof="0" dirty="0"/>
          </a:p>
        </p:txBody>
      </p:sp>
      <p:sp>
        <p:nvSpPr>
          <p:cNvPr id="50" name="Shape 41"/>
          <p:cNvSpPr/>
          <p:nvPr/>
        </p:nvSpPr>
        <p:spPr>
          <a:xfrm>
            <a:off x="5047488" y="3462528"/>
            <a:ext cx="316992" cy="316992"/>
          </a:xfrm>
          <a:prstGeom prst="ellipse">
            <a:avLst/>
          </a:prstGeom>
          <a:solidFill>
            <a:srgbClr val="F5C400"/>
          </a:solidFill>
          <a:ln w="12700">
            <a:solidFill>
              <a:srgbClr val="F5C400"/>
            </a:solidFill>
            <a:prstDash val="solid"/>
          </a:ln>
        </p:spPr>
        <p:txBody>
          <a:bodyPr/>
          <a:lstStyle/>
          <a:p>
            <a:endParaRPr lang="en-US" sz="2400" noProof="0" dirty="0"/>
          </a:p>
        </p:txBody>
      </p:sp>
      <p:sp>
        <p:nvSpPr>
          <p:cNvPr id="51" name="Text 42"/>
          <p:cNvSpPr/>
          <p:nvPr/>
        </p:nvSpPr>
        <p:spPr>
          <a:xfrm>
            <a:off x="5047488" y="3462528"/>
            <a:ext cx="316992" cy="316992"/>
          </a:xfrm>
          <a:prstGeom prst="rect">
            <a:avLst/>
          </a:prstGeom>
          <a:noFill/>
          <a:ln/>
        </p:spPr>
        <p:txBody>
          <a:bodyPr wrap="square" lIns="0" tIns="0" rIns="0" bIns="0" rtlCol="0" anchor="ctr"/>
          <a:lstStyle/>
          <a:p>
            <a:pPr algn="ctr"/>
            <a:r>
              <a:rPr lang="en-US" sz="1067" b="1" noProof="0" dirty="0">
                <a:solidFill>
                  <a:srgbClr val="1A1A1A"/>
                </a:solidFill>
                <a:latin typeface="Montserrat" pitchFamily="34" charset="0"/>
                <a:ea typeface="Montserrat" pitchFamily="34" charset="-122"/>
                <a:cs typeface="Montserrat" pitchFamily="34" charset="-120"/>
              </a:rPr>
              <a:t>1</a:t>
            </a:r>
            <a:endParaRPr lang="en-US" sz="1067" noProof="0" dirty="0"/>
          </a:p>
        </p:txBody>
      </p:sp>
      <p:sp>
        <p:nvSpPr>
          <p:cNvPr id="52" name="Text 43"/>
          <p:cNvSpPr/>
          <p:nvPr/>
        </p:nvSpPr>
        <p:spPr>
          <a:xfrm>
            <a:off x="5462016" y="3413761"/>
            <a:ext cx="6412992" cy="459812"/>
          </a:xfrm>
          <a:prstGeom prst="rect">
            <a:avLst/>
          </a:prstGeom>
          <a:noFill/>
          <a:ln/>
        </p:spPr>
        <p:txBody>
          <a:bodyPr wrap="square" lIns="0" tIns="0" rIns="0" bIns="0" rtlCol="0" anchor="ctr"/>
          <a:lstStyle/>
          <a:p>
            <a:r>
              <a:rPr lang="en-US" sz="1267" noProof="0" dirty="0">
                <a:solidFill>
                  <a:srgbClr val="1A1A1A"/>
                </a:solidFill>
                <a:latin typeface="Montserrat" pitchFamily="34" charset="0"/>
                <a:ea typeface="Montserrat" pitchFamily="34" charset="-122"/>
                <a:cs typeface="Montserrat" pitchFamily="34" charset="-120"/>
              </a:rPr>
              <a:t>Open the corresponding Service Entry Sheet (SES).</a:t>
            </a:r>
            <a:endParaRPr lang="en-US" sz="1267" noProof="0" dirty="0"/>
          </a:p>
        </p:txBody>
      </p:sp>
      <p:sp>
        <p:nvSpPr>
          <p:cNvPr id="53" name="Shape 44"/>
          <p:cNvSpPr/>
          <p:nvPr/>
        </p:nvSpPr>
        <p:spPr>
          <a:xfrm>
            <a:off x="5010912" y="3861380"/>
            <a:ext cx="6851904" cy="0"/>
          </a:xfrm>
          <a:prstGeom prst="line">
            <a:avLst/>
          </a:prstGeom>
          <a:noFill/>
          <a:ln w="6350">
            <a:solidFill>
              <a:srgbClr val="DDDDDD"/>
            </a:solidFill>
            <a:prstDash val="solid"/>
          </a:ln>
        </p:spPr>
        <p:txBody>
          <a:bodyPr/>
          <a:lstStyle/>
          <a:p>
            <a:endParaRPr lang="en-US" sz="2400" noProof="0" dirty="0"/>
          </a:p>
        </p:txBody>
      </p:sp>
      <p:sp>
        <p:nvSpPr>
          <p:cNvPr id="54" name="Shape 45"/>
          <p:cNvSpPr/>
          <p:nvPr/>
        </p:nvSpPr>
        <p:spPr>
          <a:xfrm>
            <a:off x="5047488" y="3922340"/>
            <a:ext cx="316992" cy="316992"/>
          </a:xfrm>
          <a:prstGeom prst="ellipse">
            <a:avLst/>
          </a:prstGeom>
          <a:solidFill>
            <a:srgbClr val="F5C400"/>
          </a:solidFill>
          <a:ln w="12700">
            <a:solidFill>
              <a:srgbClr val="F5C400"/>
            </a:solidFill>
            <a:prstDash val="solid"/>
          </a:ln>
        </p:spPr>
        <p:txBody>
          <a:bodyPr/>
          <a:lstStyle/>
          <a:p>
            <a:endParaRPr lang="en-US" sz="2400" noProof="0" dirty="0"/>
          </a:p>
        </p:txBody>
      </p:sp>
      <p:sp>
        <p:nvSpPr>
          <p:cNvPr id="55" name="Text 46"/>
          <p:cNvSpPr/>
          <p:nvPr/>
        </p:nvSpPr>
        <p:spPr>
          <a:xfrm>
            <a:off x="5047488" y="3922340"/>
            <a:ext cx="316992" cy="316992"/>
          </a:xfrm>
          <a:prstGeom prst="rect">
            <a:avLst/>
          </a:prstGeom>
          <a:noFill/>
          <a:ln/>
        </p:spPr>
        <p:txBody>
          <a:bodyPr wrap="square" lIns="0" tIns="0" rIns="0" bIns="0" rtlCol="0" anchor="ctr"/>
          <a:lstStyle/>
          <a:p>
            <a:pPr algn="ctr"/>
            <a:r>
              <a:rPr lang="en-US" sz="1067" b="1" noProof="0" dirty="0">
                <a:solidFill>
                  <a:srgbClr val="1A1A1A"/>
                </a:solidFill>
                <a:latin typeface="Montserrat" pitchFamily="34" charset="0"/>
                <a:ea typeface="Montserrat" pitchFamily="34" charset="-122"/>
                <a:cs typeface="Montserrat" pitchFamily="34" charset="-120"/>
              </a:rPr>
              <a:t>2</a:t>
            </a:r>
            <a:endParaRPr lang="en-US" sz="1067" noProof="0" dirty="0"/>
          </a:p>
        </p:txBody>
      </p:sp>
      <p:sp>
        <p:nvSpPr>
          <p:cNvPr id="56" name="Text 47"/>
          <p:cNvSpPr/>
          <p:nvPr/>
        </p:nvSpPr>
        <p:spPr>
          <a:xfrm>
            <a:off x="5462016" y="3873573"/>
            <a:ext cx="6412992" cy="459812"/>
          </a:xfrm>
          <a:prstGeom prst="rect">
            <a:avLst/>
          </a:prstGeom>
          <a:noFill/>
          <a:ln/>
        </p:spPr>
        <p:txBody>
          <a:bodyPr wrap="square" lIns="0" tIns="0" rIns="0" bIns="0" rtlCol="0" anchor="ctr"/>
          <a:lstStyle/>
          <a:p>
            <a:r>
              <a:rPr lang="en-US" sz="1267" noProof="0" dirty="0">
                <a:solidFill>
                  <a:srgbClr val="1A1A1A"/>
                </a:solidFill>
                <a:latin typeface="Montserrat" pitchFamily="34" charset="0"/>
                <a:ea typeface="Montserrat" pitchFamily="34" charset="-122"/>
                <a:cs typeface="Montserrat" pitchFamily="34" charset="-120"/>
              </a:rPr>
              <a:t>Select the option to create an invoice.</a:t>
            </a:r>
            <a:endParaRPr lang="en-US" sz="1267" noProof="0" dirty="0"/>
          </a:p>
        </p:txBody>
      </p:sp>
      <p:sp>
        <p:nvSpPr>
          <p:cNvPr id="57" name="Shape 48"/>
          <p:cNvSpPr/>
          <p:nvPr/>
        </p:nvSpPr>
        <p:spPr>
          <a:xfrm>
            <a:off x="5010912" y="4321193"/>
            <a:ext cx="6851904" cy="0"/>
          </a:xfrm>
          <a:prstGeom prst="line">
            <a:avLst/>
          </a:prstGeom>
          <a:noFill/>
          <a:ln w="6350">
            <a:solidFill>
              <a:srgbClr val="DDDDDD"/>
            </a:solidFill>
            <a:prstDash val="solid"/>
          </a:ln>
        </p:spPr>
        <p:txBody>
          <a:bodyPr/>
          <a:lstStyle/>
          <a:p>
            <a:endParaRPr lang="en-US" sz="2400" noProof="0" dirty="0"/>
          </a:p>
        </p:txBody>
      </p:sp>
      <p:sp>
        <p:nvSpPr>
          <p:cNvPr id="58" name="Shape 49"/>
          <p:cNvSpPr/>
          <p:nvPr/>
        </p:nvSpPr>
        <p:spPr>
          <a:xfrm>
            <a:off x="5047488" y="4382153"/>
            <a:ext cx="316992" cy="316992"/>
          </a:xfrm>
          <a:prstGeom prst="ellipse">
            <a:avLst/>
          </a:prstGeom>
          <a:solidFill>
            <a:srgbClr val="F5C400"/>
          </a:solidFill>
          <a:ln w="12700">
            <a:solidFill>
              <a:srgbClr val="F5C400"/>
            </a:solidFill>
            <a:prstDash val="solid"/>
          </a:ln>
        </p:spPr>
        <p:txBody>
          <a:bodyPr/>
          <a:lstStyle/>
          <a:p>
            <a:endParaRPr lang="en-US" sz="2400" noProof="0" dirty="0"/>
          </a:p>
        </p:txBody>
      </p:sp>
      <p:sp>
        <p:nvSpPr>
          <p:cNvPr id="59" name="Text 50"/>
          <p:cNvSpPr/>
          <p:nvPr/>
        </p:nvSpPr>
        <p:spPr>
          <a:xfrm>
            <a:off x="5047488" y="4382153"/>
            <a:ext cx="316992" cy="316992"/>
          </a:xfrm>
          <a:prstGeom prst="rect">
            <a:avLst/>
          </a:prstGeom>
          <a:noFill/>
          <a:ln/>
        </p:spPr>
        <p:txBody>
          <a:bodyPr wrap="square" lIns="0" tIns="0" rIns="0" bIns="0" rtlCol="0" anchor="ctr"/>
          <a:lstStyle/>
          <a:p>
            <a:pPr algn="ctr"/>
            <a:r>
              <a:rPr lang="en-US" sz="1067" b="1" noProof="0" dirty="0">
                <a:solidFill>
                  <a:srgbClr val="1A1A1A"/>
                </a:solidFill>
                <a:latin typeface="Montserrat" pitchFamily="34" charset="0"/>
                <a:ea typeface="Montserrat" pitchFamily="34" charset="-122"/>
                <a:cs typeface="Montserrat" pitchFamily="34" charset="-120"/>
              </a:rPr>
              <a:t>3</a:t>
            </a:r>
            <a:endParaRPr lang="en-US" sz="1067" noProof="0" dirty="0"/>
          </a:p>
        </p:txBody>
      </p:sp>
      <p:sp>
        <p:nvSpPr>
          <p:cNvPr id="61" name="Shape 52"/>
          <p:cNvSpPr/>
          <p:nvPr/>
        </p:nvSpPr>
        <p:spPr>
          <a:xfrm>
            <a:off x="5010912" y="4781005"/>
            <a:ext cx="6851904" cy="0"/>
          </a:xfrm>
          <a:prstGeom prst="line">
            <a:avLst/>
          </a:prstGeom>
          <a:noFill/>
          <a:ln w="6350">
            <a:solidFill>
              <a:srgbClr val="DDDDDD"/>
            </a:solidFill>
            <a:prstDash val="solid"/>
          </a:ln>
        </p:spPr>
        <p:txBody>
          <a:bodyPr/>
          <a:lstStyle/>
          <a:p>
            <a:endParaRPr lang="en-US" sz="2400" noProof="0" dirty="0"/>
          </a:p>
        </p:txBody>
      </p:sp>
      <p:sp>
        <p:nvSpPr>
          <p:cNvPr id="62" name="Shape 53"/>
          <p:cNvSpPr/>
          <p:nvPr/>
        </p:nvSpPr>
        <p:spPr>
          <a:xfrm>
            <a:off x="5047488" y="4841965"/>
            <a:ext cx="316992" cy="316992"/>
          </a:xfrm>
          <a:prstGeom prst="ellipse">
            <a:avLst/>
          </a:prstGeom>
          <a:solidFill>
            <a:srgbClr val="F5C400"/>
          </a:solidFill>
          <a:ln w="12700">
            <a:solidFill>
              <a:srgbClr val="F5C400"/>
            </a:solidFill>
            <a:prstDash val="solid"/>
          </a:ln>
        </p:spPr>
        <p:txBody>
          <a:bodyPr/>
          <a:lstStyle/>
          <a:p>
            <a:endParaRPr lang="en-US" sz="2400" noProof="0" dirty="0"/>
          </a:p>
        </p:txBody>
      </p:sp>
      <p:sp>
        <p:nvSpPr>
          <p:cNvPr id="63" name="Text 54"/>
          <p:cNvSpPr/>
          <p:nvPr/>
        </p:nvSpPr>
        <p:spPr>
          <a:xfrm>
            <a:off x="5047488" y="4841965"/>
            <a:ext cx="316992" cy="316992"/>
          </a:xfrm>
          <a:prstGeom prst="rect">
            <a:avLst/>
          </a:prstGeom>
          <a:noFill/>
          <a:ln/>
        </p:spPr>
        <p:txBody>
          <a:bodyPr wrap="square" lIns="0" tIns="0" rIns="0" bIns="0" rtlCol="0" anchor="ctr"/>
          <a:lstStyle/>
          <a:p>
            <a:pPr algn="ctr"/>
            <a:r>
              <a:rPr lang="en-US" sz="1067" b="1" noProof="0" dirty="0">
                <a:solidFill>
                  <a:srgbClr val="1A1A1A"/>
                </a:solidFill>
                <a:latin typeface="Montserrat" pitchFamily="34" charset="0"/>
                <a:ea typeface="Montserrat" pitchFamily="34" charset="-122"/>
                <a:cs typeface="Montserrat" pitchFamily="34" charset="-120"/>
              </a:rPr>
              <a:t>4</a:t>
            </a:r>
            <a:endParaRPr lang="en-US" sz="1067" noProof="0" dirty="0"/>
          </a:p>
        </p:txBody>
      </p:sp>
      <p:sp>
        <p:nvSpPr>
          <p:cNvPr id="64" name="Text 55"/>
          <p:cNvSpPr/>
          <p:nvPr/>
        </p:nvSpPr>
        <p:spPr>
          <a:xfrm>
            <a:off x="5522976" y="4345577"/>
            <a:ext cx="6412992" cy="459812"/>
          </a:xfrm>
          <a:prstGeom prst="rect">
            <a:avLst/>
          </a:prstGeom>
          <a:noFill/>
          <a:ln/>
        </p:spPr>
        <p:txBody>
          <a:bodyPr wrap="square" lIns="0" tIns="0" rIns="0" bIns="0" rtlCol="0" anchor="ctr"/>
          <a:lstStyle/>
          <a:p>
            <a:r>
              <a:rPr lang="en-US" sz="1267" noProof="0" dirty="0">
                <a:solidFill>
                  <a:srgbClr val="1A1A1A"/>
                </a:solidFill>
                <a:latin typeface="Montserrat" pitchFamily="34" charset="0"/>
                <a:ea typeface="Montserrat" pitchFamily="34" charset="-122"/>
                <a:cs typeface="Montserrat" pitchFamily="34" charset="-120"/>
              </a:rPr>
              <a:t>Complete the required information.</a:t>
            </a:r>
            <a:endParaRPr lang="en-US" sz="1267" noProof="0" dirty="0"/>
          </a:p>
        </p:txBody>
      </p:sp>
      <p:sp>
        <p:nvSpPr>
          <p:cNvPr id="65" name="Shape 56"/>
          <p:cNvSpPr/>
          <p:nvPr/>
        </p:nvSpPr>
        <p:spPr>
          <a:xfrm>
            <a:off x="5010912" y="5240819"/>
            <a:ext cx="6851904" cy="0"/>
          </a:xfrm>
          <a:prstGeom prst="line">
            <a:avLst/>
          </a:prstGeom>
          <a:noFill/>
          <a:ln w="6350">
            <a:solidFill>
              <a:srgbClr val="DDDDDD"/>
            </a:solidFill>
            <a:prstDash val="solid"/>
          </a:ln>
        </p:spPr>
        <p:txBody>
          <a:bodyPr/>
          <a:lstStyle/>
          <a:p>
            <a:endParaRPr lang="en-US" sz="2400" noProof="0" dirty="0"/>
          </a:p>
        </p:txBody>
      </p:sp>
      <p:sp>
        <p:nvSpPr>
          <p:cNvPr id="66" name="Shape 57"/>
          <p:cNvSpPr/>
          <p:nvPr/>
        </p:nvSpPr>
        <p:spPr>
          <a:xfrm>
            <a:off x="5047488" y="5301779"/>
            <a:ext cx="316992" cy="316992"/>
          </a:xfrm>
          <a:prstGeom prst="ellipse">
            <a:avLst/>
          </a:prstGeom>
          <a:solidFill>
            <a:srgbClr val="F5C400"/>
          </a:solidFill>
          <a:ln w="12700">
            <a:solidFill>
              <a:srgbClr val="F5C400"/>
            </a:solidFill>
            <a:prstDash val="solid"/>
          </a:ln>
        </p:spPr>
        <p:txBody>
          <a:bodyPr/>
          <a:lstStyle/>
          <a:p>
            <a:endParaRPr lang="en-US" sz="2400" noProof="0" dirty="0"/>
          </a:p>
        </p:txBody>
      </p:sp>
      <p:sp>
        <p:nvSpPr>
          <p:cNvPr id="67" name="Text 58"/>
          <p:cNvSpPr/>
          <p:nvPr/>
        </p:nvSpPr>
        <p:spPr>
          <a:xfrm>
            <a:off x="5047488" y="5301779"/>
            <a:ext cx="316992" cy="316992"/>
          </a:xfrm>
          <a:prstGeom prst="rect">
            <a:avLst/>
          </a:prstGeom>
          <a:noFill/>
          <a:ln/>
        </p:spPr>
        <p:txBody>
          <a:bodyPr wrap="square" lIns="0" tIns="0" rIns="0" bIns="0" rtlCol="0" anchor="ctr"/>
          <a:lstStyle/>
          <a:p>
            <a:pPr algn="ctr"/>
            <a:r>
              <a:rPr lang="en-US" sz="1067" b="1" noProof="0" dirty="0">
                <a:solidFill>
                  <a:srgbClr val="1A1A1A"/>
                </a:solidFill>
                <a:latin typeface="Montserrat" pitchFamily="34" charset="0"/>
                <a:ea typeface="Montserrat" pitchFamily="34" charset="-122"/>
                <a:cs typeface="Montserrat" pitchFamily="34" charset="-120"/>
              </a:rPr>
              <a:t>5</a:t>
            </a:r>
            <a:endParaRPr lang="en-US" sz="1067" noProof="0" dirty="0"/>
          </a:p>
        </p:txBody>
      </p:sp>
      <p:sp>
        <p:nvSpPr>
          <p:cNvPr id="68" name="Text 59"/>
          <p:cNvSpPr/>
          <p:nvPr/>
        </p:nvSpPr>
        <p:spPr>
          <a:xfrm>
            <a:off x="5522976" y="4805390"/>
            <a:ext cx="6412992" cy="459812"/>
          </a:xfrm>
          <a:prstGeom prst="rect">
            <a:avLst/>
          </a:prstGeom>
          <a:noFill/>
          <a:ln/>
        </p:spPr>
        <p:txBody>
          <a:bodyPr wrap="square" lIns="0" tIns="0" rIns="0" bIns="0" rtlCol="0" anchor="ctr"/>
          <a:lstStyle/>
          <a:p>
            <a:r>
              <a:rPr lang="en-US" sz="1267" noProof="0" dirty="0">
                <a:solidFill>
                  <a:srgbClr val="1A1A1A"/>
                </a:solidFill>
                <a:latin typeface="Montserrat" pitchFamily="34" charset="0"/>
                <a:ea typeface="Montserrat" pitchFamily="34" charset="-122"/>
                <a:cs typeface="Montserrat" pitchFamily="34" charset="-120"/>
              </a:rPr>
              <a:t>Attach the corresponding supporting documentation.</a:t>
            </a:r>
            <a:endParaRPr lang="en-US" sz="1267" noProof="0" dirty="0"/>
          </a:p>
        </p:txBody>
      </p:sp>
      <p:sp>
        <p:nvSpPr>
          <p:cNvPr id="69" name="Shape 60"/>
          <p:cNvSpPr/>
          <p:nvPr/>
        </p:nvSpPr>
        <p:spPr>
          <a:xfrm>
            <a:off x="5010912" y="5700631"/>
            <a:ext cx="6851904" cy="0"/>
          </a:xfrm>
          <a:prstGeom prst="line">
            <a:avLst/>
          </a:prstGeom>
          <a:noFill/>
          <a:ln w="6350">
            <a:solidFill>
              <a:srgbClr val="DDDDDD"/>
            </a:solidFill>
            <a:prstDash val="solid"/>
          </a:ln>
        </p:spPr>
        <p:txBody>
          <a:bodyPr/>
          <a:lstStyle/>
          <a:p>
            <a:endParaRPr lang="en-US" sz="2400" noProof="0" dirty="0"/>
          </a:p>
        </p:txBody>
      </p:sp>
      <p:sp>
        <p:nvSpPr>
          <p:cNvPr id="70" name="Shape 61"/>
          <p:cNvSpPr/>
          <p:nvPr/>
        </p:nvSpPr>
        <p:spPr>
          <a:xfrm>
            <a:off x="5047488" y="5761591"/>
            <a:ext cx="316992" cy="316992"/>
          </a:xfrm>
          <a:prstGeom prst="ellipse">
            <a:avLst/>
          </a:prstGeom>
          <a:solidFill>
            <a:srgbClr val="F5C400"/>
          </a:solidFill>
          <a:ln w="12700">
            <a:solidFill>
              <a:srgbClr val="F5C400"/>
            </a:solidFill>
            <a:prstDash val="solid"/>
          </a:ln>
        </p:spPr>
        <p:txBody>
          <a:bodyPr/>
          <a:lstStyle/>
          <a:p>
            <a:endParaRPr lang="en-US" sz="2400" noProof="0" dirty="0"/>
          </a:p>
        </p:txBody>
      </p:sp>
      <p:sp>
        <p:nvSpPr>
          <p:cNvPr id="71" name="Text 62"/>
          <p:cNvSpPr/>
          <p:nvPr/>
        </p:nvSpPr>
        <p:spPr>
          <a:xfrm>
            <a:off x="5047488" y="5761591"/>
            <a:ext cx="316992" cy="316992"/>
          </a:xfrm>
          <a:prstGeom prst="rect">
            <a:avLst/>
          </a:prstGeom>
          <a:noFill/>
          <a:ln/>
        </p:spPr>
        <p:txBody>
          <a:bodyPr wrap="square" lIns="0" tIns="0" rIns="0" bIns="0" rtlCol="0" anchor="ctr"/>
          <a:lstStyle/>
          <a:p>
            <a:pPr algn="ctr"/>
            <a:r>
              <a:rPr lang="en-US" sz="1067" b="1" noProof="0" dirty="0">
                <a:solidFill>
                  <a:srgbClr val="1A1A1A"/>
                </a:solidFill>
                <a:latin typeface="Montserrat" pitchFamily="34" charset="0"/>
                <a:ea typeface="Montserrat" pitchFamily="34" charset="-122"/>
                <a:cs typeface="Montserrat" pitchFamily="34" charset="-120"/>
              </a:rPr>
              <a:t>6</a:t>
            </a:r>
            <a:endParaRPr lang="en-US" sz="1067" noProof="0" dirty="0"/>
          </a:p>
        </p:txBody>
      </p:sp>
      <p:sp>
        <p:nvSpPr>
          <p:cNvPr id="72" name="Text 63"/>
          <p:cNvSpPr/>
          <p:nvPr/>
        </p:nvSpPr>
        <p:spPr>
          <a:xfrm>
            <a:off x="5498592" y="5296990"/>
            <a:ext cx="6412992" cy="459812"/>
          </a:xfrm>
          <a:prstGeom prst="rect">
            <a:avLst/>
          </a:prstGeom>
          <a:noFill/>
          <a:ln/>
        </p:spPr>
        <p:txBody>
          <a:bodyPr wrap="square" lIns="0" tIns="0" rIns="0" bIns="0" rtlCol="0" anchor="ctr"/>
          <a:lstStyle/>
          <a:p>
            <a:r>
              <a:rPr lang="en-US" sz="1267" noProof="0" dirty="0">
                <a:solidFill>
                  <a:srgbClr val="1A1A1A"/>
                </a:solidFill>
                <a:latin typeface="Montserrat" pitchFamily="34" charset="0"/>
                <a:ea typeface="Montserrat" pitchFamily="34" charset="-122"/>
                <a:cs typeface="Montserrat" pitchFamily="34" charset="-120"/>
              </a:rPr>
              <a:t>Review the entered information.</a:t>
            </a:r>
            <a:endParaRPr lang="en-US" sz="1267" noProof="0" dirty="0"/>
          </a:p>
        </p:txBody>
      </p:sp>
      <p:sp>
        <p:nvSpPr>
          <p:cNvPr id="73" name="Shape 64"/>
          <p:cNvSpPr/>
          <p:nvPr/>
        </p:nvSpPr>
        <p:spPr>
          <a:xfrm>
            <a:off x="5010912" y="6160444"/>
            <a:ext cx="6851904" cy="0"/>
          </a:xfrm>
          <a:prstGeom prst="line">
            <a:avLst/>
          </a:prstGeom>
          <a:noFill/>
          <a:ln w="6350">
            <a:solidFill>
              <a:srgbClr val="DDDDDD"/>
            </a:solidFill>
            <a:prstDash val="solid"/>
          </a:ln>
        </p:spPr>
        <p:txBody>
          <a:bodyPr/>
          <a:lstStyle/>
          <a:p>
            <a:endParaRPr lang="en-US" sz="2400" noProof="0" dirty="0"/>
          </a:p>
        </p:txBody>
      </p:sp>
      <p:sp>
        <p:nvSpPr>
          <p:cNvPr id="75" name="Text 66"/>
          <p:cNvSpPr/>
          <p:nvPr/>
        </p:nvSpPr>
        <p:spPr>
          <a:xfrm>
            <a:off x="5047488" y="6221404"/>
            <a:ext cx="316992" cy="316992"/>
          </a:xfrm>
          <a:prstGeom prst="rect">
            <a:avLst/>
          </a:prstGeom>
          <a:noFill/>
          <a:ln/>
        </p:spPr>
        <p:txBody>
          <a:bodyPr wrap="square" lIns="0" tIns="0" rIns="0" bIns="0" rtlCol="0" anchor="ctr"/>
          <a:lstStyle/>
          <a:p>
            <a:pPr algn="ctr"/>
            <a:endParaRPr lang="en-US" sz="1067" noProof="0" dirty="0"/>
          </a:p>
        </p:txBody>
      </p:sp>
      <p:sp>
        <p:nvSpPr>
          <p:cNvPr id="76" name="Text 67"/>
          <p:cNvSpPr/>
          <p:nvPr/>
        </p:nvSpPr>
        <p:spPr>
          <a:xfrm>
            <a:off x="5522976" y="5725016"/>
            <a:ext cx="6412992" cy="459812"/>
          </a:xfrm>
          <a:prstGeom prst="rect">
            <a:avLst/>
          </a:prstGeom>
          <a:noFill/>
          <a:ln/>
        </p:spPr>
        <p:txBody>
          <a:bodyPr wrap="square" lIns="0" tIns="0" rIns="0" bIns="0" rtlCol="0" anchor="ctr"/>
          <a:lstStyle/>
          <a:p>
            <a:r>
              <a:rPr lang="en-US" sz="1267" noProof="0" dirty="0">
                <a:solidFill>
                  <a:srgbClr val="1A1A1A"/>
                </a:solidFill>
                <a:latin typeface="Montserrat" pitchFamily="34" charset="0"/>
                <a:ea typeface="Montserrat" pitchFamily="34" charset="-122"/>
                <a:cs typeface="Montserrat" pitchFamily="34" charset="-120"/>
              </a:rPr>
              <a:t>Submit the invoice.</a:t>
            </a:r>
            <a:endParaRPr lang="en-US" sz="1267" noProof="0" dirty="0"/>
          </a:p>
        </p:txBody>
      </p:sp>
      <p:pic>
        <p:nvPicPr>
          <p:cNvPr id="77" name="Image 0" descr="preencoded.png">
            <a:extLst>
              <a:ext uri="{FF2B5EF4-FFF2-40B4-BE49-F238E27FC236}">
                <a16:creationId xmlns:a16="http://schemas.microsoft.com/office/drawing/2014/main" id="{DB347CD0-6D49-4F9B-853E-3DD6A3305284}"/>
              </a:ext>
            </a:extLst>
          </p:cNvPr>
          <p:cNvPicPr>
            <a:picLocks noChangeAspect="1"/>
          </p:cNvPicPr>
          <p:nvPr/>
        </p:nvPicPr>
        <p:blipFill>
          <a:blip r:embed="rId10"/>
          <a:stretch>
            <a:fillRect/>
          </a:stretch>
        </p:blipFill>
        <p:spPr>
          <a:xfrm>
            <a:off x="336294" y="84130"/>
            <a:ext cx="1663750" cy="77220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91440"/>
            <a:ext cx="91440" cy="841248"/>
          </a:xfrm>
          <a:prstGeom prst="rect">
            <a:avLst/>
          </a:prstGeom>
          <a:solidFill>
            <a:srgbClr val="F5C400"/>
          </a:solidFill>
          <a:ln w="12700">
            <a:solidFill>
              <a:srgbClr val="F5C400"/>
            </a:solidFill>
            <a:prstDash val="solid"/>
          </a:ln>
        </p:spPr>
        <p:txBody>
          <a:bodyPr/>
          <a:lstStyle/>
          <a:p>
            <a:endParaRPr lang="en-US" noProof="0" dirty="0"/>
          </a:p>
        </p:txBody>
      </p:sp>
      <p:sp>
        <p:nvSpPr>
          <p:cNvPr id="3" name="Text 1"/>
          <p:cNvSpPr/>
          <p:nvPr/>
        </p:nvSpPr>
        <p:spPr>
          <a:xfrm>
            <a:off x="201168" y="91440"/>
            <a:ext cx="8686800" cy="475488"/>
          </a:xfrm>
          <a:prstGeom prst="rect">
            <a:avLst/>
          </a:prstGeom>
          <a:noFill/>
          <a:ln/>
        </p:spPr>
        <p:txBody>
          <a:bodyPr wrap="square" rtlCol="0" anchor="ctr"/>
          <a:lstStyle/>
          <a:p>
            <a:pPr marL="0" indent="0">
              <a:buNone/>
            </a:pPr>
            <a:r>
              <a:rPr lang="en-US" sz="2200" b="1" noProof="0" dirty="0">
                <a:solidFill>
                  <a:srgbClr val="1A1A1A"/>
                </a:solidFill>
                <a:latin typeface="Montserrat" pitchFamily="34" charset="0"/>
                <a:ea typeface="Montserrat" pitchFamily="34" charset="-122"/>
                <a:cs typeface="Montserrat" pitchFamily="34" charset="-120"/>
              </a:rPr>
              <a:t>Creating an Invoice</a:t>
            </a:r>
            <a:endParaRPr lang="en-US" sz="2200" noProof="0" dirty="0"/>
          </a:p>
        </p:txBody>
      </p:sp>
      <p:sp>
        <p:nvSpPr>
          <p:cNvPr id="4" name="Text 2"/>
          <p:cNvSpPr/>
          <p:nvPr/>
        </p:nvSpPr>
        <p:spPr>
          <a:xfrm>
            <a:off x="201168" y="576072"/>
            <a:ext cx="8686800" cy="201168"/>
          </a:xfrm>
          <a:prstGeom prst="rect">
            <a:avLst/>
          </a:prstGeom>
          <a:noFill/>
          <a:ln/>
        </p:spPr>
        <p:txBody>
          <a:bodyPr wrap="square" rtlCol="0" anchor="ctr"/>
          <a:lstStyle/>
          <a:p>
            <a:pPr marL="0" indent="0">
              <a:buNone/>
            </a:pPr>
            <a:r>
              <a:rPr lang="en-US" sz="850" noProof="0" dirty="0">
                <a:solidFill>
                  <a:srgbClr val="666666"/>
                </a:solidFill>
                <a:latin typeface="Montserrat" pitchFamily="34" charset="0"/>
                <a:ea typeface="Montserrat" pitchFamily="34" charset="-122"/>
                <a:cs typeface="Montserrat" pitchFamily="34" charset="-120"/>
              </a:rPr>
              <a:t>Steps to create a new Invoice from the Service Order.</a:t>
            </a:r>
            <a:endParaRPr lang="en-US" sz="850" noProof="0" dirty="0"/>
          </a:p>
        </p:txBody>
      </p:sp>
      <p:sp>
        <p:nvSpPr>
          <p:cNvPr id="5" name="Shape 3"/>
          <p:cNvSpPr/>
          <p:nvPr/>
        </p:nvSpPr>
        <p:spPr>
          <a:xfrm>
            <a:off x="201168" y="822960"/>
            <a:ext cx="256032" cy="256032"/>
          </a:xfrm>
          <a:prstGeom prst="ellipse">
            <a:avLst/>
          </a:prstGeom>
          <a:solidFill>
            <a:srgbClr val="F5C400"/>
          </a:solidFill>
          <a:ln w="12700">
            <a:solidFill>
              <a:srgbClr val="F5C400"/>
            </a:solidFill>
            <a:prstDash val="solid"/>
          </a:ln>
        </p:spPr>
        <p:txBody>
          <a:bodyPr/>
          <a:lstStyle/>
          <a:p>
            <a:endParaRPr lang="en-US" noProof="0" dirty="0"/>
          </a:p>
        </p:txBody>
      </p:sp>
      <p:sp>
        <p:nvSpPr>
          <p:cNvPr id="6" name="Text 4"/>
          <p:cNvSpPr/>
          <p:nvPr/>
        </p:nvSpPr>
        <p:spPr>
          <a:xfrm>
            <a:off x="201168" y="822960"/>
            <a:ext cx="256032" cy="256032"/>
          </a:xfrm>
          <a:prstGeom prst="rect">
            <a:avLst/>
          </a:prstGeom>
          <a:noFill/>
          <a:ln/>
        </p:spPr>
        <p:txBody>
          <a:bodyPr wrap="square" lIns="0" tIns="0" rIns="0" bIns="0" rtlCol="0" anchor="ctr"/>
          <a:lstStyle/>
          <a:p>
            <a:pPr marL="0" indent="0" algn="ctr">
              <a:buNone/>
            </a:pPr>
            <a:r>
              <a:rPr lang="en-US" sz="900" b="1" noProof="0" dirty="0">
                <a:solidFill>
                  <a:srgbClr val="1A2B4A"/>
                </a:solidFill>
                <a:latin typeface="Montserrat" pitchFamily="34" charset="0"/>
                <a:ea typeface="Montserrat" pitchFamily="34" charset="-122"/>
                <a:cs typeface="Montserrat" pitchFamily="34" charset="-120"/>
              </a:rPr>
              <a:t>1</a:t>
            </a:r>
            <a:endParaRPr lang="en-US" sz="900" noProof="0" dirty="0"/>
          </a:p>
        </p:txBody>
      </p:sp>
      <p:sp>
        <p:nvSpPr>
          <p:cNvPr id="7" name="Text 5"/>
          <p:cNvSpPr/>
          <p:nvPr/>
        </p:nvSpPr>
        <p:spPr>
          <a:xfrm>
            <a:off x="530352" y="822960"/>
            <a:ext cx="8229600" cy="256032"/>
          </a:xfrm>
          <a:prstGeom prst="rect">
            <a:avLst/>
          </a:prstGeom>
          <a:noFill/>
          <a:ln/>
        </p:spPr>
        <p:txBody>
          <a:bodyPr wrap="square" rtlCol="0" anchor="ctr"/>
          <a:lstStyle/>
          <a:p>
            <a:pPr marL="0" indent="0">
              <a:buNone/>
            </a:pPr>
            <a:r>
              <a:rPr lang="en-US" sz="1100" b="1" noProof="0" dirty="0">
                <a:solidFill>
                  <a:srgbClr val="1A1A1A"/>
                </a:solidFill>
                <a:latin typeface="Montserrat" pitchFamily="34" charset="0"/>
                <a:ea typeface="Montserrat" pitchFamily="34" charset="-122"/>
                <a:cs typeface="Montserrat" pitchFamily="34" charset="-120"/>
              </a:rPr>
              <a:t>Open the Service Order</a:t>
            </a:r>
            <a:endParaRPr lang="en-US" sz="1100" noProof="0" dirty="0"/>
          </a:p>
        </p:txBody>
      </p:sp>
      <p:sp>
        <p:nvSpPr>
          <p:cNvPr id="8" name="Text 6"/>
          <p:cNvSpPr/>
          <p:nvPr/>
        </p:nvSpPr>
        <p:spPr>
          <a:xfrm>
            <a:off x="530352" y="1078992"/>
            <a:ext cx="8229600" cy="201168"/>
          </a:xfrm>
          <a:prstGeom prst="rect">
            <a:avLst/>
          </a:prstGeom>
          <a:noFill/>
          <a:ln/>
        </p:spPr>
        <p:txBody>
          <a:bodyPr wrap="square" rtlCol="0" anchor="ctr"/>
          <a:lstStyle/>
          <a:p>
            <a:pPr marL="0" indent="0">
              <a:buNone/>
            </a:pPr>
            <a:r>
              <a:rPr lang="en-US" sz="850" noProof="0" dirty="0">
                <a:solidFill>
                  <a:srgbClr val="666666"/>
                </a:solidFill>
                <a:latin typeface="Montserrat" pitchFamily="34" charset="0"/>
                <a:ea typeface="Montserrat" pitchFamily="34" charset="-122"/>
                <a:cs typeface="Montserrat" pitchFamily="34" charset="-120"/>
              </a:rPr>
              <a:t>From the Coupa Supplier Portal, go to the Orders module and select the corresponding Service Order.</a:t>
            </a:r>
            <a:endParaRPr lang="en-US" sz="850" noProof="0" dirty="0"/>
          </a:p>
        </p:txBody>
      </p:sp>
      <p:sp>
        <p:nvSpPr>
          <p:cNvPr id="9" name="Shape 7"/>
          <p:cNvSpPr/>
          <p:nvPr/>
        </p:nvSpPr>
        <p:spPr>
          <a:xfrm>
            <a:off x="1" y="1296276"/>
            <a:ext cx="9049110" cy="4270247"/>
          </a:xfrm>
          <a:prstGeom prst="roundRect">
            <a:avLst>
              <a:gd name="adj" fmla="val 1288"/>
            </a:avLst>
          </a:prstGeom>
          <a:solidFill>
            <a:srgbClr val="FFFFFF"/>
          </a:solidFill>
          <a:ln w="9525">
            <a:solidFill>
              <a:srgbClr val="DDDDDD"/>
            </a:solidFill>
            <a:prstDash val="solid"/>
          </a:ln>
        </p:spPr>
        <p:txBody>
          <a:bodyPr/>
          <a:lstStyle/>
          <a:p>
            <a:endParaRPr lang="en-US" noProof="0" dirty="0"/>
          </a:p>
        </p:txBody>
      </p:sp>
      <p:sp>
        <p:nvSpPr>
          <p:cNvPr id="13" name="Shape 10"/>
          <p:cNvSpPr/>
          <p:nvPr/>
        </p:nvSpPr>
        <p:spPr>
          <a:xfrm>
            <a:off x="7808976" y="2928495"/>
            <a:ext cx="438912" cy="0"/>
          </a:xfrm>
          <a:prstGeom prst="line">
            <a:avLst/>
          </a:prstGeom>
          <a:noFill/>
          <a:ln w="12700">
            <a:solidFill>
              <a:srgbClr val="1A2B4A"/>
            </a:solidFill>
            <a:prstDash val="solid"/>
          </a:ln>
        </p:spPr>
        <p:txBody>
          <a:bodyPr/>
          <a:lstStyle/>
          <a:p>
            <a:endParaRPr lang="en-US" noProof="0" dirty="0"/>
          </a:p>
        </p:txBody>
      </p:sp>
      <p:sp>
        <p:nvSpPr>
          <p:cNvPr id="14" name="Shape 11"/>
          <p:cNvSpPr/>
          <p:nvPr/>
        </p:nvSpPr>
        <p:spPr>
          <a:xfrm>
            <a:off x="9101328" y="2074567"/>
            <a:ext cx="2907792" cy="1591056"/>
          </a:xfrm>
          <a:prstGeom prst="roundRect">
            <a:avLst>
              <a:gd name="adj" fmla="val 4023"/>
            </a:avLst>
          </a:prstGeom>
          <a:solidFill>
            <a:srgbClr val="FFF8DC"/>
          </a:solidFill>
          <a:ln w="12700">
            <a:solidFill>
              <a:srgbClr val="F5C400"/>
            </a:solidFill>
            <a:prstDash val="solid"/>
          </a:ln>
        </p:spPr>
        <p:txBody>
          <a:bodyPr/>
          <a:lstStyle/>
          <a:p>
            <a:endParaRPr lang="en-US" noProof="0" dirty="0"/>
          </a:p>
        </p:txBody>
      </p:sp>
      <p:sp>
        <p:nvSpPr>
          <p:cNvPr id="15" name="Text 12"/>
          <p:cNvSpPr/>
          <p:nvPr/>
        </p:nvSpPr>
        <p:spPr>
          <a:xfrm>
            <a:off x="9320784" y="2232435"/>
            <a:ext cx="2688336" cy="256032"/>
          </a:xfrm>
          <a:prstGeom prst="rect">
            <a:avLst/>
          </a:prstGeom>
          <a:noFill/>
          <a:ln/>
        </p:spPr>
        <p:txBody>
          <a:bodyPr wrap="square" rtlCol="0" anchor="ctr"/>
          <a:lstStyle/>
          <a:p>
            <a:pPr marL="0" indent="0">
              <a:buNone/>
            </a:pPr>
            <a:r>
              <a:rPr lang="en-US" sz="1000" b="1" noProof="0" dirty="0">
                <a:solidFill>
                  <a:srgbClr val="1A1A1A"/>
                </a:solidFill>
                <a:latin typeface="Montserrat" pitchFamily="34" charset="0"/>
                <a:ea typeface="Montserrat" pitchFamily="34" charset="-122"/>
                <a:cs typeface="Montserrat" pitchFamily="34" charset="-120"/>
              </a:rPr>
              <a:t>What to do?</a:t>
            </a:r>
            <a:endParaRPr lang="en-US" sz="1000" noProof="0" dirty="0"/>
          </a:p>
        </p:txBody>
      </p:sp>
      <p:sp>
        <p:nvSpPr>
          <p:cNvPr id="16" name="Shape 13"/>
          <p:cNvSpPr/>
          <p:nvPr/>
        </p:nvSpPr>
        <p:spPr>
          <a:xfrm>
            <a:off x="9341719" y="2851629"/>
            <a:ext cx="219456" cy="219456"/>
          </a:xfrm>
          <a:prstGeom prst="ellipse">
            <a:avLst/>
          </a:prstGeom>
          <a:solidFill>
            <a:srgbClr val="F5C400"/>
          </a:solidFill>
          <a:ln w="12700">
            <a:solidFill>
              <a:srgbClr val="F5C400"/>
            </a:solidFill>
            <a:prstDash val="solid"/>
          </a:ln>
        </p:spPr>
        <p:txBody>
          <a:bodyPr/>
          <a:lstStyle/>
          <a:p>
            <a:endParaRPr lang="en-US" noProof="0" dirty="0"/>
          </a:p>
        </p:txBody>
      </p:sp>
      <p:sp>
        <p:nvSpPr>
          <p:cNvPr id="17" name="Text 14"/>
          <p:cNvSpPr/>
          <p:nvPr/>
        </p:nvSpPr>
        <p:spPr>
          <a:xfrm>
            <a:off x="9372199" y="2851629"/>
            <a:ext cx="219456" cy="219456"/>
          </a:xfrm>
          <a:prstGeom prst="rect">
            <a:avLst/>
          </a:prstGeom>
          <a:noFill/>
          <a:ln/>
        </p:spPr>
        <p:txBody>
          <a:bodyPr wrap="square" lIns="0" tIns="0" rIns="0" bIns="0" rtlCol="0" anchor="ctr"/>
          <a:lstStyle/>
          <a:p>
            <a:pPr marL="0" indent="0" algn="ctr">
              <a:buNone/>
            </a:pPr>
            <a:r>
              <a:rPr lang="en-US" sz="800" b="1" noProof="0" dirty="0">
                <a:solidFill>
                  <a:srgbClr val="1A2B4A"/>
                </a:solidFill>
                <a:latin typeface="Montserrat" pitchFamily="34" charset="0"/>
                <a:ea typeface="Montserrat" pitchFamily="34" charset="-122"/>
                <a:cs typeface="Montserrat" pitchFamily="34" charset="-120"/>
              </a:rPr>
              <a:t>1</a:t>
            </a:r>
            <a:endParaRPr lang="en-US" sz="800" noProof="0" dirty="0"/>
          </a:p>
        </p:txBody>
      </p:sp>
      <p:sp>
        <p:nvSpPr>
          <p:cNvPr id="18" name="Text 15"/>
          <p:cNvSpPr/>
          <p:nvPr/>
        </p:nvSpPr>
        <p:spPr>
          <a:xfrm>
            <a:off x="9613392" y="2757005"/>
            <a:ext cx="2395728" cy="640080"/>
          </a:xfrm>
          <a:prstGeom prst="rect">
            <a:avLst/>
          </a:prstGeom>
          <a:noFill/>
          <a:ln/>
        </p:spPr>
        <p:txBody>
          <a:bodyPr wrap="square" rtlCol="0" anchor="ctr"/>
          <a:lstStyle/>
          <a:p>
            <a:pPr marL="0" indent="0">
              <a:buNone/>
            </a:pPr>
            <a:r>
              <a:rPr lang="en-US" sz="800" noProof="0" dirty="0">
                <a:solidFill>
                  <a:srgbClr val="333333"/>
                </a:solidFill>
                <a:latin typeface="Montserrat" pitchFamily="34" charset="0"/>
                <a:ea typeface="Montserrat" pitchFamily="34" charset="-122"/>
                <a:cs typeface="Montserrat" pitchFamily="34" charset="-120"/>
              </a:rPr>
              <a:t>In the Actions column, select the </a:t>
            </a:r>
            <a:r>
              <a:rPr lang="en-US" sz="800" b="1" noProof="0" dirty="0">
                <a:solidFill>
                  <a:srgbClr val="1A2B4A"/>
                </a:solidFill>
                <a:latin typeface="Montserrat" pitchFamily="34" charset="0"/>
                <a:ea typeface="Montserrat" pitchFamily="34" charset="-122"/>
                <a:cs typeface="Montserrat" pitchFamily="34" charset="-120"/>
              </a:rPr>
              <a:t>Create Invoice</a:t>
            </a:r>
            <a:r>
              <a:rPr lang="en-US" sz="800" noProof="0" dirty="0">
                <a:solidFill>
                  <a:srgbClr val="333333"/>
                </a:solidFill>
                <a:latin typeface="Montserrat" pitchFamily="34" charset="0"/>
                <a:ea typeface="Montserrat" pitchFamily="34" charset="-122"/>
                <a:cs typeface="Montserrat" pitchFamily="34" charset="-120"/>
              </a:rPr>
              <a:t> icon.</a:t>
            </a:r>
            <a:endParaRPr lang="en-US" sz="800" noProof="0" dirty="0"/>
          </a:p>
        </p:txBody>
      </p:sp>
      <p:sp>
        <p:nvSpPr>
          <p:cNvPr id="19" name="Shape 16"/>
          <p:cNvSpPr/>
          <p:nvPr/>
        </p:nvSpPr>
        <p:spPr>
          <a:xfrm>
            <a:off x="9101328" y="4075981"/>
            <a:ext cx="2907792" cy="1081232"/>
          </a:xfrm>
          <a:prstGeom prst="roundRect">
            <a:avLst>
              <a:gd name="adj" fmla="val 3125"/>
            </a:avLst>
          </a:prstGeom>
          <a:solidFill>
            <a:schemeClr val="bg1"/>
          </a:solidFill>
          <a:ln w="9525">
            <a:solidFill>
              <a:srgbClr val="DDDDDD"/>
            </a:solidFill>
            <a:prstDash val="solid"/>
          </a:ln>
        </p:spPr>
        <p:txBody>
          <a:bodyPr/>
          <a:lstStyle/>
          <a:p>
            <a:endParaRPr lang="en-US" noProof="0" dirty="0"/>
          </a:p>
        </p:txBody>
      </p:sp>
      <p:sp>
        <p:nvSpPr>
          <p:cNvPr id="20" name="Text 17"/>
          <p:cNvSpPr/>
          <p:nvPr/>
        </p:nvSpPr>
        <p:spPr>
          <a:xfrm>
            <a:off x="9229344" y="4149133"/>
            <a:ext cx="2688336" cy="256032"/>
          </a:xfrm>
          <a:prstGeom prst="rect">
            <a:avLst/>
          </a:prstGeom>
          <a:noFill/>
          <a:ln/>
        </p:spPr>
        <p:txBody>
          <a:bodyPr wrap="square" rtlCol="0" anchor="ctr"/>
          <a:lstStyle/>
          <a:p>
            <a:pPr marL="0" indent="0">
              <a:buNone/>
            </a:pPr>
            <a:r>
              <a:rPr lang="en-US" sz="950" b="1" noProof="0" dirty="0">
                <a:solidFill>
                  <a:srgbClr val="1A1A1A"/>
                </a:solidFill>
                <a:latin typeface="Montserrat" pitchFamily="34" charset="0"/>
                <a:ea typeface="Montserrat" pitchFamily="34" charset="-122"/>
                <a:cs typeface="Montserrat" pitchFamily="34" charset="-120"/>
              </a:rPr>
              <a:t>Actions legend</a:t>
            </a:r>
            <a:endParaRPr lang="en-US" sz="950" noProof="0" dirty="0"/>
          </a:p>
        </p:txBody>
      </p:sp>
      <p:sp>
        <p:nvSpPr>
          <p:cNvPr id="21" name="Shape 18"/>
          <p:cNvSpPr/>
          <p:nvPr/>
        </p:nvSpPr>
        <p:spPr>
          <a:xfrm>
            <a:off x="9180576" y="3364992"/>
            <a:ext cx="2651760" cy="0"/>
          </a:xfrm>
          <a:prstGeom prst="line">
            <a:avLst/>
          </a:prstGeom>
          <a:noFill/>
          <a:ln w="6350">
            <a:solidFill>
              <a:srgbClr val="DDDDDD"/>
            </a:solidFill>
            <a:prstDash val="solid"/>
          </a:ln>
        </p:spPr>
        <p:txBody>
          <a:bodyPr/>
          <a:lstStyle/>
          <a:p>
            <a:endParaRPr lang="en-US" noProof="0" dirty="0"/>
          </a:p>
        </p:txBody>
      </p:sp>
      <p:sp>
        <p:nvSpPr>
          <p:cNvPr id="26" name="Text 23"/>
          <p:cNvSpPr/>
          <p:nvPr/>
        </p:nvSpPr>
        <p:spPr>
          <a:xfrm>
            <a:off x="9595104" y="4533181"/>
            <a:ext cx="2322576" cy="329184"/>
          </a:xfrm>
          <a:prstGeom prst="rect">
            <a:avLst/>
          </a:prstGeom>
          <a:noFill/>
          <a:ln/>
        </p:spPr>
        <p:txBody>
          <a:bodyPr wrap="square" rtlCol="0" anchor="ctr"/>
          <a:lstStyle/>
          <a:p>
            <a:pPr marL="0" indent="0">
              <a:buNone/>
            </a:pPr>
            <a:r>
              <a:rPr lang="en-US" sz="800" noProof="0" dirty="0">
                <a:solidFill>
                  <a:srgbClr val="333333"/>
                </a:solidFill>
                <a:latin typeface="Montserrat" pitchFamily="34" charset="0"/>
                <a:ea typeface="Montserrat" pitchFamily="34" charset="-122"/>
                <a:cs typeface="Montserrat" pitchFamily="34" charset="-120"/>
              </a:rPr>
              <a:t>Create invoice</a:t>
            </a:r>
            <a:endParaRPr lang="en-US" sz="800" noProof="0" dirty="0"/>
          </a:p>
        </p:txBody>
      </p:sp>
      <p:sp>
        <p:nvSpPr>
          <p:cNvPr id="37" name="Shape 34"/>
          <p:cNvSpPr/>
          <p:nvPr/>
        </p:nvSpPr>
        <p:spPr>
          <a:xfrm>
            <a:off x="219456" y="5660136"/>
            <a:ext cx="8705088" cy="786384"/>
          </a:xfrm>
          <a:prstGeom prst="roundRect">
            <a:avLst>
              <a:gd name="adj" fmla="val 8140"/>
            </a:avLst>
          </a:prstGeom>
          <a:solidFill>
            <a:schemeClr val="bg1"/>
          </a:solidFill>
          <a:ln w="9525">
            <a:solidFill>
              <a:srgbClr val="DDDDDD"/>
            </a:solidFill>
            <a:prstDash val="solid"/>
          </a:ln>
        </p:spPr>
        <p:txBody>
          <a:bodyPr/>
          <a:lstStyle/>
          <a:p>
            <a:endParaRPr lang="en-US" noProof="0" dirty="0"/>
          </a:p>
        </p:txBody>
      </p:sp>
      <p:sp>
        <p:nvSpPr>
          <p:cNvPr id="43" name="Text 40"/>
          <p:cNvSpPr/>
          <p:nvPr/>
        </p:nvSpPr>
        <p:spPr>
          <a:xfrm>
            <a:off x="859536" y="5833872"/>
            <a:ext cx="1298448" cy="402336"/>
          </a:xfrm>
          <a:prstGeom prst="rect">
            <a:avLst/>
          </a:prstGeom>
          <a:noFill/>
          <a:ln/>
        </p:spPr>
        <p:txBody>
          <a:bodyPr wrap="square" rtlCol="0" anchor="ctr"/>
          <a:lstStyle/>
          <a:p>
            <a:pPr marL="0" indent="0">
              <a:buNone/>
            </a:pPr>
            <a:r>
              <a:rPr lang="en-US" sz="750" noProof="0" dirty="0">
                <a:solidFill>
                  <a:srgbClr val="333333"/>
                </a:solidFill>
                <a:latin typeface="Montserrat" pitchFamily="34" charset="0"/>
                <a:ea typeface="Montserrat" pitchFamily="34" charset="-122"/>
                <a:cs typeface="Montserrat" pitchFamily="34" charset="-120"/>
              </a:rPr>
              <a:t>Viewing</a:t>
            </a:r>
            <a:endParaRPr lang="en-US" sz="750" noProof="0" dirty="0"/>
          </a:p>
          <a:p>
            <a:pPr marL="0" indent="0">
              <a:buNone/>
            </a:pPr>
            <a:r>
              <a:rPr lang="en-US" sz="750" noProof="0" dirty="0">
                <a:solidFill>
                  <a:srgbClr val="333333"/>
                </a:solidFill>
                <a:latin typeface="Montserrat" pitchFamily="34" charset="0"/>
                <a:ea typeface="Montserrat" pitchFamily="34" charset="-122"/>
                <a:cs typeface="Montserrat" pitchFamily="34" charset="-120"/>
              </a:rPr>
              <a:t>Service Orders</a:t>
            </a:r>
            <a:endParaRPr lang="en-US" sz="750" noProof="0" dirty="0"/>
          </a:p>
        </p:txBody>
      </p:sp>
      <p:sp>
        <p:nvSpPr>
          <p:cNvPr id="44" name="Shape 41"/>
          <p:cNvSpPr/>
          <p:nvPr/>
        </p:nvSpPr>
        <p:spPr>
          <a:xfrm>
            <a:off x="2231136" y="6044184"/>
            <a:ext cx="292608" cy="0"/>
          </a:xfrm>
          <a:prstGeom prst="line">
            <a:avLst/>
          </a:prstGeom>
          <a:noFill/>
          <a:ln w="19050">
            <a:solidFill>
              <a:srgbClr val="1A1A1A"/>
            </a:solidFill>
            <a:prstDash val="solid"/>
          </a:ln>
        </p:spPr>
        <p:txBody>
          <a:bodyPr/>
          <a:lstStyle/>
          <a:p>
            <a:endParaRPr lang="en-US" noProof="0" dirty="0"/>
          </a:p>
        </p:txBody>
      </p:sp>
      <p:sp>
        <p:nvSpPr>
          <p:cNvPr id="47" name="Shape 44"/>
          <p:cNvSpPr/>
          <p:nvPr/>
        </p:nvSpPr>
        <p:spPr>
          <a:xfrm>
            <a:off x="2633472" y="5724144"/>
            <a:ext cx="1993392" cy="640080"/>
          </a:xfrm>
          <a:prstGeom prst="roundRect">
            <a:avLst>
              <a:gd name="adj" fmla="val 10000"/>
            </a:avLst>
          </a:prstGeom>
          <a:solidFill>
            <a:schemeClr val="bg1"/>
          </a:solidFill>
          <a:ln w="28575">
            <a:solidFill>
              <a:srgbClr val="F5C400"/>
            </a:solidFill>
            <a:prstDash val="solid"/>
          </a:ln>
        </p:spPr>
        <p:txBody>
          <a:bodyPr/>
          <a:lstStyle/>
          <a:p>
            <a:endParaRPr lang="en-US" noProof="0" dirty="0"/>
          </a:p>
        </p:txBody>
      </p:sp>
      <p:sp>
        <p:nvSpPr>
          <p:cNvPr id="53" name="Text 50"/>
          <p:cNvSpPr/>
          <p:nvPr/>
        </p:nvSpPr>
        <p:spPr>
          <a:xfrm>
            <a:off x="3072384" y="5980176"/>
            <a:ext cx="146304" cy="146304"/>
          </a:xfrm>
          <a:prstGeom prst="rect">
            <a:avLst/>
          </a:prstGeom>
          <a:noFill/>
          <a:ln/>
        </p:spPr>
        <p:txBody>
          <a:bodyPr wrap="square" lIns="0" tIns="0" rIns="0" bIns="0" rtlCol="0" anchor="ctr"/>
          <a:lstStyle/>
          <a:p>
            <a:pPr marL="0" indent="0" algn="ctr">
              <a:buNone/>
            </a:pPr>
            <a:r>
              <a:rPr lang="en-US" sz="800" b="1" noProof="0" dirty="0">
                <a:solidFill>
                  <a:srgbClr val="FFFFFF"/>
                </a:solidFill>
                <a:latin typeface="Montserrat" pitchFamily="34" charset="0"/>
                <a:ea typeface="Montserrat" pitchFamily="34" charset="-122"/>
                <a:cs typeface="Montserrat" pitchFamily="34" charset="-120"/>
              </a:rPr>
              <a:t>+</a:t>
            </a:r>
            <a:endParaRPr lang="en-US" sz="800" noProof="0" dirty="0"/>
          </a:p>
        </p:txBody>
      </p:sp>
      <p:sp>
        <p:nvSpPr>
          <p:cNvPr id="54" name="Text 51"/>
          <p:cNvSpPr/>
          <p:nvPr/>
        </p:nvSpPr>
        <p:spPr>
          <a:xfrm>
            <a:off x="3255264" y="5779008"/>
            <a:ext cx="1316736" cy="475488"/>
          </a:xfrm>
          <a:prstGeom prst="rect">
            <a:avLst/>
          </a:prstGeom>
          <a:noFill/>
          <a:ln/>
        </p:spPr>
        <p:txBody>
          <a:bodyPr wrap="square" rtlCol="0" anchor="ctr"/>
          <a:lstStyle/>
          <a:p>
            <a:pPr marL="0" indent="0">
              <a:buNone/>
            </a:pPr>
            <a:r>
              <a:rPr lang="en-US" sz="850" b="1" noProof="0" dirty="0">
                <a:solidFill>
                  <a:srgbClr val="1A2B4A"/>
                </a:solidFill>
                <a:latin typeface="Montserrat" pitchFamily="34" charset="0"/>
                <a:ea typeface="Montserrat" pitchFamily="34" charset="-122"/>
                <a:cs typeface="Montserrat" pitchFamily="34" charset="-120"/>
              </a:rPr>
              <a:t>Create Invoice for purchase order #</a:t>
            </a:r>
            <a:endParaRPr lang="en-US" sz="850" noProof="0" dirty="0"/>
          </a:p>
        </p:txBody>
      </p:sp>
      <p:sp>
        <p:nvSpPr>
          <p:cNvPr id="55" name="Shape 52"/>
          <p:cNvSpPr/>
          <p:nvPr/>
        </p:nvSpPr>
        <p:spPr>
          <a:xfrm>
            <a:off x="4700016" y="6044184"/>
            <a:ext cx="292608" cy="0"/>
          </a:xfrm>
          <a:prstGeom prst="line">
            <a:avLst/>
          </a:prstGeom>
          <a:noFill/>
          <a:ln w="19050">
            <a:solidFill>
              <a:srgbClr val="1A1A1A"/>
            </a:solidFill>
            <a:prstDash val="solid"/>
          </a:ln>
        </p:spPr>
        <p:txBody>
          <a:bodyPr/>
          <a:lstStyle/>
          <a:p>
            <a:endParaRPr lang="en-US" noProof="0" dirty="0"/>
          </a:p>
        </p:txBody>
      </p:sp>
      <p:sp>
        <p:nvSpPr>
          <p:cNvPr id="65" name="Text 62"/>
          <p:cNvSpPr/>
          <p:nvPr/>
        </p:nvSpPr>
        <p:spPr>
          <a:xfrm>
            <a:off x="5577840" y="5833872"/>
            <a:ext cx="1554480" cy="402336"/>
          </a:xfrm>
          <a:prstGeom prst="rect">
            <a:avLst/>
          </a:prstGeom>
          <a:noFill/>
          <a:ln/>
        </p:spPr>
        <p:txBody>
          <a:bodyPr wrap="square" rtlCol="0" anchor="ctr"/>
          <a:lstStyle/>
          <a:p>
            <a:pPr marL="0" indent="0">
              <a:buNone/>
            </a:pPr>
            <a:r>
              <a:rPr lang="en-US" sz="750" noProof="0" dirty="0">
                <a:solidFill>
                  <a:srgbClr val="333333"/>
                </a:solidFill>
                <a:latin typeface="Montserrat" pitchFamily="34" charset="0"/>
                <a:ea typeface="Montserrat" pitchFamily="34" charset="-122"/>
                <a:cs typeface="Montserrat" pitchFamily="34" charset="-120"/>
              </a:rPr>
              <a:t>Complete the Service</a:t>
            </a:r>
            <a:endParaRPr lang="en-US" sz="750" noProof="0" dirty="0"/>
          </a:p>
          <a:p>
            <a:pPr marL="0" indent="0">
              <a:buNone/>
            </a:pPr>
            <a:r>
              <a:rPr lang="en-US" sz="750" noProof="0" dirty="0">
                <a:solidFill>
                  <a:srgbClr val="333333"/>
                </a:solidFill>
                <a:latin typeface="Montserrat" pitchFamily="34" charset="0"/>
                <a:ea typeface="Montserrat" pitchFamily="34" charset="-122"/>
                <a:cs typeface="Montserrat" pitchFamily="34" charset="-120"/>
              </a:rPr>
              <a:t>Sheet information</a:t>
            </a:r>
            <a:endParaRPr lang="en-US" sz="750" noProof="0" dirty="0"/>
          </a:p>
        </p:txBody>
      </p:sp>
      <p:sp>
        <p:nvSpPr>
          <p:cNvPr id="66" name="Shape 63"/>
          <p:cNvSpPr/>
          <p:nvPr/>
        </p:nvSpPr>
        <p:spPr>
          <a:xfrm>
            <a:off x="201168" y="6492240"/>
            <a:ext cx="8705088" cy="292608"/>
          </a:xfrm>
          <a:prstGeom prst="roundRect">
            <a:avLst>
              <a:gd name="adj" fmla="val 18750"/>
            </a:avLst>
          </a:prstGeom>
          <a:solidFill>
            <a:srgbClr val="EBF4FF"/>
          </a:solidFill>
          <a:ln w="9525">
            <a:solidFill>
              <a:srgbClr val="90CDF4"/>
            </a:solidFill>
            <a:prstDash val="solid"/>
          </a:ln>
        </p:spPr>
        <p:txBody>
          <a:bodyPr/>
          <a:lstStyle/>
          <a:p>
            <a:endParaRPr lang="en-US" noProof="0" dirty="0"/>
          </a:p>
        </p:txBody>
      </p:sp>
      <p:sp>
        <p:nvSpPr>
          <p:cNvPr id="67" name="Shape 64"/>
          <p:cNvSpPr/>
          <p:nvPr/>
        </p:nvSpPr>
        <p:spPr>
          <a:xfrm>
            <a:off x="310896" y="6547104"/>
            <a:ext cx="182880" cy="182880"/>
          </a:xfrm>
          <a:prstGeom prst="ellipse">
            <a:avLst/>
          </a:prstGeom>
          <a:solidFill>
            <a:srgbClr val="3182CE"/>
          </a:solidFill>
          <a:ln w="12700">
            <a:solidFill>
              <a:srgbClr val="3182CE"/>
            </a:solidFill>
            <a:prstDash val="solid"/>
          </a:ln>
        </p:spPr>
        <p:txBody>
          <a:bodyPr/>
          <a:lstStyle/>
          <a:p>
            <a:endParaRPr lang="en-US" noProof="0" dirty="0"/>
          </a:p>
        </p:txBody>
      </p:sp>
      <p:sp>
        <p:nvSpPr>
          <p:cNvPr id="68" name="Text 65"/>
          <p:cNvSpPr/>
          <p:nvPr/>
        </p:nvSpPr>
        <p:spPr>
          <a:xfrm>
            <a:off x="310896" y="6547104"/>
            <a:ext cx="182880" cy="182880"/>
          </a:xfrm>
          <a:prstGeom prst="rect">
            <a:avLst/>
          </a:prstGeom>
          <a:noFill/>
          <a:ln/>
        </p:spPr>
        <p:txBody>
          <a:bodyPr wrap="square" lIns="0" tIns="0" rIns="0" bIns="0" rtlCol="0" anchor="ctr"/>
          <a:lstStyle/>
          <a:p>
            <a:pPr marL="0" indent="0" algn="ctr">
              <a:buNone/>
            </a:pPr>
            <a:r>
              <a:rPr lang="en-US" sz="800" b="1" noProof="0" dirty="0" err="1">
                <a:solidFill>
                  <a:srgbClr val="FFFFFF"/>
                </a:solidFill>
                <a:latin typeface="Montserrat" pitchFamily="34" charset="0"/>
                <a:ea typeface="Montserrat" pitchFamily="34" charset="-122"/>
                <a:cs typeface="Montserrat" pitchFamily="34" charset="-120"/>
              </a:rPr>
              <a:t>i</a:t>
            </a:r>
            <a:endParaRPr lang="en-US" sz="800" noProof="0" dirty="0"/>
          </a:p>
        </p:txBody>
      </p:sp>
      <p:sp>
        <p:nvSpPr>
          <p:cNvPr id="69" name="Text 66"/>
          <p:cNvSpPr/>
          <p:nvPr/>
        </p:nvSpPr>
        <p:spPr>
          <a:xfrm>
            <a:off x="566928" y="6492240"/>
            <a:ext cx="8229600" cy="292608"/>
          </a:xfrm>
          <a:prstGeom prst="rect">
            <a:avLst/>
          </a:prstGeom>
          <a:noFill/>
          <a:ln/>
        </p:spPr>
        <p:txBody>
          <a:bodyPr wrap="square" rtlCol="0" anchor="ctr"/>
          <a:lstStyle/>
          <a:p>
            <a:pPr marL="0" indent="0">
              <a:buNone/>
            </a:pPr>
            <a:r>
              <a:rPr lang="en-US" sz="850" noProof="0" dirty="0">
                <a:solidFill>
                  <a:srgbClr val="2B6CB0"/>
                </a:solidFill>
                <a:latin typeface="Montserrat" pitchFamily="34" charset="0"/>
                <a:ea typeface="Montserrat" pitchFamily="34" charset="-122"/>
                <a:cs typeface="Montserrat" pitchFamily="34" charset="-120"/>
              </a:rPr>
              <a:t>You will then be taken to the form to complete the general information and the service detail.</a:t>
            </a:r>
            <a:endParaRPr lang="en-US" sz="850" noProof="0" dirty="0"/>
          </a:p>
        </p:txBody>
      </p:sp>
      <p:pic>
        <p:nvPicPr>
          <p:cNvPr id="79" name="Picture 78">
            <a:extLst>
              <a:ext uri="{FF2B5EF4-FFF2-40B4-BE49-F238E27FC236}">
                <a16:creationId xmlns:a16="http://schemas.microsoft.com/office/drawing/2014/main" id="{A602FEE1-DB1B-FBF1-68A8-0F7825ABA278}"/>
              </a:ext>
            </a:extLst>
          </p:cNvPr>
          <p:cNvPicPr>
            <a:picLocks noChangeAspect="1"/>
          </p:cNvPicPr>
          <p:nvPr/>
        </p:nvPicPr>
        <p:blipFill>
          <a:blip r:embed="rId3"/>
          <a:stretch>
            <a:fillRect/>
          </a:stretch>
        </p:blipFill>
        <p:spPr>
          <a:xfrm>
            <a:off x="347472" y="5676252"/>
            <a:ext cx="554892" cy="651396"/>
          </a:xfrm>
          <a:prstGeom prst="rect">
            <a:avLst/>
          </a:prstGeom>
        </p:spPr>
      </p:pic>
      <p:pic>
        <p:nvPicPr>
          <p:cNvPr id="82" name="Picture 81">
            <a:extLst>
              <a:ext uri="{FF2B5EF4-FFF2-40B4-BE49-F238E27FC236}">
                <a16:creationId xmlns:a16="http://schemas.microsoft.com/office/drawing/2014/main" id="{71B11386-5758-00BE-229F-E0221994F810}"/>
              </a:ext>
            </a:extLst>
          </p:cNvPr>
          <p:cNvPicPr>
            <a:picLocks noChangeAspect="1"/>
          </p:cNvPicPr>
          <p:nvPr/>
        </p:nvPicPr>
        <p:blipFill>
          <a:blip r:embed="rId4"/>
          <a:stretch>
            <a:fillRect/>
          </a:stretch>
        </p:blipFill>
        <p:spPr>
          <a:xfrm>
            <a:off x="5102352" y="5739605"/>
            <a:ext cx="552743" cy="528176"/>
          </a:xfrm>
          <a:prstGeom prst="rect">
            <a:avLst/>
          </a:prstGeom>
        </p:spPr>
      </p:pic>
      <p:pic>
        <p:nvPicPr>
          <p:cNvPr id="23" name="Picture 22">
            <a:extLst>
              <a:ext uri="{FF2B5EF4-FFF2-40B4-BE49-F238E27FC236}">
                <a16:creationId xmlns:a16="http://schemas.microsoft.com/office/drawing/2014/main" id="{02A14905-2960-E402-87D6-9B7C508A35BB}"/>
              </a:ext>
            </a:extLst>
          </p:cNvPr>
          <p:cNvPicPr>
            <a:picLocks noChangeAspect="1"/>
          </p:cNvPicPr>
          <p:nvPr/>
        </p:nvPicPr>
        <p:blipFill>
          <a:blip r:embed="rId5"/>
          <a:stretch>
            <a:fillRect/>
          </a:stretch>
        </p:blipFill>
        <p:spPr>
          <a:xfrm>
            <a:off x="9244984" y="4508981"/>
            <a:ext cx="346671" cy="290454"/>
          </a:xfrm>
          <a:prstGeom prst="rect">
            <a:avLst/>
          </a:prstGeom>
        </p:spPr>
      </p:pic>
      <p:pic>
        <p:nvPicPr>
          <p:cNvPr id="25" name="Picture 24">
            <a:extLst>
              <a:ext uri="{FF2B5EF4-FFF2-40B4-BE49-F238E27FC236}">
                <a16:creationId xmlns:a16="http://schemas.microsoft.com/office/drawing/2014/main" id="{4A8F4E02-24A7-C231-A388-12134B7D5F0B}"/>
              </a:ext>
            </a:extLst>
          </p:cNvPr>
          <p:cNvPicPr>
            <a:picLocks noChangeAspect="1"/>
          </p:cNvPicPr>
          <p:nvPr/>
        </p:nvPicPr>
        <p:blipFill>
          <a:blip r:embed="rId5"/>
          <a:stretch>
            <a:fillRect/>
          </a:stretch>
        </p:blipFill>
        <p:spPr>
          <a:xfrm>
            <a:off x="2713991" y="5815584"/>
            <a:ext cx="486409" cy="407532"/>
          </a:xfrm>
          <a:prstGeom prst="rect">
            <a:avLst/>
          </a:prstGeom>
        </p:spPr>
      </p:pic>
      <p:pic>
        <p:nvPicPr>
          <p:cNvPr id="30" name="Picture 29">
            <a:extLst>
              <a:ext uri="{FF2B5EF4-FFF2-40B4-BE49-F238E27FC236}">
                <a16:creationId xmlns:a16="http://schemas.microsoft.com/office/drawing/2014/main" id="{1F9370D9-DD37-7EBE-C32C-50FBD599717B}"/>
              </a:ext>
            </a:extLst>
          </p:cNvPr>
          <p:cNvPicPr>
            <a:picLocks noChangeAspect="1"/>
          </p:cNvPicPr>
          <p:nvPr/>
        </p:nvPicPr>
        <p:blipFill>
          <a:blip r:embed="rId6"/>
          <a:stretch>
            <a:fillRect/>
          </a:stretch>
        </p:blipFill>
        <p:spPr>
          <a:xfrm>
            <a:off x="117478" y="1559215"/>
            <a:ext cx="8942502" cy="4046057"/>
          </a:xfrm>
          <a:prstGeom prst="rect">
            <a:avLst/>
          </a:prstGeom>
        </p:spPr>
      </p:pic>
      <p:sp>
        <p:nvSpPr>
          <p:cNvPr id="11" name="Shape 8"/>
          <p:cNvSpPr/>
          <p:nvPr/>
        </p:nvSpPr>
        <p:spPr>
          <a:xfrm>
            <a:off x="8424586" y="4407753"/>
            <a:ext cx="256032" cy="256032"/>
          </a:xfrm>
          <a:prstGeom prst="ellipse">
            <a:avLst/>
          </a:prstGeom>
          <a:solidFill>
            <a:srgbClr val="F5C400"/>
          </a:solidFill>
          <a:ln w="12700">
            <a:solidFill>
              <a:srgbClr val="F5C400"/>
            </a:solidFill>
            <a:prstDash val="solid"/>
          </a:ln>
        </p:spPr>
        <p:txBody>
          <a:bodyPr/>
          <a:lstStyle/>
          <a:p>
            <a:endParaRPr lang="en-US" noProof="0" dirty="0"/>
          </a:p>
        </p:txBody>
      </p:sp>
      <p:sp>
        <p:nvSpPr>
          <p:cNvPr id="12" name="Text 9"/>
          <p:cNvSpPr/>
          <p:nvPr/>
        </p:nvSpPr>
        <p:spPr>
          <a:xfrm>
            <a:off x="8417167" y="4405165"/>
            <a:ext cx="256032" cy="256032"/>
          </a:xfrm>
          <a:prstGeom prst="rect">
            <a:avLst/>
          </a:prstGeom>
          <a:noFill/>
          <a:ln/>
        </p:spPr>
        <p:txBody>
          <a:bodyPr wrap="square" lIns="0" tIns="0" rIns="0" bIns="0" rtlCol="0" anchor="ctr"/>
          <a:lstStyle/>
          <a:p>
            <a:pPr marL="0" indent="0" algn="ctr">
              <a:buNone/>
            </a:pPr>
            <a:r>
              <a:rPr lang="en-US" sz="900" b="1" noProof="0" dirty="0">
                <a:solidFill>
                  <a:srgbClr val="1A2B4A"/>
                </a:solidFill>
                <a:latin typeface="Montserrat" pitchFamily="34" charset="0"/>
                <a:ea typeface="Montserrat" pitchFamily="34" charset="-122"/>
                <a:cs typeface="Montserrat" pitchFamily="34" charset="-120"/>
              </a:rPr>
              <a:t>1</a:t>
            </a:r>
            <a:endParaRPr lang="en-US" sz="900" noProof="0" dirty="0"/>
          </a:p>
        </p:txBody>
      </p:sp>
      <p:cxnSp>
        <p:nvCxnSpPr>
          <p:cNvPr id="71" name="Straight Arrow Connector 70">
            <a:extLst>
              <a:ext uri="{FF2B5EF4-FFF2-40B4-BE49-F238E27FC236}">
                <a16:creationId xmlns:a16="http://schemas.microsoft.com/office/drawing/2014/main" id="{67D35C22-5B05-E02D-09D5-4764F3538719}"/>
              </a:ext>
            </a:extLst>
          </p:cNvPr>
          <p:cNvCxnSpPr/>
          <p:nvPr/>
        </p:nvCxnSpPr>
        <p:spPr>
          <a:xfrm flipV="1">
            <a:off x="8664716" y="4223234"/>
            <a:ext cx="95236" cy="229118"/>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365760" y="182880"/>
            <a:ext cx="3657600" cy="792480"/>
          </a:xfrm>
          <a:prstGeom prst="rect">
            <a:avLst/>
          </a:prstGeom>
          <a:noFill/>
          <a:ln/>
        </p:spPr>
        <p:txBody>
          <a:bodyPr wrap="square" lIns="0" tIns="0" rIns="0" bIns="0" rtlCol="0" anchor="ctr"/>
          <a:lstStyle/>
          <a:p>
            <a:r>
              <a:rPr lang="en-US" sz="5333" b="1" noProof="0" dirty="0">
                <a:solidFill>
                  <a:srgbClr val="1A1A1A"/>
                </a:solidFill>
                <a:latin typeface="Montserrat" pitchFamily="34" charset="0"/>
                <a:ea typeface="Montserrat" pitchFamily="34" charset="-122"/>
                <a:cs typeface="Montserrat" pitchFamily="34" charset="-120"/>
              </a:rPr>
              <a:t>AGENDA</a:t>
            </a:r>
            <a:endParaRPr lang="en-US" sz="5333" noProof="0" dirty="0"/>
          </a:p>
        </p:txBody>
      </p:sp>
      <p:sp>
        <p:nvSpPr>
          <p:cNvPr id="3" name="Shape 1"/>
          <p:cNvSpPr/>
          <p:nvPr/>
        </p:nvSpPr>
        <p:spPr>
          <a:xfrm>
            <a:off x="365760" y="975360"/>
            <a:ext cx="975360" cy="73152"/>
          </a:xfrm>
          <a:prstGeom prst="rect">
            <a:avLst/>
          </a:prstGeom>
          <a:solidFill>
            <a:srgbClr val="F5C400"/>
          </a:solidFill>
          <a:ln w="12700">
            <a:solidFill>
              <a:srgbClr val="F5C400"/>
            </a:solidFill>
            <a:prstDash val="solid"/>
          </a:ln>
        </p:spPr>
        <p:txBody>
          <a:bodyPr/>
          <a:lstStyle/>
          <a:p>
            <a:endParaRPr lang="en-US" sz="2400" noProof="0" dirty="0"/>
          </a:p>
        </p:txBody>
      </p:sp>
      <p:sp>
        <p:nvSpPr>
          <p:cNvPr id="4" name="Text 2"/>
          <p:cNvSpPr/>
          <p:nvPr/>
        </p:nvSpPr>
        <p:spPr>
          <a:xfrm>
            <a:off x="2316480" y="620837"/>
            <a:ext cx="3413760" cy="341376"/>
          </a:xfrm>
          <a:prstGeom prst="rect">
            <a:avLst/>
          </a:prstGeom>
          <a:noFill/>
          <a:ln/>
        </p:spPr>
        <p:txBody>
          <a:bodyPr wrap="square" lIns="0" tIns="0" rIns="0" bIns="0" rtlCol="0" anchor="ctr"/>
          <a:lstStyle/>
          <a:p>
            <a:pPr algn="r"/>
            <a:r>
              <a:rPr lang="en-US" sz="1200" b="1" noProof="0" dirty="0">
                <a:solidFill>
                  <a:srgbClr val="666666"/>
                </a:solidFill>
                <a:latin typeface="Montserrat" pitchFamily="34" charset="0"/>
                <a:ea typeface="Montserrat" pitchFamily="34" charset="-122"/>
                <a:cs typeface="Montserrat" pitchFamily="34" charset="-120"/>
              </a:rPr>
              <a:t>SERVICES PROCUREMENT</a:t>
            </a:r>
            <a:endParaRPr lang="en-US" sz="1200" noProof="0" dirty="0"/>
          </a:p>
        </p:txBody>
      </p:sp>
      <p:sp>
        <p:nvSpPr>
          <p:cNvPr id="5" name="Shape 3"/>
          <p:cNvSpPr/>
          <p:nvPr/>
        </p:nvSpPr>
        <p:spPr>
          <a:xfrm>
            <a:off x="3575456" y="182880"/>
            <a:ext cx="0" cy="792480"/>
          </a:xfrm>
          <a:prstGeom prst="line">
            <a:avLst/>
          </a:prstGeom>
          <a:noFill/>
          <a:ln w="12700">
            <a:solidFill>
              <a:srgbClr val="CCCCCC"/>
            </a:solidFill>
            <a:prstDash val="solid"/>
          </a:ln>
        </p:spPr>
        <p:txBody>
          <a:bodyPr/>
          <a:lstStyle/>
          <a:p>
            <a:endParaRPr lang="en-US" sz="2400" noProof="0" dirty="0"/>
          </a:p>
        </p:txBody>
      </p:sp>
      <p:sp>
        <p:nvSpPr>
          <p:cNvPr id="8" name="Shape 6"/>
          <p:cNvSpPr/>
          <p:nvPr/>
        </p:nvSpPr>
        <p:spPr>
          <a:xfrm>
            <a:off x="243840" y="1219200"/>
            <a:ext cx="11704320" cy="0"/>
          </a:xfrm>
          <a:prstGeom prst="line">
            <a:avLst/>
          </a:prstGeom>
          <a:noFill/>
          <a:ln w="12700">
            <a:solidFill>
              <a:srgbClr val="DDDDDD"/>
            </a:solidFill>
            <a:prstDash val="solid"/>
          </a:ln>
        </p:spPr>
        <p:txBody>
          <a:bodyPr/>
          <a:lstStyle/>
          <a:p>
            <a:endParaRPr lang="en-US" sz="2400" noProof="0" dirty="0"/>
          </a:p>
        </p:txBody>
      </p:sp>
      <p:sp>
        <p:nvSpPr>
          <p:cNvPr id="9" name="Shape 7"/>
          <p:cNvSpPr/>
          <p:nvPr/>
        </p:nvSpPr>
        <p:spPr>
          <a:xfrm>
            <a:off x="243840" y="1292353"/>
            <a:ext cx="11704320" cy="777849"/>
          </a:xfrm>
          <a:prstGeom prst="rect">
            <a:avLst/>
          </a:prstGeom>
          <a:solidFill>
            <a:srgbClr val="FFFFFF"/>
          </a:solidFill>
          <a:ln w="6350">
            <a:solidFill>
              <a:srgbClr val="E8E8E8"/>
            </a:solidFill>
            <a:prstDash val="solid"/>
          </a:ln>
        </p:spPr>
        <p:txBody>
          <a:bodyPr/>
          <a:lstStyle/>
          <a:p>
            <a:endParaRPr lang="en-US" sz="2400" noProof="0" dirty="0"/>
          </a:p>
        </p:txBody>
      </p:sp>
      <p:sp>
        <p:nvSpPr>
          <p:cNvPr id="10" name="Shape 8"/>
          <p:cNvSpPr/>
          <p:nvPr/>
        </p:nvSpPr>
        <p:spPr>
          <a:xfrm>
            <a:off x="243840" y="1292353"/>
            <a:ext cx="877824" cy="777849"/>
          </a:xfrm>
          <a:prstGeom prst="rect">
            <a:avLst/>
          </a:prstGeom>
          <a:solidFill>
            <a:srgbClr val="1A1A1A"/>
          </a:solidFill>
          <a:ln w="12700">
            <a:solidFill>
              <a:srgbClr val="1A1A1A"/>
            </a:solidFill>
            <a:prstDash val="solid"/>
          </a:ln>
        </p:spPr>
        <p:txBody>
          <a:bodyPr/>
          <a:lstStyle/>
          <a:p>
            <a:endParaRPr lang="en-US" sz="2400" noProof="0" dirty="0"/>
          </a:p>
        </p:txBody>
      </p:sp>
      <p:sp>
        <p:nvSpPr>
          <p:cNvPr id="11" name="Text 9"/>
          <p:cNvSpPr/>
          <p:nvPr/>
        </p:nvSpPr>
        <p:spPr>
          <a:xfrm>
            <a:off x="243840" y="1292353"/>
            <a:ext cx="877824" cy="777849"/>
          </a:xfrm>
          <a:prstGeom prst="rect">
            <a:avLst/>
          </a:prstGeom>
          <a:noFill/>
          <a:ln/>
        </p:spPr>
        <p:txBody>
          <a:bodyPr wrap="square" lIns="0" tIns="0" rIns="0" bIns="0" rtlCol="0" anchor="ctr"/>
          <a:lstStyle/>
          <a:p>
            <a:pPr algn="ctr"/>
            <a:r>
              <a:rPr lang="en-US" sz="1733" b="1" noProof="0" dirty="0">
                <a:solidFill>
                  <a:srgbClr val="F5C400"/>
                </a:solidFill>
                <a:latin typeface="Montserrat" pitchFamily="34" charset="0"/>
                <a:ea typeface="Montserrat" pitchFamily="34" charset="-122"/>
                <a:cs typeface="Montserrat" pitchFamily="34" charset="-120"/>
              </a:rPr>
              <a:t>01.</a:t>
            </a:r>
            <a:endParaRPr lang="en-US" sz="1733" noProof="0" dirty="0"/>
          </a:p>
        </p:txBody>
      </p:sp>
      <p:sp>
        <p:nvSpPr>
          <p:cNvPr id="12" name="Shape 10"/>
          <p:cNvSpPr/>
          <p:nvPr/>
        </p:nvSpPr>
        <p:spPr>
          <a:xfrm>
            <a:off x="1243585" y="1401251"/>
            <a:ext cx="560052" cy="560052"/>
          </a:xfrm>
          <a:prstGeom prst="ellipse">
            <a:avLst/>
          </a:prstGeom>
          <a:solidFill>
            <a:srgbClr val="E8E8E8"/>
          </a:solidFill>
          <a:ln w="12700">
            <a:solidFill>
              <a:srgbClr val="DDDDDD"/>
            </a:solidFill>
            <a:prstDash val="solid"/>
          </a:ln>
        </p:spPr>
        <p:txBody>
          <a:bodyPr/>
          <a:lstStyle/>
          <a:p>
            <a:endParaRPr lang="en-US" sz="2400" noProof="0" dirty="0"/>
          </a:p>
        </p:txBody>
      </p:sp>
      <p:pic>
        <p:nvPicPr>
          <p:cNvPr id="13" name="Image 0" descr="preencoded.png"/>
          <p:cNvPicPr>
            <a:picLocks noChangeAspect="1"/>
          </p:cNvPicPr>
          <p:nvPr/>
        </p:nvPicPr>
        <p:blipFill>
          <a:blip r:embed="rId3"/>
          <a:stretch>
            <a:fillRect/>
          </a:stretch>
        </p:blipFill>
        <p:spPr>
          <a:xfrm>
            <a:off x="1355595" y="1513262"/>
            <a:ext cx="336031" cy="336031"/>
          </a:xfrm>
          <a:prstGeom prst="rect">
            <a:avLst/>
          </a:prstGeom>
        </p:spPr>
      </p:pic>
      <p:sp>
        <p:nvSpPr>
          <p:cNvPr id="14" name="Text 11"/>
          <p:cNvSpPr/>
          <p:nvPr/>
        </p:nvSpPr>
        <p:spPr>
          <a:xfrm>
            <a:off x="1950720" y="1341121"/>
            <a:ext cx="2926080" cy="680313"/>
          </a:xfrm>
          <a:prstGeom prst="rect">
            <a:avLst/>
          </a:prstGeom>
          <a:noFill/>
          <a:ln/>
        </p:spPr>
        <p:txBody>
          <a:bodyPr wrap="square" lIns="0" tIns="0" rIns="0" bIns="0" rtlCol="0" anchor="ctr"/>
          <a:lstStyle/>
          <a:p>
            <a:r>
              <a:rPr lang="en-US" sz="1333" b="1" noProof="0" dirty="0">
                <a:solidFill>
                  <a:srgbClr val="1A1A1A"/>
                </a:solidFill>
                <a:latin typeface="Montserrat" pitchFamily="34" charset="0"/>
                <a:ea typeface="Montserrat" pitchFamily="34" charset="-122"/>
                <a:cs typeface="Montserrat" pitchFamily="34" charset="-120"/>
              </a:rPr>
              <a:t>Introduction to</a:t>
            </a:r>
            <a:endParaRPr lang="en-US" sz="1333" noProof="0" dirty="0"/>
          </a:p>
          <a:p>
            <a:r>
              <a:rPr lang="en-US" sz="1333" b="1" noProof="0" dirty="0">
                <a:solidFill>
                  <a:srgbClr val="1A1A1A"/>
                </a:solidFill>
                <a:latin typeface="Montserrat" pitchFamily="34" charset="0"/>
                <a:ea typeface="Montserrat" pitchFamily="34" charset="-122"/>
                <a:cs typeface="Montserrat" pitchFamily="34" charset="-120"/>
              </a:rPr>
              <a:t>Services Procurement</a:t>
            </a:r>
            <a:endParaRPr lang="en-US" sz="1333" noProof="0" dirty="0"/>
          </a:p>
        </p:txBody>
      </p:sp>
      <p:sp>
        <p:nvSpPr>
          <p:cNvPr id="15" name="Shape 12"/>
          <p:cNvSpPr/>
          <p:nvPr/>
        </p:nvSpPr>
        <p:spPr>
          <a:xfrm>
            <a:off x="4998720" y="1389889"/>
            <a:ext cx="0" cy="582777"/>
          </a:xfrm>
          <a:prstGeom prst="line">
            <a:avLst/>
          </a:prstGeom>
          <a:noFill/>
          <a:ln w="19050">
            <a:solidFill>
              <a:srgbClr val="F5C400"/>
            </a:solidFill>
            <a:prstDash val="solid"/>
          </a:ln>
        </p:spPr>
        <p:txBody>
          <a:bodyPr/>
          <a:lstStyle/>
          <a:p>
            <a:endParaRPr lang="en-US" sz="2400" noProof="0" dirty="0"/>
          </a:p>
        </p:txBody>
      </p:sp>
      <p:sp>
        <p:nvSpPr>
          <p:cNvPr id="16" name="Text 13"/>
          <p:cNvSpPr/>
          <p:nvPr/>
        </p:nvSpPr>
        <p:spPr>
          <a:xfrm>
            <a:off x="5181600" y="1365504"/>
            <a:ext cx="6644640" cy="315773"/>
          </a:xfrm>
          <a:prstGeom prst="rect">
            <a:avLst/>
          </a:prstGeom>
          <a:noFill/>
          <a:ln/>
        </p:spPr>
        <p:txBody>
          <a:bodyPr wrap="square" lIns="0" tIns="0" rIns="0" bIns="0" rtlCol="0" anchor="ctr"/>
          <a:lstStyle/>
          <a:p>
            <a:r>
              <a:rPr lang="en-US" sz="1267" noProof="0" dirty="0">
                <a:solidFill>
                  <a:srgbClr val="1A1A1A"/>
                </a:solidFill>
                <a:latin typeface="Montserrat" pitchFamily="34" charset="0"/>
                <a:ea typeface="Montserrat" pitchFamily="34" charset="-122"/>
                <a:cs typeface="Montserrat" pitchFamily="34" charset="-120"/>
              </a:rPr>
              <a:t>• Training objectives and scope</a:t>
            </a:r>
            <a:endParaRPr lang="en-US" sz="1267" noProof="0" dirty="0"/>
          </a:p>
        </p:txBody>
      </p:sp>
      <p:sp>
        <p:nvSpPr>
          <p:cNvPr id="17" name="Text 14"/>
          <p:cNvSpPr/>
          <p:nvPr/>
        </p:nvSpPr>
        <p:spPr>
          <a:xfrm>
            <a:off x="5181600" y="1681278"/>
            <a:ext cx="6644640" cy="315773"/>
          </a:xfrm>
          <a:prstGeom prst="rect">
            <a:avLst/>
          </a:prstGeom>
          <a:noFill/>
          <a:ln/>
        </p:spPr>
        <p:txBody>
          <a:bodyPr wrap="square" lIns="0" tIns="0" rIns="0" bIns="0" rtlCol="0" anchor="ctr"/>
          <a:lstStyle/>
          <a:p>
            <a:r>
              <a:rPr lang="en-US" sz="1267" noProof="0" dirty="0">
                <a:solidFill>
                  <a:srgbClr val="1A1A1A"/>
                </a:solidFill>
                <a:latin typeface="Montserrat" pitchFamily="34" charset="0"/>
                <a:ea typeface="Montserrat" pitchFamily="34" charset="-122"/>
                <a:cs typeface="Montserrat" pitchFamily="34" charset="-120"/>
              </a:rPr>
              <a:t>• Solution overview</a:t>
            </a:r>
            <a:endParaRPr lang="en-US" sz="1267" noProof="0" dirty="0"/>
          </a:p>
        </p:txBody>
      </p:sp>
      <p:sp>
        <p:nvSpPr>
          <p:cNvPr id="18" name="Shape 15"/>
          <p:cNvSpPr/>
          <p:nvPr/>
        </p:nvSpPr>
        <p:spPr>
          <a:xfrm>
            <a:off x="243840" y="2070202"/>
            <a:ext cx="11704320" cy="777849"/>
          </a:xfrm>
          <a:prstGeom prst="rect">
            <a:avLst/>
          </a:prstGeom>
          <a:solidFill>
            <a:srgbClr val="F0F0F0"/>
          </a:solidFill>
          <a:ln w="6350">
            <a:solidFill>
              <a:srgbClr val="E8E8E8"/>
            </a:solidFill>
            <a:prstDash val="solid"/>
          </a:ln>
        </p:spPr>
        <p:txBody>
          <a:bodyPr/>
          <a:lstStyle/>
          <a:p>
            <a:endParaRPr lang="en-US" sz="2400" noProof="0" dirty="0"/>
          </a:p>
        </p:txBody>
      </p:sp>
      <p:sp>
        <p:nvSpPr>
          <p:cNvPr id="19" name="Shape 16"/>
          <p:cNvSpPr/>
          <p:nvPr/>
        </p:nvSpPr>
        <p:spPr>
          <a:xfrm>
            <a:off x="243840" y="2070202"/>
            <a:ext cx="877824" cy="777849"/>
          </a:xfrm>
          <a:prstGeom prst="rect">
            <a:avLst/>
          </a:prstGeom>
          <a:solidFill>
            <a:srgbClr val="1A1A1A"/>
          </a:solidFill>
          <a:ln w="12700">
            <a:solidFill>
              <a:srgbClr val="1A1A1A"/>
            </a:solidFill>
            <a:prstDash val="solid"/>
          </a:ln>
        </p:spPr>
        <p:txBody>
          <a:bodyPr/>
          <a:lstStyle/>
          <a:p>
            <a:endParaRPr lang="en-US" sz="2400" noProof="0" dirty="0"/>
          </a:p>
        </p:txBody>
      </p:sp>
      <p:sp>
        <p:nvSpPr>
          <p:cNvPr id="20" name="Text 17"/>
          <p:cNvSpPr/>
          <p:nvPr/>
        </p:nvSpPr>
        <p:spPr>
          <a:xfrm>
            <a:off x="243840" y="2070202"/>
            <a:ext cx="877824" cy="777849"/>
          </a:xfrm>
          <a:prstGeom prst="rect">
            <a:avLst/>
          </a:prstGeom>
          <a:noFill/>
          <a:ln/>
        </p:spPr>
        <p:txBody>
          <a:bodyPr wrap="square" lIns="0" tIns="0" rIns="0" bIns="0" rtlCol="0" anchor="ctr"/>
          <a:lstStyle/>
          <a:p>
            <a:pPr algn="ctr"/>
            <a:r>
              <a:rPr lang="en-US" sz="1733" b="1" noProof="0" dirty="0">
                <a:solidFill>
                  <a:srgbClr val="F5C400"/>
                </a:solidFill>
                <a:latin typeface="Montserrat" pitchFamily="34" charset="0"/>
                <a:ea typeface="Montserrat" pitchFamily="34" charset="-122"/>
                <a:cs typeface="Montserrat" pitchFamily="34" charset="-120"/>
              </a:rPr>
              <a:t>02.</a:t>
            </a:r>
            <a:endParaRPr lang="en-US" sz="1733" noProof="0" dirty="0"/>
          </a:p>
        </p:txBody>
      </p:sp>
      <p:sp>
        <p:nvSpPr>
          <p:cNvPr id="21" name="Shape 18"/>
          <p:cNvSpPr/>
          <p:nvPr/>
        </p:nvSpPr>
        <p:spPr>
          <a:xfrm>
            <a:off x="1243585" y="2179101"/>
            <a:ext cx="560052" cy="560052"/>
          </a:xfrm>
          <a:prstGeom prst="ellipse">
            <a:avLst/>
          </a:prstGeom>
          <a:solidFill>
            <a:srgbClr val="E8E8E8"/>
          </a:solidFill>
          <a:ln w="12700">
            <a:solidFill>
              <a:srgbClr val="DDDDDD"/>
            </a:solidFill>
            <a:prstDash val="solid"/>
          </a:ln>
        </p:spPr>
        <p:txBody>
          <a:bodyPr/>
          <a:lstStyle/>
          <a:p>
            <a:endParaRPr lang="en-US" sz="2400" noProof="0" dirty="0"/>
          </a:p>
        </p:txBody>
      </p:sp>
      <p:pic>
        <p:nvPicPr>
          <p:cNvPr id="22" name="Image 1" descr="preencoded.png"/>
          <p:cNvPicPr>
            <a:picLocks noChangeAspect="1"/>
          </p:cNvPicPr>
          <p:nvPr/>
        </p:nvPicPr>
        <p:blipFill>
          <a:blip r:embed="rId4"/>
          <a:stretch>
            <a:fillRect/>
          </a:stretch>
        </p:blipFill>
        <p:spPr>
          <a:xfrm>
            <a:off x="1355595" y="2291111"/>
            <a:ext cx="336031" cy="336031"/>
          </a:xfrm>
          <a:prstGeom prst="rect">
            <a:avLst/>
          </a:prstGeom>
        </p:spPr>
      </p:pic>
      <p:sp>
        <p:nvSpPr>
          <p:cNvPr id="23" name="Text 19"/>
          <p:cNvSpPr/>
          <p:nvPr/>
        </p:nvSpPr>
        <p:spPr>
          <a:xfrm>
            <a:off x="1950720" y="2118970"/>
            <a:ext cx="2926080" cy="680313"/>
          </a:xfrm>
          <a:prstGeom prst="rect">
            <a:avLst/>
          </a:prstGeom>
          <a:noFill/>
          <a:ln/>
        </p:spPr>
        <p:txBody>
          <a:bodyPr wrap="square" lIns="0" tIns="0" rIns="0" bIns="0" rtlCol="0" anchor="ctr"/>
          <a:lstStyle/>
          <a:p>
            <a:r>
              <a:rPr lang="en-US" sz="1333" b="1" noProof="0" dirty="0">
                <a:solidFill>
                  <a:srgbClr val="1A1A1A"/>
                </a:solidFill>
                <a:latin typeface="Montserrat" pitchFamily="34" charset="0"/>
                <a:ea typeface="Montserrat" pitchFamily="34" charset="-122"/>
                <a:cs typeface="Montserrat" pitchFamily="34" charset="-120"/>
              </a:rPr>
              <a:t>Process Benefits</a:t>
            </a:r>
            <a:endParaRPr lang="en-US" sz="1333" noProof="0" dirty="0"/>
          </a:p>
        </p:txBody>
      </p:sp>
      <p:sp>
        <p:nvSpPr>
          <p:cNvPr id="24" name="Shape 20"/>
          <p:cNvSpPr/>
          <p:nvPr/>
        </p:nvSpPr>
        <p:spPr>
          <a:xfrm>
            <a:off x="4998720" y="2167738"/>
            <a:ext cx="0" cy="582777"/>
          </a:xfrm>
          <a:prstGeom prst="line">
            <a:avLst/>
          </a:prstGeom>
          <a:noFill/>
          <a:ln w="19050">
            <a:solidFill>
              <a:srgbClr val="F5C400"/>
            </a:solidFill>
            <a:prstDash val="solid"/>
          </a:ln>
        </p:spPr>
        <p:txBody>
          <a:bodyPr/>
          <a:lstStyle/>
          <a:p>
            <a:endParaRPr lang="en-US" sz="2400" noProof="0" dirty="0"/>
          </a:p>
        </p:txBody>
      </p:sp>
      <p:sp>
        <p:nvSpPr>
          <p:cNvPr id="25" name="Text 21"/>
          <p:cNvSpPr/>
          <p:nvPr/>
        </p:nvSpPr>
        <p:spPr>
          <a:xfrm>
            <a:off x="5181600" y="2190978"/>
            <a:ext cx="6644640" cy="210515"/>
          </a:xfrm>
          <a:prstGeom prst="rect">
            <a:avLst/>
          </a:prstGeom>
          <a:noFill/>
          <a:ln/>
        </p:spPr>
        <p:txBody>
          <a:bodyPr wrap="square" lIns="0" tIns="0" rIns="0" bIns="0" rtlCol="0" anchor="ctr"/>
          <a:lstStyle/>
          <a:p>
            <a:r>
              <a:rPr lang="en-US" sz="1267" noProof="0" dirty="0">
                <a:solidFill>
                  <a:srgbClr val="1A1A1A"/>
                </a:solidFill>
                <a:latin typeface="Montserrat" pitchFamily="34" charset="0"/>
                <a:ea typeface="Montserrat" pitchFamily="34" charset="-122"/>
                <a:cs typeface="Montserrat" pitchFamily="34" charset="-120"/>
              </a:rPr>
              <a:t>• What changes with Services Procurement?</a:t>
            </a:r>
            <a:endParaRPr lang="en-US" sz="1267" noProof="0" dirty="0"/>
          </a:p>
        </p:txBody>
      </p:sp>
      <p:sp>
        <p:nvSpPr>
          <p:cNvPr id="26" name="Text 22"/>
          <p:cNvSpPr/>
          <p:nvPr/>
        </p:nvSpPr>
        <p:spPr>
          <a:xfrm>
            <a:off x="5181600" y="2515794"/>
            <a:ext cx="6644640" cy="210515"/>
          </a:xfrm>
          <a:prstGeom prst="rect">
            <a:avLst/>
          </a:prstGeom>
          <a:noFill/>
          <a:ln/>
        </p:spPr>
        <p:txBody>
          <a:bodyPr wrap="square" lIns="0" tIns="0" rIns="0" bIns="0" rtlCol="0" anchor="ctr"/>
          <a:lstStyle/>
          <a:p>
            <a:r>
              <a:rPr lang="en-US" sz="1267" noProof="0" dirty="0">
                <a:solidFill>
                  <a:srgbClr val="1A1A1A"/>
                </a:solidFill>
                <a:latin typeface="Montserrat" pitchFamily="34" charset="0"/>
                <a:ea typeface="Montserrat" pitchFamily="34" charset="-122"/>
                <a:cs typeface="Montserrat" pitchFamily="34" charset="-120"/>
              </a:rPr>
              <a:t>• Benefits of the new process</a:t>
            </a:r>
            <a:endParaRPr lang="en-US" sz="1267" noProof="0" dirty="0"/>
          </a:p>
        </p:txBody>
      </p:sp>
      <p:sp>
        <p:nvSpPr>
          <p:cNvPr id="28" name="Shape 24"/>
          <p:cNvSpPr/>
          <p:nvPr/>
        </p:nvSpPr>
        <p:spPr>
          <a:xfrm>
            <a:off x="243840" y="2848052"/>
            <a:ext cx="11704320" cy="777849"/>
          </a:xfrm>
          <a:prstGeom prst="rect">
            <a:avLst/>
          </a:prstGeom>
          <a:solidFill>
            <a:srgbClr val="FFFFFF"/>
          </a:solidFill>
          <a:ln w="6350">
            <a:solidFill>
              <a:srgbClr val="E8E8E8"/>
            </a:solidFill>
            <a:prstDash val="solid"/>
          </a:ln>
        </p:spPr>
        <p:txBody>
          <a:bodyPr/>
          <a:lstStyle/>
          <a:p>
            <a:endParaRPr lang="en-US" sz="2400" noProof="0" dirty="0"/>
          </a:p>
        </p:txBody>
      </p:sp>
      <p:sp>
        <p:nvSpPr>
          <p:cNvPr id="29" name="Shape 25"/>
          <p:cNvSpPr/>
          <p:nvPr/>
        </p:nvSpPr>
        <p:spPr>
          <a:xfrm>
            <a:off x="243840" y="2848052"/>
            <a:ext cx="877824" cy="777849"/>
          </a:xfrm>
          <a:prstGeom prst="rect">
            <a:avLst/>
          </a:prstGeom>
          <a:solidFill>
            <a:srgbClr val="1A1A1A"/>
          </a:solidFill>
          <a:ln w="12700">
            <a:solidFill>
              <a:srgbClr val="1A1A1A"/>
            </a:solidFill>
            <a:prstDash val="solid"/>
          </a:ln>
        </p:spPr>
        <p:txBody>
          <a:bodyPr/>
          <a:lstStyle/>
          <a:p>
            <a:endParaRPr lang="en-US" sz="2400" noProof="0" dirty="0"/>
          </a:p>
        </p:txBody>
      </p:sp>
      <p:sp>
        <p:nvSpPr>
          <p:cNvPr id="30" name="Text 26"/>
          <p:cNvSpPr/>
          <p:nvPr/>
        </p:nvSpPr>
        <p:spPr>
          <a:xfrm>
            <a:off x="243840" y="2848052"/>
            <a:ext cx="877824" cy="777849"/>
          </a:xfrm>
          <a:prstGeom prst="rect">
            <a:avLst/>
          </a:prstGeom>
          <a:noFill/>
          <a:ln/>
        </p:spPr>
        <p:txBody>
          <a:bodyPr wrap="square" lIns="0" tIns="0" rIns="0" bIns="0" rtlCol="0" anchor="ctr"/>
          <a:lstStyle/>
          <a:p>
            <a:pPr algn="ctr"/>
            <a:r>
              <a:rPr lang="en-US" sz="1733" b="1" noProof="0" dirty="0">
                <a:solidFill>
                  <a:srgbClr val="F5C400"/>
                </a:solidFill>
                <a:latin typeface="Montserrat" pitchFamily="34" charset="0"/>
                <a:ea typeface="Montserrat" pitchFamily="34" charset="-122"/>
                <a:cs typeface="Montserrat" pitchFamily="34" charset="-120"/>
              </a:rPr>
              <a:t>03.</a:t>
            </a:r>
            <a:endParaRPr lang="en-US" sz="1733" noProof="0" dirty="0"/>
          </a:p>
        </p:txBody>
      </p:sp>
      <p:sp>
        <p:nvSpPr>
          <p:cNvPr id="31" name="Shape 27"/>
          <p:cNvSpPr/>
          <p:nvPr/>
        </p:nvSpPr>
        <p:spPr>
          <a:xfrm>
            <a:off x="1243585" y="2956951"/>
            <a:ext cx="560052" cy="560052"/>
          </a:xfrm>
          <a:prstGeom prst="ellipse">
            <a:avLst/>
          </a:prstGeom>
          <a:solidFill>
            <a:srgbClr val="E8E8E8"/>
          </a:solidFill>
          <a:ln w="12700">
            <a:solidFill>
              <a:srgbClr val="DDDDDD"/>
            </a:solidFill>
            <a:prstDash val="solid"/>
          </a:ln>
        </p:spPr>
        <p:txBody>
          <a:bodyPr/>
          <a:lstStyle/>
          <a:p>
            <a:endParaRPr lang="en-US" sz="2400" noProof="0" dirty="0"/>
          </a:p>
        </p:txBody>
      </p:sp>
      <p:pic>
        <p:nvPicPr>
          <p:cNvPr id="32" name="Image 2" descr="preencoded.png"/>
          <p:cNvPicPr>
            <a:picLocks noChangeAspect="1"/>
          </p:cNvPicPr>
          <p:nvPr/>
        </p:nvPicPr>
        <p:blipFill>
          <a:blip r:embed="rId5"/>
          <a:stretch>
            <a:fillRect/>
          </a:stretch>
        </p:blipFill>
        <p:spPr>
          <a:xfrm>
            <a:off x="1355595" y="3068961"/>
            <a:ext cx="336031" cy="336031"/>
          </a:xfrm>
          <a:prstGeom prst="rect">
            <a:avLst/>
          </a:prstGeom>
        </p:spPr>
      </p:pic>
      <p:sp>
        <p:nvSpPr>
          <p:cNvPr id="33" name="Text 28"/>
          <p:cNvSpPr/>
          <p:nvPr/>
        </p:nvSpPr>
        <p:spPr>
          <a:xfrm>
            <a:off x="1950720" y="2896820"/>
            <a:ext cx="2926080" cy="680313"/>
          </a:xfrm>
          <a:prstGeom prst="rect">
            <a:avLst/>
          </a:prstGeom>
          <a:noFill/>
          <a:ln/>
        </p:spPr>
        <p:txBody>
          <a:bodyPr wrap="square" lIns="0" tIns="0" rIns="0" bIns="0" rtlCol="0" anchor="ctr"/>
          <a:lstStyle/>
          <a:p>
            <a:r>
              <a:rPr lang="en-US" sz="1333" b="1" noProof="0" dirty="0">
                <a:solidFill>
                  <a:srgbClr val="1A1A1A"/>
                </a:solidFill>
                <a:latin typeface="Montserrat" pitchFamily="34" charset="0"/>
                <a:ea typeface="Montserrat" pitchFamily="34" charset="-122"/>
                <a:cs typeface="Montserrat" pitchFamily="34" charset="-120"/>
              </a:rPr>
              <a:t>End-to-end process</a:t>
            </a:r>
            <a:endParaRPr lang="en-US" sz="1333" noProof="0" dirty="0"/>
          </a:p>
        </p:txBody>
      </p:sp>
      <p:sp>
        <p:nvSpPr>
          <p:cNvPr id="34" name="Shape 29"/>
          <p:cNvSpPr/>
          <p:nvPr/>
        </p:nvSpPr>
        <p:spPr>
          <a:xfrm>
            <a:off x="4998720" y="2945588"/>
            <a:ext cx="0" cy="582777"/>
          </a:xfrm>
          <a:prstGeom prst="line">
            <a:avLst/>
          </a:prstGeom>
          <a:noFill/>
          <a:ln w="19050">
            <a:solidFill>
              <a:srgbClr val="F5C400"/>
            </a:solidFill>
            <a:prstDash val="solid"/>
          </a:ln>
        </p:spPr>
        <p:txBody>
          <a:bodyPr/>
          <a:lstStyle/>
          <a:p>
            <a:endParaRPr lang="en-US" sz="2400" noProof="0" dirty="0"/>
          </a:p>
        </p:txBody>
      </p:sp>
      <p:sp>
        <p:nvSpPr>
          <p:cNvPr id="35" name="Text 30"/>
          <p:cNvSpPr/>
          <p:nvPr/>
        </p:nvSpPr>
        <p:spPr>
          <a:xfrm>
            <a:off x="5181600" y="2921203"/>
            <a:ext cx="6644640" cy="315773"/>
          </a:xfrm>
          <a:prstGeom prst="rect">
            <a:avLst/>
          </a:prstGeom>
          <a:noFill/>
          <a:ln/>
        </p:spPr>
        <p:txBody>
          <a:bodyPr wrap="square" lIns="0" tIns="0" rIns="0" bIns="0" rtlCol="0" anchor="ctr"/>
          <a:lstStyle/>
          <a:p>
            <a:r>
              <a:rPr lang="en-US" sz="1267" noProof="0" dirty="0">
                <a:solidFill>
                  <a:srgbClr val="1A1A1A"/>
                </a:solidFill>
                <a:latin typeface="Montserrat" pitchFamily="34" charset="0"/>
                <a:ea typeface="Montserrat" pitchFamily="34" charset="-122"/>
                <a:cs typeface="Montserrat" pitchFamily="34" charset="-120"/>
              </a:rPr>
              <a:t>• Overall process flow</a:t>
            </a:r>
            <a:endParaRPr lang="en-US" sz="1267" noProof="0" dirty="0"/>
          </a:p>
        </p:txBody>
      </p:sp>
      <p:sp>
        <p:nvSpPr>
          <p:cNvPr id="36" name="Text 31"/>
          <p:cNvSpPr/>
          <p:nvPr/>
        </p:nvSpPr>
        <p:spPr>
          <a:xfrm>
            <a:off x="5181600" y="3236976"/>
            <a:ext cx="6644640" cy="315773"/>
          </a:xfrm>
          <a:prstGeom prst="rect">
            <a:avLst/>
          </a:prstGeom>
          <a:noFill/>
          <a:ln/>
        </p:spPr>
        <p:txBody>
          <a:bodyPr wrap="square" lIns="0" tIns="0" rIns="0" bIns="0" rtlCol="0" anchor="ctr"/>
          <a:lstStyle/>
          <a:p>
            <a:r>
              <a:rPr lang="en-US" sz="1267" noProof="0" dirty="0">
                <a:solidFill>
                  <a:srgbClr val="1A1A1A"/>
                </a:solidFill>
                <a:latin typeface="Montserrat" pitchFamily="34" charset="0"/>
                <a:ea typeface="Montserrat" pitchFamily="34" charset="-122"/>
                <a:cs typeface="Montserrat" pitchFamily="34" charset="-120"/>
              </a:rPr>
              <a:t>• Interaction with Cerrejón</a:t>
            </a:r>
            <a:endParaRPr lang="en-US" sz="1267" noProof="0" dirty="0"/>
          </a:p>
        </p:txBody>
      </p:sp>
      <p:sp>
        <p:nvSpPr>
          <p:cNvPr id="37" name="Shape 32"/>
          <p:cNvSpPr/>
          <p:nvPr/>
        </p:nvSpPr>
        <p:spPr>
          <a:xfrm>
            <a:off x="243840" y="3625902"/>
            <a:ext cx="11704320" cy="777849"/>
          </a:xfrm>
          <a:prstGeom prst="rect">
            <a:avLst/>
          </a:prstGeom>
          <a:solidFill>
            <a:srgbClr val="F0F0F0"/>
          </a:solidFill>
          <a:ln w="6350">
            <a:solidFill>
              <a:srgbClr val="E8E8E8"/>
            </a:solidFill>
            <a:prstDash val="solid"/>
          </a:ln>
        </p:spPr>
        <p:txBody>
          <a:bodyPr/>
          <a:lstStyle/>
          <a:p>
            <a:endParaRPr lang="en-US" sz="2400" noProof="0" dirty="0"/>
          </a:p>
        </p:txBody>
      </p:sp>
      <p:sp>
        <p:nvSpPr>
          <p:cNvPr id="38" name="Shape 33"/>
          <p:cNvSpPr/>
          <p:nvPr/>
        </p:nvSpPr>
        <p:spPr>
          <a:xfrm>
            <a:off x="243840" y="3625902"/>
            <a:ext cx="877824" cy="777849"/>
          </a:xfrm>
          <a:prstGeom prst="rect">
            <a:avLst/>
          </a:prstGeom>
          <a:solidFill>
            <a:srgbClr val="1A1A1A"/>
          </a:solidFill>
          <a:ln w="12700">
            <a:solidFill>
              <a:srgbClr val="1A1A1A"/>
            </a:solidFill>
            <a:prstDash val="solid"/>
          </a:ln>
        </p:spPr>
        <p:txBody>
          <a:bodyPr/>
          <a:lstStyle/>
          <a:p>
            <a:endParaRPr lang="en-US" sz="2400" noProof="0" dirty="0"/>
          </a:p>
        </p:txBody>
      </p:sp>
      <p:sp>
        <p:nvSpPr>
          <p:cNvPr id="39" name="Text 34"/>
          <p:cNvSpPr/>
          <p:nvPr/>
        </p:nvSpPr>
        <p:spPr>
          <a:xfrm>
            <a:off x="243840" y="3625902"/>
            <a:ext cx="877824" cy="777849"/>
          </a:xfrm>
          <a:prstGeom prst="rect">
            <a:avLst/>
          </a:prstGeom>
          <a:noFill/>
          <a:ln/>
        </p:spPr>
        <p:txBody>
          <a:bodyPr wrap="square" lIns="0" tIns="0" rIns="0" bIns="0" rtlCol="0" anchor="ctr"/>
          <a:lstStyle/>
          <a:p>
            <a:pPr algn="ctr"/>
            <a:r>
              <a:rPr lang="en-US" sz="1733" b="1" noProof="0" dirty="0">
                <a:solidFill>
                  <a:srgbClr val="F5C400"/>
                </a:solidFill>
                <a:latin typeface="Montserrat" pitchFamily="34" charset="0"/>
                <a:ea typeface="Montserrat" pitchFamily="34" charset="-122"/>
                <a:cs typeface="Montserrat" pitchFamily="34" charset="-120"/>
              </a:rPr>
              <a:t>04.</a:t>
            </a:r>
            <a:endParaRPr lang="en-US" sz="1733" noProof="0" dirty="0"/>
          </a:p>
        </p:txBody>
      </p:sp>
      <p:sp>
        <p:nvSpPr>
          <p:cNvPr id="40" name="Shape 35"/>
          <p:cNvSpPr/>
          <p:nvPr/>
        </p:nvSpPr>
        <p:spPr>
          <a:xfrm>
            <a:off x="1243585" y="3734801"/>
            <a:ext cx="560052" cy="560052"/>
          </a:xfrm>
          <a:prstGeom prst="ellipse">
            <a:avLst/>
          </a:prstGeom>
          <a:solidFill>
            <a:srgbClr val="E8E8E8"/>
          </a:solidFill>
          <a:ln w="12700">
            <a:solidFill>
              <a:srgbClr val="DDDDDD"/>
            </a:solidFill>
            <a:prstDash val="solid"/>
          </a:ln>
        </p:spPr>
        <p:txBody>
          <a:bodyPr/>
          <a:lstStyle/>
          <a:p>
            <a:endParaRPr lang="en-US" sz="2400" noProof="0" dirty="0"/>
          </a:p>
        </p:txBody>
      </p:sp>
      <p:pic>
        <p:nvPicPr>
          <p:cNvPr id="41" name="Image 3" descr="preencoded.png"/>
          <p:cNvPicPr>
            <a:picLocks noChangeAspect="1"/>
          </p:cNvPicPr>
          <p:nvPr/>
        </p:nvPicPr>
        <p:blipFill>
          <a:blip r:embed="rId6"/>
          <a:stretch>
            <a:fillRect/>
          </a:stretch>
        </p:blipFill>
        <p:spPr>
          <a:xfrm>
            <a:off x="1355595" y="3846811"/>
            <a:ext cx="336031" cy="336031"/>
          </a:xfrm>
          <a:prstGeom prst="rect">
            <a:avLst/>
          </a:prstGeom>
        </p:spPr>
      </p:pic>
      <p:sp>
        <p:nvSpPr>
          <p:cNvPr id="42" name="Text 36"/>
          <p:cNvSpPr/>
          <p:nvPr/>
        </p:nvSpPr>
        <p:spPr>
          <a:xfrm>
            <a:off x="1950720" y="3674670"/>
            <a:ext cx="2926080" cy="680313"/>
          </a:xfrm>
          <a:prstGeom prst="rect">
            <a:avLst/>
          </a:prstGeom>
          <a:noFill/>
          <a:ln/>
        </p:spPr>
        <p:txBody>
          <a:bodyPr wrap="square" lIns="0" tIns="0" rIns="0" bIns="0" rtlCol="0" anchor="ctr"/>
          <a:lstStyle/>
          <a:p>
            <a:r>
              <a:rPr lang="en-US" sz="1333" b="1" noProof="0" dirty="0">
                <a:solidFill>
                  <a:srgbClr val="1A1A1A"/>
                </a:solidFill>
                <a:latin typeface="Montserrat" pitchFamily="34" charset="0"/>
                <a:ea typeface="Montserrat" pitchFamily="34" charset="-122"/>
                <a:cs typeface="Montserrat" pitchFamily="34" charset="-120"/>
              </a:rPr>
              <a:t>Service Orders</a:t>
            </a:r>
            <a:endParaRPr lang="en-US" sz="1333" noProof="0" dirty="0"/>
          </a:p>
        </p:txBody>
      </p:sp>
      <p:sp>
        <p:nvSpPr>
          <p:cNvPr id="43" name="Shape 37"/>
          <p:cNvSpPr/>
          <p:nvPr/>
        </p:nvSpPr>
        <p:spPr>
          <a:xfrm>
            <a:off x="4998720" y="3723438"/>
            <a:ext cx="0" cy="582777"/>
          </a:xfrm>
          <a:prstGeom prst="line">
            <a:avLst/>
          </a:prstGeom>
          <a:noFill/>
          <a:ln w="19050">
            <a:solidFill>
              <a:srgbClr val="F5C400"/>
            </a:solidFill>
            <a:prstDash val="solid"/>
          </a:ln>
        </p:spPr>
        <p:txBody>
          <a:bodyPr/>
          <a:lstStyle/>
          <a:p>
            <a:endParaRPr lang="en-US" sz="2400" noProof="0" dirty="0"/>
          </a:p>
        </p:txBody>
      </p:sp>
      <p:sp>
        <p:nvSpPr>
          <p:cNvPr id="44" name="Text 38"/>
          <p:cNvSpPr/>
          <p:nvPr/>
        </p:nvSpPr>
        <p:spPr>
          <a:xfrm>
            <a:off x="5181600" y="3699054"/>
            <a:ext cx="6644640" cy="315773"/>
          </a:xfrm>
          <a:prstGeom prst="rect">
            <a:avLst/>
          </a:prstGeom>
          <a:noFill/>
          <a:ln/>
        </p:spPr>
        <p:txBody>
          <a:bodyPr wrap="square" lIns="0" tIns="0" rIns="0" bIns="0" rtlCol="0" anchor="ctr"/>
          <a:lstStyle/>
          <a:p>
            <a:r>
              <a:rPr lang="en-US" sz="1267" noProof="0" dirty="0">
                <a:solidFill>
                  <a:srgbClr val="1A1A1A"/>
                </a:solidFill>
                <a:latin typeface="Montserrat" pitchFamily="34" charset="0"/>
                <a:ea typeface="Montserrat" pitchFamily="34" charset="-122"/>
                <a:cs typeface="Montserrat" pitchFamily="34" charset="-120"/>
              </a:rPr>
              <a:t>• Accessing Service Orders</a:t>
            </a:r>
            <a:endParaRPr lang="en-US" sz="1267" noProof="0" dirty="0"/>
          </a:p>
        </p:txBody>
      </p:sp>
      <p:sp>
        <p:nvSpPr>
          <p:cNvPr id="45" name="Text 39"/>
          <p:cNvSpPr/>
          <p:nvPr/>
        </p:nvSpPr>
        <p:spPr>
          <a:xfrm>
            <a:off x="5181600" y="4014826"/>
            <a:ext cx="6644640" cy="315773"/>
          </a:xfrm>
          <a:prstGeom prst="rect">
            <a:avLst/>
          </a:prstGeom>
          <a:noFill/>
          <a:ln/>
        </p:spPr>
        <p:txBody>
          <a:bodyPr wrap="square" lIns="0" tIns="0" rIns="0" bIns="0" rtlCol="0" anchor="ctr"/>
          <a:lstStyle/>
          <a:p>
            <a:r>
              <a:rPr lang="en-US" sz="1267" noProof="0">
                <a:solidFill>
                  <a:srgbClr val="1A1A1A"/>
                </a:solidFill>
                <a:latin typeface="Montserrat" pitchFamily="34" charset="0"/>
                <a:ea typeface="Montserrat" pitchFamily="34" charset="-122"/>
                <a:cs typeface="Montserrat" pitchFamily="34" charset="-120"/>
              </a:rPr>
              <a:t>• Reviewing and tracking information</a:t>
            </a:r>
            <a:endParaRPr lang="en-US" sz="1267" noProof="0" dirty="0"/>
          </a:p>
        </p:txBody>
      </p:sp>
      <p:sp>
        <p:nvSpPr>
          <p:cNvPr id="46" name="Shape 40"/>
          <p:cNvSpPr/>
          <p:nvPr/>
        </p:nvSpPr>
        <p:spPr>
          <a:xfrm>
            <a:off x="243840" y="4403752"/>
            <a:ext cx="11704320" cy="777849"/>
          </a:xfrm>
          <a:prstGeom prst="rect">
            <a:avLst/>
          </a:prstGeom>
          <a:solidFill>
            <a:srgbClr val="FFFFFF"/>
          </a:solidFill>
          <a:ln w="6350">
            <a:solidFill>
              <a:srgbClr val="E8E8E8"/>
            </a:solidFill>
            <a:prstDash val="solid"/>
          </a:ln>
        </p:spPr>
        <p:txBody>
          <a:bodyPr/>
          <a:lstStyle/>
          <a:p>
            <a:endParaRPr lang="en-US" sz="2400" noProof="0" dirty="0"/>
          </a:p>
        </p:txBody>
      </p:sp>
      <p:sp>
        <p:nvSpPr>
          <p:cNvPr id="47" name="Shape 41"/>
          <p:cNvSpPr/>
          <p:nvPr/>
        </p:nvSpPr>
        <p:spPr>
          <a:xfrm>
            <a:off x="243840" y="4403752"/>
            <a:ext cx="877824" cy="777849"/>
          </a:xfrm>
          <a:prstGeom prst="rect">
            <a:avLst/>
          </a:prstGeom>
          <a:solidFill>
            <a:srgbClr val="1A1A1A"/>
          </a:solidFill>
          <a:ln w="12700">
            <a:solidFill>
              <a:srgbClr val="1A1A1A"/>
            </a:solidFill>
            <a:prstDash val="solid"/>
          </a:ln>
        </p:spPr>
        <p:txBody>
          <a:bodyPr/>
          <a:lstStyle/>
          <a:p>
            <a:endParaRPr lang="en-US" sz="2400" noProof="0" dirty="0"/>
          </a:p>
        </p:txBody>
      </p:sp>
      <p:sp>
        <p:nvSpPr>
          <p:cNvPr id="48" name="Text 42"/>
          <p:cNvSpPr/>
          <p:nvPr/>
        </p:nvSpPr>
        <p:spPr>
          <a:xfrm>
            <a:off x="243840" y="4403752"/>
            <a:ext cx="877824" cy="777849"/>
          </a:xfrm>
          <a:prstGeom prst="rect">
            <a:avLst/>
          </a:prstGeom>
          <a:noFill/>
          <a:ln/>
        </p:spPr>
        <p:txBody>
          <a:bodyPr wrap="square" lIns="0" tIns="0" rIns="0" bIns="0" rtlCol="0" anchor="ctr"/>
          <a:lstStyle/>
          <a:p>
            <a:pPr algn="ctr"/>
            <a:r>
              <a:rPr lang="en-US" sz="1733" b="1" noProof="0" dirty="0">
                <a:solidFill>
                  <a:srgbClr val="F5C400"/>
                </a:solidFill>
                <a:latin typeface="Montserrat" pitchFamily="34" charset="0"/>
                <a:ea typeface="Montserrat" pitchFamily="34" charset="-122"/>
                <a:cs typeface="Montserrat" pitchFamily="34" charset="-120"/>
              </a:rPr>
              <a:t>05.</a:t>
            </a:r>
            <a:endParaRPr lang="en-US" sz="1733" noProof="0" dirty="0"/>
          </a:p>
        </p:txBody>
      </p:sp>
      <p:sp>
        <p:nvSpPr>
          <p:cNvPr id="49" name="Shape 43"/>
          <p:cNvSpPr/>
          <p:nvPr/>
        </p:nvSpPr>
        <p:spPr>
          <a:xfrm>
            <a:off x="1243585" y="4512650"/>
            <a:ext cx="560052" cy="560052"/>
          </a:xfrm>
          <a:prstGeom prst="ellipse">
            <a:avLst/>
          </a:prstGeom>
          <a:solidFill>
            <a:srgbClr val="E8E8E8"/>
          </a:solidFill>
          <a:ln w="12700">
            <a:solidFill>
              <a:srgbClr val="DDDDDD"/>
            </a:solidFill>
            <a:prstDash val="solid"/>
          </a:ln>
        </p:spPr>
        <p:txBody>
          <a:bodyPr/>
          <a:lstStyle/>
          <a:p>
            <a:endParaRPr lang="en-US" sz="2400" noProof="0" dirty="0"/>
          </a:p>
        </p:txBody>
      </p:sp>
      <p:pic>
        <p:nvPicPr>
          <p:cNvPr id="50" name="Image 4" descr="preencoded.png"/>
          <p:cNvPicPr>
            <a:picLocks noChangeAspect="1"/>
          </p:cNvPicPr>
          <p:nvPr/>
        </p:nvPicPr>
        <p:blipFill>
          <a:blip r:embed="rId7"/>
          <a:stretch>
            <a:fillRect/>
          </a:stretch>
        </p:blipFill>
        <p:spPr>
          <a:xfrm>
            <a:off x="1355595" y="4624661"/>
            <a:ext cx="336031" cy="336031"/>
          </a:xfrm>
          <a:prstGeom prst="rect">
            <a:avLst/>
          </a:prstGeom>
        </p:spPr>
      </p:pic>
      <p:sp>
        <p:nvSpPr>
          <p:cNvPr id="51" name="Text 44"/>
          <p:cNvSpPr/>
          <p:nvPr/>
        </p:nvSpPr>
        <p:spPr>
          <a:xfrm>
            <a:off x="1950720" y="4452520"/>
            <a:ext cx="2926080" cy="680313"/>
          </a:xfrm>
          <a:prstGeom prst="rect">
            <a:avLst/>
          </a:prstGeom>
          <a:noFill/>
          <a:ln/>
        </p:spPr>
        <p:txBody>
          <a:bodyPr wrap="square" lIns="0" tIns="0" rIns="0" bIns="0" rtlCol="0" anchor="ctr"/>
          <a:lstStyle/>
          <a:p>
            <a:r>
              <a:rPr lang="en-US" sz="1333" b="1" noProof="0" dirty="0">
                <a:solidFill>
                  <a:srgbClr val="1A1A1A"/>
                </a:solidFill>
                <a:latin typeface="Montserrat" pitchFamily="34" charset="0"/>
                <a:ea typeface="Montserrat" pitchFamily="34" charset="-122"/>
                <a:cs typeface="Montserrat" pitchFamily="34" charset="-120"/>
              </a:rPr>
              <a:t>Service Entry Sheets</a:t>
            </a:r>
            <a:endParaRPr lang="en-US" sz="1333" noProof="0" dirty="0"/>
          </a:p>
          <a:p>
            <a:r>
              <a:rPr lang="en-US" sz="1333" b="1" noProof="0" dirty="0">
                <a:solidFill>
                  <a:srgbClr val="1A1A1A"/>
                </a:solidFill>
                <a:latin typeface="Montserrat" pitchFamily="34" charset="0"/>
                <a:ea typeface="Montserrat" pitchFamily="34" charset="-122"/>
                <a:cs typeface="Montserrat" pitchFamily="34" charset="-120"/>
              </a:rPr>
              <a:t>(SES)</a:t>
            </a:r>
            <a:endParaRPr lang="en-US" sz="1333" noProof="0" dirty="0"/>
          </a:p>
        </p:txBody>
      </p:sp>
      <p:sp>
        <p:nvSpPr>
          <p:cNvPr id="52" name="Shape 45"/>
          <p:cNvSpPr/>
          <p:nvPr/>
        </p:nvSpPr>
        <p:spPr>
          <a:xfrm>
            <a:off x="4998720" y="4501288"/>
            <a:ext cx="0" cy="582777"/>
          </a:xfrm>
          <a:prstGeom prst="line">
            <a:avLst/>
          </a:prstGeom>
          <a:noFill/>
          <a:ln w="19050">
            <a:solidFill>
              <a:srgbClr val="F5C400"/>
            </a:solidFill>
            <a:prstDash val="solid"/>
          </a:ln>
        </p:spPr>
        <p:txBody>
          <a:bodyPr/>
          <a:lstStyle/>
          <a:p>
            <a:endParaRPr lang="en-US" sz="2400" noProof="0" dirty="0"/>
          </a:p>
        </p:txBody>
      </p:sp>
      <p:sp>
        <p:nvSpPr>
          <p:cNvPr id="53" name="Text 46"/>
          <p:cNvSpPr/>
          <p:nvPr/>
        </p:nvSpPr>
        <p:spPr>
          <a:xfrm>
            <a:off x="5181600" y="4476903"/>
            <a:ext cx="6644640" cy="210515"/>
          </a:xfrm>
          <a:prstGeom prst="rect">
            <a:avLst/>
          </a:prstGeom>
          <a:noFill/>
          <a:ln/>
        </p:spPr>
        <p:txBody>
          <a:bodyPr wrap="square" lIns="0" tIns="0" rIns="0" bIns="0" rtlCol="0" anchor="ctr"/>
          <a:lstStyle/>
          <a:p>
            <a:r>
              <a:rPr lang="en-US" sz="1267" noProof="0" dirty="0">
                <a:solidFill>
                  <a:srgbClr val="1A1A1A"/>
                </a:solidFill>
                <a:latin typeface="Montserrat" pitchFamily="34" charset="0"/>
                <a:ea typeface="Montserrat" pitchFamily="34" charset="-122"/>
                <a:cs typeface="Montserrat" pitchFamily="34" charset="-120"/>
              </a:rPr>
              <a:t>• Recording completed services</a:t>
            </a:r>
            <a:endParaRPr lang="en-US" sz="1267" noProof="0" dirty="0"/>
          </a:p>
        </p:txBody>
      </p:sp>
      <p:sp>
        <p:nvSpPr>
          <p:cNvPr id="54" name="Text 47"/>
          <p:cNvSpPr/>
          <p:nvPr/>
        </p:nvSpPr>
        <p:spPr>
          <a:xfrm>
            <a:off x="5181600" y="4687417"/>
            <a:ext cx="6644640" cy="210515"/>
          </a:xfrm>
          <a:prstGeom prst="rect">
            <a:avLst/>
          </a:prstGeom>
          <a:noFill/>
          <a:ln/>
        </p:spPr>
        <p:txBody>
          <a:bodyPr wrap="square" lIns="0" tIns="0" rIns="0" bIns="0" rtlCol="0" anchor="ctr"/>
          <a:lstStyle/>
          <a:p>
            <a:r>
              <a:rPr lang="en-US" sz="1267" noProof="0" dirty="0">
                <a:solidFill>
                  <a:srgbClr val="1A1A1A"/>
                </a:solidFill>
                <a:latin typeface="Montserrat" pitchFamily="34" charset="0"/>
                <a:ea typeface="Montserrat" pitchFamily="34" charset="-122"/>
                <a:cs typeface="Montserrat" pitchFamily="34" charset="-120"/>
              </a:rPr>
              <a:t>• Attach reconciliation certificate</a:t>
            </a:r>
            <a:endParaRPr lang="en-US" sz="1267" noProof="0" dirty="0"/>
          </a:p>
        </p:txBody>
      </p:sp>
      <p:sp>
        <p:nvSpPr>
          <p:cNvPr id="55" name="Text 48"/>
          <p:cNvSpPr/>
          <p:nvPr/>
        </p:nvSpPr>
        <p:spPr>
          <a:xfrm>
            <a:off x="5181600" y="4897933"/>
            <a:ext cx="6644640" cy="210515"/>
          </a:xfrm>
          <a:prstGeom prst="rect">
            <a:avLst/>
          </a:prstGeom>
          <a:noFill/>
          <a:ln/>
        </p:spPr>
        <p:txBody>
          <a:bodyPr wrap="square" lIns="0" tIns="0" rIns="0" bIns="0" rtlCol="0" anchor="ctr"/>
          <a:lstStyle/>
          <a:p>
            <a:r>
              <a:rPr lang="en-US" sz="1267" noProof="0" dirty="0">
                <a:solidFill>
                  <a:srgbClr val="1A1A1A"/>
                </a:solidFill>
                <a:latin typeface="Montserrat" pitchFamily="34" charset="0"/>
                <a:ea typeface="Montserrat" pitchFamily="34" charset="-122"/>
                <a:cs typeface="Montserrat" pitchFamily="34" charset="-120"/>
              </a:rPr>
              <a:t>• Submit for approval</a:t>
            </a:r>
            <a:endParaRPr lang="en-US" sz="1267" noProof="0" dirty="0"/>
          </a:p>
        </p:txBody>
      </p:sp>
      <p:sp>
        <p:nvSpPr>
          <p:cNvPr id="56" name="Shape 49"/>
          <p:cNvSpPr/>
          <p:nvPr/>
        </p:nvSpPr>
        <p:spPr>
          <a:xfrm>
            <a:off x="243840" y="5181601"/>
            <a:ext cx="11704320" cy="777849"/>
          </a:xfrm>
          <a:prstGeom prst="rect">
            <a:avLst/>
          </a:prstGeom>
          <a:solidFill>
            <a:srgbClr val="F0F0F0"/>
          </a:solidFill>
          <a:ln w="6350">
            <a:solidFill>
              <a:srgbClr val="E8E8E8"/>
            </a:solidFill>
            <a:prstDash val="solid"/>
          </a:ln>
        </p:spPr>
        <p:txBody>
          <a:bodyPr/>
          <a:lstStyle/>
          <a:p>
            <a:endParaRPr lang="en-US" sz="2400" noProof="0" dirty="0"/>
          </a:p>
        </p:txBody>
      </p:sp>
      <p:sp>
        <p:nvSpPr>
          <p:cNvPr id="57" name="Shape 50"/>
          <p:cNvSpPr/>
          <p:nvPr/>
        </p:nvSpPr>
        <p:spPr>
          <a:xfrm>
            <a:off x="243840" y="5181601"/>
            <a:ext cx="877824" cy="777849"/>
          </a:xfrm>
          <a:prstGeom prst="rect">
            <a:avLst/>
          </a:prstGeom>
          <a:solidFill>
            <a:srgbClr val="1A1A1A"/>
          </a:solidFill>
          <a:ln w="12700">
            <a:solidFill>
              <a:srgbClr val="1A1A1A"/>
            </a:solidFill>
            <a:prstDash val="solid"/>
          </a:ln>
        </p:spPr>
        <p:txBody>
          <a:bodyPr/>
          <a:lstStyle/>
          <a:p>
            <a:endParaRPr lang="en-US" sz="2400" noProof="0" dirty="0"/>
          </a:p>
        </p:txBody>
      </p:sp>
      <p:sp>
        <p:nvSpPr>
          <p:cNvPr id="58" name="Text 51"/>
          <p:cNvSpPr/>
          <p:nvPr/>
        </p:nvSpPr>
        <p:spPr>
          <a:xfrm>
            <a:off x="243840" y="5181601"/>
            <a:ext cx="877824" cy="777849"/>
          </a:xfrm>
          <a:prstGeom prst="rect">
            <a:avLst/>
          </a:prstGeom>
          <a:noFill/>
          <a:ln/>
        </p:spPr>
        <p:txBody>
          <a:bodyPr wrap="square" lIns="0" tIns="0" rIns="0" bIns="0" rtlCol="0" anchor="ctr"/>
          <a:lstStyle/>
          <a:p>
            <a:pPr algn="ctr"/>
            <a:r>
              <a:rPr lang="en-US" sz="1733" b="1" noProof="0" dirty="0">
                <a:solidFill>
                  <a:srgbClr val="F5C400"/>
                </a:solidFill>
                <a:latin typeface="Montserrat" pitchFamily="34" charset="0"/>
                <a:ea typeface="Montserrat" pitchFamily="34" charset="-122"/>
                <a:cs typeface="Montserrat" pitchFamily="34" charset="-120"/>
              </a:rPr>
              <a:t>06.</a:t>
            </a:r>
            <a:endParaRPr lang="en-US" sz="1733" noProof="0" dirty="0"/>
          </a:p>
        </p:txBody>
      </p:sp>
      <p:sp>
        <p:nvSpPr>
          <p:cNvPr id="59" name="Shape 52"/>
          <p:cNvSpPr/>
          <p:nvPr/>
        </p:nvSpPr>
        <p:spPr>
          <a:xfrm>
            <a:off x="1243585" y="5290499"/>
            <a:ext cx="560052" cy="560052"/>
          </a:xfrm>
          <a:prstGeom prst="ellipse">
            <a:avLst/>
          </a:prstGeom>
          <a:solidFill>
            <a:srgbClr val="E8E8E8"/>
          </a:solidFill>
          <a:ln w="12700">
            <a:solidFill>
              <a:srgbClr val="DDDDDD"/>
            </a:solidFill>
            <a:prstDash val="solid"/>
          </a:ln>
        </p:spPr>
        <p:txBody>
          <a:bodyPr/>
          <a:lstStyle/>
          <a:p>
            <a:endParaRPr lang="en-US" sz="2400" noProof="0" dirty="0"/>
          </a:p>
        </p:txBody>
      </p:sp>
      <p:pic>
        <p:nvPicPr>
          <p:cNvPr id="60" name="Image 5" descr="preencoded.png"/>
          <p:cNvPicPr>
            <a:picLocks noChangeAspect="1"/>
          </p:cNvPicPr>
          <p:nvPr/>
        </p:nvPicPr>
        <p:blipFill>
          <a:blip r:embed="rId8"/>
          <a:stretch>
            <a:fillRect/>
          </a:stretch>
        </p:blipFill>
        <p:spPr>
          <a:xfrm>
            <a:off x="1355595" y="5402510"/>
            <a:ext cx="336031" cy="336031"/>
          </a:xfrm>
          <a:prstGeom prst="rect">
            <a:avLst/>
          </a:prstGeom>
        </p:spPr>
      </p:pic>
      <p:sp>
        <p:nvSpPr>
          <p:cNvPr id="61" name="Text 53"/>
          <p:cNvSpPr/>
          <p:nvPr/>
        </p:nvSpPr>
        <p:spPr>
          <a:xfrm>
            <a:off x="1950720" y="5230369"/>
            <a:ext cx="2926080" cy="680313"/>
          </a:xfrm>
          <a:prstGeom prst="rect">
            <a:avLst/>
          </a:prstGeom>
          <a:noFill/>
          <a:ln/>
        </p:spPr>
        <p:txBody>
          <a:bodyPr wrap="square" lIns="0" tIns="0" rIns="0" bIns="0" rtlCol="0" anchor="ctr"/>
          <a:lstStyle/>
          <a:p>
            <a:r>
              <a:rPr lang="en-US" sz="1333" b="1" noProof="0" dirty="0">
                <a:solidFill>
                  <a:srgbClr val="1A1A1A"/>
                </a:solidFill>
                <a:latin typeface="Montserrat" pitchFamily="34" charset="0"/>
                <a:ea typeface="Montserrat" pitchFamily="34" charset="-122"/>
                <a:cs typeface="Montserrat" pitchFamily="34" charset="-120"/>
              </a:rPr>
              <a:t>Invoicing</a:t>
            </a:r>
            <a:endParaRPr lang="en-US" sz="1333" noProof="0" dirty="0"/>
          </a:p>
        </p:txBody>
      </p:sp>
      <p:sp>
        <p:nvSpPr>
          <p:cNvPr id="62" name="Shape 54"/>
          <p:cNvSpPr/>
          <p:nvPr/>
        </p:nvSpPr>
        <p:spPr>
          <a:xfrm>
            <a:off x="4998720" y="5279137"/>
            <a:ext cx="0" cy="582777"/>
          </a:xfrm>
          <a:prstGeom prst="line">
            <a:avLst/>
          </a:prstGeom>
          <a:noFill/>
          <a:ln w="19050">
            <a:solidFill>
              <a:srgbClr val="F5C400"/>
            </a:solidFill>
            <a:prstDash val="solid"/>
          </a:ln>
        </p:spPr>
        <p:txBody>
          <a:bodyPr/>
          <a:lstStyle/>
          <a:p>
            <a:endParaRPr lang="en-US" sz="2400" noProof="0" dirty="0"/>
          </a:p>
        </p:txBody>
      </p:sp>
      <p:sp>
        <p:nvSpPr>
          <p:cNvPr id="63" name="Text 55"/>
          <p:cNvSpPr/>
          <p:nvPr/>
        </p:nvSpPr>
        <p:spPr>
          <a:xfrm>
            <a:off x="5209603" y="5095128"/>
            <a:ext cx="6644640" cy="631545"/>
          </a:xfrm>
          <a:prstGeom prst="rect">
            <a:avLst/>
          </a:prstGeom>
          <a:noFill/>
          <a:ln/>
        </p:spPr>
        <p:txBody>
          <a:bodyPr wrap="square" lIns="0" tIns="0" rIns="0" bIns="0" rtlCol="0" anchor="ctr"/>
          <a:lstStyle/>
          <a:p>
            <a:r>
              <a:rPr lang="en-US" sz="1267" noProof="0" dirty="0">
                <a:solidFill>
                  <a:srgbClr val="1A1A1A"/>
                </a:solidFill>
                <a:latin typeface="Montserrat" pitchFamily="34" charset="0"/>
                <a:ea typeface="Montserrat" pitchFamily="34" charset="-122"/>
                <a:cs typeface="Montserrat" pitchFamily="34" charset="-120"/>
              </a:rPr>
              <a:t>• Invoice creation</a:t>
            </a:r>
            <a:endParaRPr lang="en-US" sz="1267" noProof="0" dirty="0"/>
          </a:p>
        </p:txBody>
      </p:sp>
      <p:sp>
        <p:nvSpPr>
          <p:cNvPr id="65" name="Shape 57"/>
          <p:cNvSpPr/>
          <p:nvPr/>
        </p:nvSpPr>
        <p:spPr>
          <a:xfrm>
            <a:off x="243840" y="5959450"/>
            <a:ext cx="877824" cy="777849"/>
          </a:xfrm>
          <a:prstGeom prst="rect">
            <a:avLst/>
          </a:prstGeom>
          <a:solidFill>
            <a:srgbClr val="1A1A1A"/>
          </a:solidFill>
          <a:ln w="12700">
            <a:solidFill>
              <a:srgbClr val="1A1A1A"/>
            </a:solidFill>
            <a:prstDash val="solid"/>
          </a:ln>
        </p:spPr>
        <p:txBody>
          <a:bodyPr/>
          <a:lstStyle/>
          <a:p>
            <a:endParaRPr lang="en-US" sz="2400" noProof="0" dirty="0"/>
          </a:p>
        </p:txBody>
      </p:sp>
      <p:sp>
        <p:nvSpPr>
          <p:cNvPr id="66" name="Text 58"/>
          <p:cNvSpPr/>
          <p:nvPr/>
        </p:nvSpPr>
        <p:spPr>
          <a:xfrm>
            <a:off x="243840" y="5959450"/>
            <a:ext cx="877824" cy="777849"/>
          </a:xfrm>
          <a:prstGeom prst="rect">
            <a:avLst/>
          </a:prstGeom>
          <a:noFill/>
          <a:ln/>
        </p:spPr>
        <p:txBody>
          <a:bodyPr wrap="square" lIns="0" tIns="0" rIns="0" bIns="0" rtlCol="0" anchor="ctr"/>
          <a:lstStyle/>
          <a:p>
            <a:pPr algn="ctr"/>
            <a:r>
              <a:rPr lang="en-US" sz="1733" b="1" noProof="0" dirty="0">
                <a:solidFill>
                  <a:srgbClr val="F5C400"/>
                </a:solidFill>
                <a:latin typeface="Montserrat" pitchFamily="34" charset="0"/>
                <a:ea typeface="Montserrat" pitchFamily="34" charset="-122"/>
                <a:cs typeface="Montserrat" pitchFamily="34" charset="-120"/>
              </a:rPr>
              <a:t>07.</a:t>
            </a:r>
            <a:endParaRPr lang="en-US" sz="1733" noProof="0" dirty="0"/>
          </a:p>
        </p:txBody>
      </p:sp>
      <p:sp>
        <p:nvSpPr>
          <p:cNvPr id="67" name="Shape 59"/>
          <p:cNvSpPr/>
          <p:nvPr/>
        </p:nvSpPr>
        <p:spPr>
          <a:xfrm>
            <a:off x="1243585" y="6068349"/>
            <a:ext cx="560052" cy="560052"/>
          </a:xfrm>
          <a:prstGeom prst="ellipse">
            <a:avLst/>
          </a:prstGeom>
          <a:solidFill>
            <a:srgbClr val="E8E8E8"/>
          </a:solidFill>
          <a:ln w="12700">
            <a:solidFill>
              <a:srgbClr val="DDDDDD"/>
            </a:solidFill>
            <a:prstDash val="solid"/>
          </a:ln>
        </p:spPr>
        <p:txBody>
          <a:bodyPr/>
          <a:lstStyle/>
          <a:p>
            <a:endParaRPr lang="en-US" sz="2400" noProof="0" dirty="0"/>
          </a:p>
        </p:txBody>
      </p:sp>
      <p:pic>
        <p:nvPicPr>
          <p:cNvPr id="68" name="Image 6" descr="preencoded.png"/>
          <p:cNvPicPr>
            <a:picLocks noChangeAspect="1"/>
          </p:cNvPicPr>
          <p:nvPr/>
        </p:nvPicPr>
        <p:blipFill>
          <a:blip r:embed="rId9"/>
          <a:stretch>
            <a:fillRect/>
          </a:stretch>
        </p:blipFill>
        <p:spPr>
          <a:xfrm>
            <a:off x="1355595" y="6180359"/>
            <a:ext cx="336031" cy="336031"/>
          </a:xfrm>
          <a:prstGeom prst="rect">
            <a:avLst/>
          </a:prstGeom>
        </p:spPr>
      </p:pic>
      <p:sp>
        <p:nvSpPr>
          <p:cNvPr id="69" name="Text 60"/>
          <p:cNvSpPr/>
          <p:nvPr/>
        </p:nvSpPr>
        <p:spPr>
          <a:xfrm>
            <a:off x="1950720" y="6008218"/>
            <a:ext cx="2926080" cy="680313"/>
          </a:xfrm>
          <a:prstGeom prst="rect">
            <a:avLst/>
          </a:prstGeom>
          <a:noFill/>
          <a:ln/>
        </p:spPr>
        <p:txBody>
          <a:bodyPr wrap="square" lIns="0" tIns="0" rIns="0" bIns="0" rtlCol="0" anchor="ctr"/>
          <a:lstStyle/>
          <a:p>
            <a:r>
              <a:rPr lang="en-US" sz="1333" b="1" noProof="0" dirty="0">
                <a:solidFill>
                  <a:srgbClr val="1A1A1A"/>
                </a:solidFill>
                <a:latin typeface="Montserrat" pitchFamily="34" charset="0"/>
                <a:ea typeface="Montserrat" pitchFamily="34" charset="-122"/>
                <a:cs typeface="Montserrat" pitchFamily="34" charset="-120"/>
              </a:rPr>
              <a:t>Next Steps</a:t>
            </a:r>
            <a:endParaRPr lang="en-US" sz="1333" noProof="0" dirty="0"/>
          </a:p>
        </p:txBody>
      </p:sp>
      <p:sp>
        <p:nvSpPr>
          <p:cNvPr id="70" name="Shape 61"/>
          <p:cNvSpPr/>
          <p:nvPr/>
        </p:nvSpPr>
        <p:spPr>
          <a:xfrm>
            <a:off x="4998720" y="6056986"/>
            <a:ext cx="0" cy="582777"/>
          </a:xfrm>
          <a:prstGeom prst="line">
            <a:avLst/>
          </a:prstGeom>
          <a:noFill/>
          <a:ln w="19050">
            <a:solidFill>
              <a:srgbClr val="F5C400"/>
            </a:solidFill>
            <a:prstDash val="solid"/>
          </a:ln>
        </p:spPr>
        <p:txBody>
          <a:bodyPr/>
          <a:lstStyle/>
          <a:p>
            <a:endParaRPr lang="en-US" sz="2400" noProof="0" dirty="0"/>
          </a:p>
        </p:txBody>
      </p:sp>
      <p:sp>
        <p:nvSpPr>
          <p:cNvPr id="71" name="Text 62"/>
          <p:cNvSpPr/>
          <p:nvPr/>
        </p:nvSpPr>
        <p:spPr>
          <a:xfrm>
            <a:off x="5212080" y="6243117"/>
            <a:ext cx="6644640" cy="210515"/>
          </a:xfrm>
          <a:prstGeom prst="rect">
            <a:avLst/>
          </a:prstGeom>
          <a:noFill/>
          <a:ln/>
        </p:spPr>
        <p:txBody>
          <a:bodyPr wrap="square" lIns="0" tIns="0" rIns="0" bIns="0" rtlCol="0" anchor="ctr"/>
          <a:lstStyle/>
          <a:p>
            <a:r>
              <a:rPr lang="en-US" sz="1267" noProof="0" dirty="0">
                <a:solidFill>
                  <a:srgbClr val="1A1A1A"/>
                </a:solidFill>
                <a:latin typeface="Montserrat" pitchFamily="34" charset="0"/>
                <a:ea typeface="Montserrat" pitchFamily="34" charset="-122"/>
                <a:cs typeface="Montserrat" pitchFamily="34" charset="-120"/>
              </a:rPr>
              <a:t>• Project timeline</a:t>
            </a:r>
            <a:endParaRPr lang="en-US" sz="1267" noProof="0" dirty="0"/>
          </a:p>
        </p:txBody>
      </p:sp>
      <p:pic>
        <p:nvPicPr>
          <p:cNvPr id="6" name="Image 0" descr="preencoded.png">
            <a:extLst>
              <a:ext uri="{FF2B5EF4-FFF2-40B4-BE49-F238E27FC236}">
                <a16:creationId xmlns:a16="http://schemas.microsoft.com/office/drawing/2014/main" id="{43D21230-9629-89D7-0834-642DC62D94D2}"/>
              </a:ext>
            </a:extLst>
          </p:cNvPr>
          <p:cNvPicPr>
            <a:picLocks noChangeAspect="1"/>
          </p:cNvPicPr>
          <p:nvPr/>
        </p:nvPicPr>
        <p:blipFill>
          <a:blip r:embed="rId10"/>
          <a:stretch>
            <a:fillRect/>
          </a:stretch>
        </p:blipFill>
        <p:spPr>
          <a:xfrm>
            <a:off x="10569660" y="39421"/>
            <a:ext cx="1339679" cy="621792"/>
          </a:xfrm>
          <a:prstGeom prst="rect">
            <a:avLst/>
          </a:prstGeom>
        </p:spPr>
      </p:pic>
      <p:sp>
        <p:nvSpPr>
          <p:cNvPr id="7" name="Text 55">
            <a:extLst>
              <a:ext uri="{FF2B5EF4-FFF2-40B4-BE49-F238E27FC236}">
                <a16:creationId xmlns:a16="http://schemas.microsoft.com/office/drawing/2014/main" id="{B4EDD970-12B4-DA71-23A5-D54726D46472}"/>
              </a:ext>
            </a:extLst>
          </p:cNvPr>
          <p:cNvSpPr/>
          <p:nvPr/>
        </p:nvSpPr>
        <p:spPr>
          <a:xfrm>
            <a:off x="5212080" y="5521928"/>
            <a:ext cx="6644640" cy="402469"/>
          </a:xfrm>
          <a:prstGeom prst="rect">
            <a:avLst/>
          </a:prstGeom>
          <a:noFill/>
          <a:ln/>
        </p:spPr>
        <p:txBody>
          <a:bodyPr wrap="square" lIns="0" tIns="0" rIns="0" bIns="0" rtlCol="0" anchor="ctr"/>
          <a:lstStyle/>
          <a:p>
            <a:r>
              <a:rPr lang="en-US" sz="1267" noProof="0" dirty="0">
                <a:solidFill>
                  <a:srgbClr val="1A1A1A"/>
                </a:solidFill>
                <a:latin typeface="Montserrat" pitchFamily="34" charset="0"/>
                <a:ea typeface="Montserrat" pitchFamily="34" charset="-122"/>
                <a:cs typeface="Montserrat" pitchFamily="34" charset="-120"/>
              </a:rPr>
              <a:t>• Submitting invoices</a:t>
            </a:r>
            <a:endParaRPr lang="en-US" sz="1267" noProof="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91440"/>
            <a:ext cx="91440" cy="749808"/>
          </a:xfrm>
          <a:prstGeom prst="rect">
            <a:avLst/>
          </a:prstGeom>
          <a:solidFill>
            <a:srgbClr val="F5C400"/>
          </a:solidFill>
          <a:ln w="12700">
            <a:solidFill>
              <a:srgbClr val="F5C400"/>
            </a:solidFill>
            <a:prstDash val="solid"/>
          </a:ln>
        </p:spPr>
        <p:txBody>
          <a:bodyPr/>
          <a:lstStyle/>
          <a:p>
            <a:endParaRPr lang="en-US" noProof="0" dirty="0"/>
          </a:p>
        </p:txBody>
      </p:sp>
      <p:sp>
        <p:nvSpPr>
          <p:cNvPr id="3" name="Text 1"/>
          <p:cNvSpPr/>
          <p:nvPr/>
        </p:nvSpPr>
        <p:spPr>
          <a:xfrm>
            <a:off x="201168" y="91440"/>
            <a:ext cx="8686800" cy="420624"/>
          </a:xfrm>
          <a:prstGeom prst="rect">
            <a:avLst/>
          </a:prstGeom>
          <a:noFill/>
          <a:ln/>
        </p:spPr>
        <p:txBody>
          <a:bodyPr wrap="square" rtlCol="0" anchor="ctr"/>
          <a:lstStyle/>
          <a:p>
            <a:pPr marL="0" indent="0">
              <a:buNone/>
            </a:pPr>
            <a:r>
              <a:rPr lang="en-US" sz="2200" b="1" noProof="0" dirty="0">
                <a:solidFill>
                  <a:srgbClr val="1A1A1A"/>
                </a:solidFill>
                <a:latin typeface="Montserrat" pitchFamily="34" charset="0"/>
                <a:ea typeface="Montserrat" pitchFamily="34" charset="-122"/>
                <a:cs typeface="Montserrat" pitchFamily="34" charset="-120"/>
              </a:rPr>
              <a:t>Invoicing</a:t>
            </a:r>
            <a:endParaRPr lang="en-US" sz="2200" noProof="0" dirty="0"/>
          </a:p>
        </p:txBody>
      </p:sp>
      <p:sp>
        <p:nvSpPr>
          <p:cNvPr id="4" name="Text 2"/>
          <p:cNvSpPr/>
          <p:nvPr/>
        </p:nvSpPr>
        <p:spPr>
          <a:xfrm>
            <a:off x="201168" y="521208"/>
            <a:ext cx="8686800" cy="182880"/>
          </a:xfrm>
          <a:prstGeom prst="rect">
            <a:avLst/>
          </a:prstGeom>
          <a:noFill/>
          <a:ln/>
        </p:spPr>
        <p:txBody>
          <a:bodyPr wrap="square" rtlCol="0" anchor="ctr"/>
          <a:lstStyle/>
          <a:p>
            <a:pPr marL="0" indent="0">
              <a:buNone/>
            </a:pPr>
            <a:r>
              <a:rPr lang="en-US" sz="850" noProof="0" dirty="0">
                <a:solidFill>
                  <a:srgbClr val="1A1A1A"/>
                </a:solidFill>
                <a:latin typeface="Montserrat" pitchFamily="34" charset="0"/>
                <a:ea typeface="Montserrat" pitchFamily="34" charset="-122"/>
                <a:cs typeface="Montserrat" pitchFamily="34" charset="-120"/>
              </a:rPr>
              <a:t>The invoice must be created from an approved </a:t>
            </a:r>
            <a:r>
              <a:rPr lang="en-US" sz="850" b="1" noProof="0" dirty="0">
                <a:solidFill>
                  <a:srgbClr val="1A1A1A"/>
                </a:solidFill>
                <a:latin typeface="Montserrat" pitchFamily="34" charset="0"/>
                <a:ea typeface="Montserrat" pitchFamily="34" charset="-122"/>
                <a:cs typeface="Montserrat" pitchFamily="34" charset="-120"/>
              </a:rPr>
              <a:t>Service Entry Sheet (SES).</a:t>
            </a:r>
            <a:endParaRPr lang="en-US" sz="850" noProof="0" dirty="0"/>
          </a:p>
        </p:txBody>
      </p:sp>
      <p:sp>
        <p:nvSpPr>
          <p:cNvPr id="5" name="Text 3"/>
          <p:cNvSpPr/>
          <p:nvPr/>
        </p:nvSpPr>
        <p:spPr>
          <a:xfrm>
            <a:off x="420624" y="838229"/>
            <a:ext cx="8686800" cy="237744"/>
          </a:xfrm>
          <a:prstGeom prst="rect">
            <a:avLst/>
          </a:prstGeom>
          <a:noFill/>
          <a:ln/>
        </p:spPr>
        <p:txBody>
          <a:bodyPr wrap="square" rtlCol="0" anchor="ctr"/>
          <a:lstStyle/>
          <a:p>
            <a:pPr marL="0" indent="0">
              <a:buNone/>
            </a:pPr>
            <a:r>
              <a:rPr lang="en-US" sz="1100" b="1" noProof="0" dirty="0">
                <a:solidFill>
                  <a:srgbClr val="1A1A1A"/>
                </a:solidFill>
                <a:latin typeface="Montserrat" pitchFamily="34" charset="0"/>
                <a:ea typeface="Montserrat" pitchFamily="34" charset="-122"/>
                <a:cs typeface="Montserrat" pitchFamily="34" charset="-120"/>
              </a:rPr>
              <a:t>1. Create invoice from the Service Order</a:t>
            </a:r>
            <a:endParaRPr lang="en-US" sz="1100" noProof="0" dirty="0"/>
          </a:p>
        </p:txBody>
      </p:sp>
      <p:sp>
        <p:nvSpPr>
          <p:cNvPr id="7" name="Shape 5"/>
          <p:cNvSpPr/>
          <p:nvPr/>
        </p:nvSpPr>
        <p:spPr>
          <a:xfrm>
            <a:off x="182880" y="1085595"/>
            <a:ext cx="6583680" cy="2864613"/>
          </a:xfrm>
          <a:prstGeom prst="roundRect">
            <a:avLst>
              <a:gd name="adj" fmla="val 2000"/>
            </a:avLst>
          </a:prstGeom>
          <a:solidFill>
            <a:srgbClr val="FFFFFF"/>
          </a:solidFill>
          <a:ln w="9525">
            <a:solidFill>
              <a:srgbClr val="DDDDDD"/>
            </a:solidFill>
            <a:prstDash val="solid"/>
          </a:ln>
        </p:spPr>
        <p:txBody>
          <a:bodyPr/>
          <a:lstStyle/>
          <a:p>
            <a:endParaRPr lang="en-US" noProof="0" dirty="0"/>
          </a:p>
        </p:txBody>
      </p:sp>
      <p:sp>
        <p:nvSpPr>
          <p:cNvPr id="9" name="Shape 6"/>
          <p:cNvSpPr/>
          <p:nvPr/>
        </p:nvSpPr>
        <p:spPr>
          <a:xfrm>
            <a:off x="393192" y="843040"/>
            <a:ext cx="237744" cy="237744"/>
          </a:xfrm>
          <a:prstGeom prst="ellipse">
            <a:avLst/>
          </a:prstGeom>
          <a:solidFill>
            <a:srgbClr val="F5C400"/>
          </a:solidFill>
          <a:ln w="12700">
            <a:solidFill>
              <a:srgbClr val="F5C400"/>
            </a:solidFill>
            <a:prstDash val="solid"/>
          </a:ln>
        </p:spPr>
        <p:txBody>
          <a:bodyPr/>
          <a:lstStyle/>
          <a:p>
            <a:endParaRPr lang="en-US" noProof="0" dirty="0"/>
          </a:p>
        </p:txBody>
      </p:sp>
      <p:sp>
        <p:nvSpPr>
          <p:cNvPr id="10" name="Text 7"/>
          <p:cNvSpPr/>
          <p:nvPr/>
        </p:nvSpPr>
        <p:spPr>
          <a:xfrm>
            <a:off x="393192" y="843040"/>
            <a:ext cx="237744" cy="237744"/>
          </a:xfrm>
          <a:prstGeom prst="rect">
            <a:avLst/>
          </a:prstGeom>
          <a:noFill/>
          <a:ln/>
        </p:spPr>
        <p:txBody>
          <a:bodyPr wrap="square" lIns="0" tIns="0" rIns="0" bIns="0" rtlCol="0" anchor="ctr"/>
          <a:lstStyle/>
          <a:p>
            <a:pPr marL="0" indent="0" algn="ctr">
              <a:buNone/>
            </a:pPr>
            <a:r>
              <a:rPr lang="en-US" sz="850" b="1" noProof="0" dirty="0">
                <a:solidFill>
                  <a:srgbClr val="1A2B4A"/>
                </a:solidFill>
                <a:latin typeface="Montserrat" pitchFamily="34" charset="0"/>
                <a:ea typeface="Montserrat" pitchFamily="34" charset="-122"/>
                <a:cs typeface="Montserrat" pitchFamily="34" charset="-120"/>
              </a:rPr>
              <a:t>1</a:t>
            </a:r>
            <a:endParaRPr lang="en-US" sz="850" noProof="0" dirty="0"/>
          </a:p>
        </p:txBody>
      </p:sp>
      <p:sp>
        <p:nvSpPr>
          <p:cNvPr id="12" name="Shape 9"/>
          <p:cNvSpPr/>
          <p:nvPr/>
        </p:nvSpPr>
        <p:spPr>
          <a:xfrm>
            <a:off x="731520" y="4041648"/>
            <a:ext cx="3767328" cy="1693236"/>
          </a:xfrm>
          <a:prstGeom prst="roundRect">
            <a:avLst>
              <a:gd name="adj" fmla="val 2874"/>
            </a:avLst>
          </a:prstGeom>
          <a:solidFill>
            <a:srgbClr val="FFFFFF"/>
          </a:solidFill>
          <a:ln w="9525">
            <a:solidFill>
              <a:srgbClr val="DDDDDD"/>
            </a:solidFill>
            <a:prstDash val="solid"/>
          </a:ln>
        </p:spPr>
        <p:txBody>
          <a:bodyPr/>
          <a:lstStyle/>
          <a:p>
            <a:endParaRPr lang="en-US" noProof="0" dirty="0"/>
          </a:p>
        </p:txBody>
      </p:sp>
      <p:sp>
        <p:nvSpPr>
          <p:cNvPr id="17" name="Shape 12"/>
          <p:cNvSpPr/>
          <p:nvPr/>
        </p:nvSpPr>
        <p:spPr>
          <a:xfrm>
            <a:off x="193911" y="5789748"/>
            <a:ext cx="8705088" cy="945751"/>
          </a:xfrm>
          <a:prstGeom prst="roundRect">
            <a:avLst>
              <a:gd name="adj" fmla="val 7317"/>
            </a:avLst>
          </a:prstGeom>
          <a:solidFill>
            <a:srgbClr val="EBF4FF"/>
          </a:solidFill>
          <a:ln w="9525">
            <a:solidFill>
              <a:srgbClr val="90CDF4"/>
            </a:solidFill>
            <a:prstDash val="solid"/>
          </a:ln>
        </p:spPr>
        <p:txBody>
          <a:bodyPr/>
          <a:lstStyle/>
          <a:p>
            <a:endParaRPr lang="en-US" noProof="0" dirty="0"/>
          </a:p>
        </p:txBody>
      </p:sp>
      <p:sp>
        <p:nvSpPr>
          <p:cNvPr id="18" name="Shape 13"/>
          <p:cNvSpPr/>
          <p:nvPr/>
        </p:nvSpPr>
        <p:spPr>
          <a:xfrm>
            <a:off x="310896" y="5833872"/>
            <a:ext cx="201168" cy="201168"/>
          </a:xfrm>
          <a:prstGeom prst="ellipse">
            <a:avLst/>
          </a:prstGeom>
          <a:solidFill>
            <a:srgbClr val="3182CE"/>
          </a:solidFill>
          <a:ln w="12700">
            <a:solidFill>
              <a:srgbClr val="3182CE"/>
            </a:solidFill>
            <a:prstDash val="solid"/>
          </a:ln>
        </p:spPr>
        <p:txBody>
          <a:bodyPr/>
          <a:lstStyle/>
          <a:p>
            <a:endParaRPr lang="en-US" noProof="0" dirty="0"/>
          </a:p>
        </p:txBody>
      </p:sp>
      <p:sp>
        <p:nvSpPr>
          <p:cNvPr id="19" name="Text 14"/>
          <p:cNvSpPr/>
          <p:nvPr/>
        </p:nvSpPr>
        <p:spPr>
          <a:xfrm>
            <a:off x="310896" y="5833872"/>
            <a:ext cx="201168" cy="201168"/>
          </a:xfrm>
          <a:prstGeom prst="rect">
            <a:avLst/>
          </a:prstGeom>
          <a:noFill/>
          <a:ln/>
        </p:spPr>
        <p:txBody>
          <a:bodyPr wrap="square" lIns="0" tIns="0" rIns="0" bIns="0" rtlCol="0" anchor="ctr"/>
          <a:lstStyle/>
          <a:p>
            <a:pPr marL="0" indent="0" algn="ctr">
              <a:buNone/>
            </a:pPr>
            <a:r>
              <a:rPr lang="en-US" sz="800" b="1" noProof="0" dirty="0" err="1">
                <a:solidFill>
                  <a:srgbClr val="FFFFFF"/>
                </a:solidFill>
                <a:latin typeface="Montserrat" pitchFamily="34" charset="0"/>
                <a:ea typeface="Montserrat" pitchFamily="34" charset="-122"/>
                <a:cs typeface="Montserrat" pitchFamily="34" charset="-120"/>
              </a:rPr>
              <a:t>i</a:t>
            </a:r>
            <a:endParaRPr lang="en-US" sz="800" noProof="0" dirty="0"/>
          </a:p>
        </p:txBody>
      </p:sp>
      <p:sp>
        <p:nvSpPr>
          <p:cNvPr id="20" name="Text 15"/>
          <p:cNvSpPr/>
          <p:nvPr/>
        </p:nvSpPr>
        <p:spPr>
          <a:xfrm>
            <a:off x="585216" y="5815584"/>
            <a:ext cx="8046720" cy="219456"/>
          </a:xfrm>
          <a:prstGeom prst="rect">
            <a:avLst/>
          </a:prstGeom>
          <a:noFill/>
          <a:ln/>
        </p:spPr>
        <p:txBody>
          <a:bodyPr wrap="square" rtlCol="0" anchor="ctr"/>
          <a:lstStyle/>
          <a:p>
            <a:pPr marL="0" indent="0">
              <a:buNone/>
            </a:pPr>
            <a:r>
              <a:rPr lang="en-US" sz="900" b="1" noProof="0" dirty="0">
                <a:solidFill>
                  <a:srgbClr val="2B6CB0"/>
                </a:solidFill>
                <a:latin typeface="Montserrat" pitchFamily="34" charset="0"/>
                <a:ea typeface="Montserrat" pitchFamily="34" charset="-122"/>
                <a:cs typeface="Montserrat" pitchFamily="34" charset="-120"/>
              </a:rPr>
              <a:t>Important considerations</a:t>
            </a:r>
            <a:endParaRPr lang="en-US" sz="900" noProof="0" dirty="0"/>
          </a:p>
        </p:txBody>
      </p:sp>
      <p:sp>
        <p:nvSpPr>
          <p:cNvPr id="21" name="Shape 16"/>
          <p:cNvSpPr/>
          <p:nvPr/>
        </p:nvSpPr>
        <p:spPr>
          <a:xfrm>
            <a:off x="310896" y="6126480"/>
            <a:ext cx="128016" cy="128016"/>
          </a:xfrm>
          <a:prstGeom prst="ellipse">
            <a:avLst/>
          </a:prstGeom>
          <a:solidFill>
            <a:srgbClr val="2E7D32"/>
          </a:solidFill>
          <a:ln w="12700">
            <a:solidFill>
              <a:srgbClr val="2E7D32"/>
            </a:solidFill>
            <a:prstDash val="solid"/>
          </a:ln>
        </p:spPr>
        <p:txBody>
          <a:bodyPr/>
          <a:lstStyle/>
          <a:p>
            <a:endParaRPr lang="en-US" noProof="0" dirty="0"/>
          </a:p>
        </p:txBody>
      </p:sp>
      <p:sp>
        <p:nvSpPr>
          <p:cNvPr id="22" name="Text 17"/>
          <p:cNvSpPr/>
          <p:nvPr/>
        </p:nvSpPr>
        <p:spPr>
          <a:xfrm>
            <a:off x="310896" y="6126480"/>
            <a:ext cx="128016" cy="128016"/>
          </a:xfrm>
          <a:prstGeom prst="rect">
            <a:avLst/>
          </a:prstGeom>
          <a:noFill/>
          <a:ln/>
        </p:spPr>
        <p:txBody>
          <a:bodyPr wrap="square" lIns="0" tIns="0" rIns="0" bIns="0" rtlCol="0" anchor="ctr"/>
          <a:lstStyle/>
          <a:p>
            <a:pPr marL="0" indent="0" algn="ctr">
              <a:buNone/>
            </a:pPr>
            <a:r>
              <a:rPr lang="en-US" sz="550" b="1" noProof="0" dirty="0">
                <a:solidFill>
                  <a:srgbClr val="FFFFFF"/>
                </a:solidFill>
                <a:latin typeface="Montserrat" pitchFamily="34" charset="0"/>
                <a:ea typeface="Montserrat" pitchFamily="34" charset="-122"/>
                <a:cs typeface="Montserrat" pitchFamily="34" charset="-120"/>
              </a:rPr>
              <a:t>✓</a:t>
            </a:r>
            <a:endParaRPr lang="en-US" sz="550" noProof="0" dirty="0"/>
          </a:p>
        </p:txBody>
      </p:sp>
      <p:sp>
        <p:nvSpPr>
          <p:cNvPr id="23" name="Text 18"/>
          <p:cNvSpPr/>
          <p:nvPr/>
        </p:nvSpPr>
        <p:spPr>
          <a:xfrm>
            <a:off x="512064" y="6089904"/>
            <a:ext cx="8229600" cy="219456"/>
          </a:xfrm>
          <a:prstGeom prst="rect">
            <a:avLst/>
          </a:prstGeom>
          <a:noFill/>
          <a:ln/>
        </p:spPr>
        <p:txBody>
          <a:bodyPr wrap="square" rtlCol="0" anchor="ctr"/>
          <a:lstStyle/>
          <a:p>
            <a:pPr marL="0" indent="0">
              <a:buNone/>
            </a:pPr>
            <a:r>
              <a:rPr lang="en-US" sz="750" noProof="0" dirty="0">
                <a:solidFill>
                  <a:srgbClr val="2B6CB0"/>
                </a:solidFill>
                <a:latin typeface="Montserrat" pitchFamily="34" charset="0"/>
                <a:ea typeface="Montserrat" pitchFamily="34" charset="-122"/>
                <a:cs typeface="Montserrat" pitchFamily="34" charset="-120"/>
              </a:rPr>
              <a:t>Coupa will not allow creating or submitting an invoice with a value or currency different from what was approved in the SES.</a:t>
            </a:r>
            <a:endParaRPr lang="en-US" sz="750" noProof="0" dirty="0"/>
          </a:p>
        </p:txBody>
      </p:sp>
      <p:sp>
        <p:nvSpPr>
          <p:cNvPr id="24" name="Shape 19"/>
          <p:cNvSpPr/>
          <p:nvPr/>
        </p:nvSpPr>
        <p:spPr>
          <a:xfrm>
            <a:off x="310896" y="6364224"/>
            <a:ext cx="128016" cy="128016"/>
          </a:xfrm>
          <a:prstGeom prst="ellipse">
            <a:avLst/>
          </a:prstGeom>
          <a:solidFill>
            <a:srgbClr val="2E7D32"/>
          </a:solidFill>
          <a:ln w="12700">
            <a:solidFill>
              <a:srgbClr val="2E7D32"/>
            </a:solidFill>
            <a:prstDash val="solid"/>
          </a:ln>
        </p:spPr>
        <p:txBody>
          <a:bodyPr/>
          <a:lstStyle/>
          <a:p>
            <a:endParaRPr lang="en-US" noProof="0" dirty="0"/>
          </a:p>
        </p:txBody>
      </p:sp>
      <p:sp>
        <p:nvSpPr>
          <p:cNvPr id="25" name="Text 20"/>
          <p:cNvSpPr/>
          <p:nvPr/>
        </p:nvSpPr>
        <p:spPr>
          <a:xfrm>
            <a:off x="310896" y="6364224"/>
            <a:ext cx="128016" cy="128016"/>
          </a:xfrm>
          <a:prstGeom prst="rect">
            <a:avLst/>
          </a:prstGeom>
          <a:noFill/>
          <a:ln/>
        </p:spPr>
        <p:txBody>
          <a:bodyPr wrap="square" lIns="0" tIns="0" rIns="0" bIns="0" rtlCol="0" anchor="ctr"/>
          <a:lstStyle/>
          <a:p>
            <a:pPr marL="0" indent="0" algn="ctr">
              <a:buNone/>
            </a:pPr>
            <a:r>
              <a:rPr lang="en-US" sz="550" b="1" noProof="0" dirty="0">
                <a:solidFill>
                  <a:srgbClr val="FFFFFF"/>
                </a:solidFill>
                <a:latin typeface="Montserrat" pitchFamily="34" charset="0"/>
                <a:ea typeface="Montserrat" pitchFamily="34" charset="-122"/>
                <a:cs typeface="Montserrat" pitchFamily="34" charset="-120"/>
              </a:rPr>
              <a:t>✓</a:t>
            </a:r>
            <a:endParaRPr lang="en-US" sz="550" noProof="0" dirty="0"/>
          </a:p>
        </p:txBody>
      </p:sp>
      <p:sp>
        <p:nvSpPr>
          <p:cNvPr id="26" name="Text 21"/>
          <p:cNvSpPr/>
          <p:nvPr/>
        </p:nvSpPr>
        <p:spPr>
          <a:xfrm>
            <a:off x="512064" y="6327648"/>
            <a:ext cx="8229600" cy="219456"/>
          </a:xfrm>
          <a:prstGeom prst="rect">
            <a:avLst/>
          </a:prstGeom>
          <a:noFill/>
          <a:ln/>
        </p:spPr>
        <p:txBody>
          <a:bodyPr wrap="square" rtlCol="0" anchor="ctr"/>
          <a:lstStyle/>
          <a:p>
            <a:pPr marL="0" indent="0">
              <a:buNone/>
            </a:pPr>
            <a:r>
              <a:rPr lang="en-US" sz="750" noProof="0" dirty="0">
                <a:solidFill>
                  <a:srgbClr val="2B6CB0"/>
                </a:solidFill>
                <a:latin typeface="Montserrat" pitchFamily="34" charset="0"/>
                <a:ea typeface="Montserrat" pitchFamily="34" charset="-122"/>
                <a:cs typeface="Montserrat" pitchFamily="34" charset="-120"/>
              </a:rPr>
              <a:t>The Supplier can check the status of their invoices directly from the portal in the Invoices menu.</a:t>
            </a:r>
            <a:endParaRPr lang="en-US" sz="750" noProof="0" dirty="0"/>
          </a:p>
        </p:txBody>
      </p:sp>
      <p:sp>
        <p:nvSpPr>
          <p:cNvPr id="27" name="Shape 22"/>
          <p:cNvSpPr/>
          <p:nvPr/>
        </p:nvSpPr>
        <p:spPr>
          <a:xfrm>
            <a:off x="9110617" y="515401"/>
            <a:ext cx="2864250" cy="4118555"/>
          </a:xfrm>
          <a:prstGeom prst="roundRect">
            <a:avLst>
              <a:gd name="adj" fmla="val 2201"/>
            </a:avLst>
          </a:prstGeom>
          <a:solidFill>
            <a:schemeClr val="tx1"/>
          </a:solidFill>
          <a:ln w="12700">
            <a:solidFill>
              <a:srgbClr val="1A2B4A"/>
            </a:solidFill>
            <a:prstDash val="solid"/>
          </a:ln>
        </p:spPr>
        <p:txBody>
          <a:bodyPr/>
          <a:lstStyle/>
          <a:p>
            <a:endParaRPr lang="en-US" noProof="0" dirty="0"/>
          </a:p>
        </p:txBody>
      </p:sp>
      <p:sp>
        <p:nvSpPr>
          <p:cNvPr id="28" name="Text 23"/>
          <p:cNvSpPr/>
          <p:nvPr/>
        </p:nvSpPr>
        <p:spPr>
          <a:xfrm>
            <a:off x="9436608" y="783365"/>
            <a:ext cx="2688336" cy="292608"/>
          </a:xfrm>
          <a:prstGeom prst="rect">
            <a:avLst/>
          </a:prstGeom>
          <a:noFill/>
          <a:ln/>
        </p:spPr>
        <p:txBody>
          <a:bodyPr wrap="square" rtlCol="0" anchor="ctr"/>
          <a:lstStyle/>
          <a:p>
            <a:pPr marL="0" indent="0">
              <a:buNone/>
            </a:pPr>
            <a:r>
              <a:rPr lang="en-US" sz="1100" b="1" noProof="0" dirty="0">
                <a:solidFill>
                  <a:srgbClr val="FFFFFF"/>
                </a:solidFill>
                <a:latin typeface="Montserrat" pitchFamily="34" charset="0"/>
                <a:ea typeface="Montserrat" pitchFamily="34" charset="-122"/>
                <a:cs typeface="Montserrat" pitchFamily="34" charset="-120"/>
              </a:rPr>
              <a:t>Reference fields</a:t>
            </a:r>
            <a:endParaRPr lang="en-US" sz="1100" noProof="0" dirty="0"/>
          </a:p>
        </p:txBody>
      </p:sp>
      <p:sp>
        <p:nvSpPr>
          <p:cNvPr id="29" name="Shape 24"/>
          <p:cNvSpPr/>
          <p:nvPr/>
        </p:nvSpPr>
        <p:spPr>
          <a:xfrm>
            <a:off x="9180576" y="1420469"/>
            <a:ext cx="256032" cy="256032"/>
          </a:xfrm>
          <a:prstGeom prst="ellipse">
            <a:avLst/>
          </a:prstGeom>
          <a:solidFill>
            <a:srgbClr val="F5C400"/>
          </a:solidFill>
          <a:ln w="12700">
            <a:solidFill>
              <a:srgbClr val="F5C400"/>
            </a:solidFill>
            <a:prstDash val="solid"/>
          </a:ln>
        </p:spPr>
        <p:txBody>
          <a:bodyPr/>
          <a:lstStyle/>
          <a:p>
            <a:endParaRPr lang="en-US" noProof="0" dirty="0"/>
          </a:p>
        </p:txBody>
      </p:sp>
      <p:sp>
        <p:nvSpPr>
          <p:cNvPr id="30" name="Text 25"/>
          <p:cNvSpPr/>
          <p:nvPr/>
        </p:nvSpPr>
        <p:spPr>
          <a:xfrm>
            <a:off x="9180576" y="1420469"/>
            <a:ext cx="256032" cy="256032"/>
          </a:xfrm>
          <a:prstGeom prst="rect">
            <a:avLst/>
          </a:prstGeom>
          <a:noFill/>
          <a:ln/>
        </p:spPr>
        <p:txBody>
          <a:bodyPr wrap="square" lIns="0" tIns="0" rIns="0" bIns="0" rtlCol="0" anchor="ctr"/>
          <a:lstStyle/>
          <a:p>
            <a:pPr marL="0" indent="0" algn="ctr">
              <a:buNone/>
            </a:pPr>
            <a:r>
              <a:rPr lang="en-US" sz="900" b="1" noProof="0" dirty="0">
                <a:solidFill>
                  <a:srgbClr val="1A2B4A"/>
                </a:solidFill>
                <a:latin typeface="Montserrat" pitchFamily="34" charset="0"/>
                <a:ea typeface="Montserrat" pitchFamily="34" charset="-122"/>
                <a:cs typeface="Montserrat" pitchFamily="34" charset="-120"/>
              </a:rPr>
              <a:t>1</a:t>
            </a:r>
            <a:endParaRPr lang="en-US" sz="900" noProof="0" dirty="0"/>
          </a:p>
        </p:txBody>
      </p:sp>
      <p:sp>
        <p:nvSpPr>
          <p:cNvPr id="31" name="Text 26"/>
          <p:cNvSpPr/>
          <p:nvPr/>
        </p:nvSpPr>
        <p:spPr>
          <a:xfrm>
            <a:off x="9509760" y="1420469"/>
            <a:ext cx="2359152" cy="256032"/>
          </a:xfrm>
          <a:prstGeom prst="rect">
            <a:avLst/>
          </a:prstGeom>
          <a:noFill/>
          <a:ln/>
        </p:spPr>
        <p:txBody>
          <a:bodyPr wrap="square" rtlCol="0" anchor="ctr"/>
          <a:lstStyle/>
          <a:p>
            <a:pPr marL="0" indent="0">
              <a:buNone/>
            </a:pPr>
            <a:r>
              <a:rPr lang="en-US" sz="1000" b="1" noProof="0" dirty="0">
                <a:solidFill>
                  <a:srgbClr val="FFFFFF"/>
                </a:solidFill>
                <a:latin typeface="Montserrat" pitchFamily="34" charset="0"/>
                <a:ea typeface="Montserrat" pitchFamily="34" charset="-122"/>
                <a:cs typeface="Montserrat" pitchFamily="34" charset="-120"/>
              </a:rPr>
              <a:t>Create invoice</a:t>
            </a:r>
            <a:endParaRPr lang="en-US" sz="1000" noProof="0" dirty="0"/>
          </a:p>
        </p:txBody>
      </p:sp>
      <p:sp>
        <p:nvSpPr>
          <p:cNvPr id="32" name="Text 27"/>
          <p:cNvSpPr/>
          <p:nvPr/>
        </p:nvSpPr>
        <p:spPr>
          <a:xfrm>
            <a:off x="9502503" y="1676792"/>
            <a:ext cx="2330124" cy="903948"/>
          </a:xfrm>
          <a:prstGeom prst="rect">
            <a:avLst/>
          </a:prstGeom>
          <a:noFill/>
          <a:ln/>
        </p:spPr>
        <p:txBody>
          <a:bodyPr wrap="square" lIns="91440" tIns="45720" rIns="91440" bIns="45720" rtlCol="0" anchor="ctr"/>
          <a:lstStyle/>
          <a:p>
            <a:pPr marL="0" indent="0">
              <a:buNone/>
            </a:pPr>
            <a:r>
              <a:rPr lang="en-US" sz="1000" noProof="0" dirty="0">
                <a:solidFill>
                  <a:srgbClr val="CADCFC"/>
                </a:solidFill>
                <a:latin typeface="Montserrat"/>
                <a:ea typeface="Montserrat" pitchFamily="34" charset="-122"/>
                <a:cs typeface="Montserrat" pitchFamily="34" charset="-120"/>
              </a:rPr>
              <a:t>Available only when there is an approved SES linked to the Service Order.</a:t>
            </a:r>
            <a:endParaRPr lang="en-US" sz="1000" noProof="0" dirty="0">
              <a:latin typeface="Montserrat"/>
            </a:endParaRPr>
          </a:p>
        </p:txBody>
      </p:sp>
      <p:sp>
        <p:nvSpPr>
          <p:cNvPr id="34" name="Text 29"/>
          <p:cNvSpPr/>
          <p:nvPr/>
        </p:nvSpPr>
        <p:spPr>
          <a:xfrm>
            <a:off x="9244439" y="3222518"/>
            <a:ext cx="2688336" cy="548640"/>
          </a:xfrm>
          <a:prstGeom prst="rect">
            <a:avLst/>
          </a:prstGeom>
          <a:noFill/>
          <a:ln/>
        </p:spPr>
        <p:txBody>
          <a:bodyPr wrap="square" rtlCol="0" anchor="ctr"/>
          <a:lstStyle/>
          <a:p>
            <a:pPr marL="0" indent="0">
              <a:buNone/>
            </a:pPr>
            <a:r>
              <a:rPr lang="en-US" sz="1000" noProof="0" dirty="0">
                <a:solidFill>
                  <a:srgbClr val="FCD34D"/>
                </a:solidFill>
                <a:latin typeface="Montserrat" pitchFamily="34" charset="0"/>
                <a:ea typeface="Montserrat" pitchFamily="34" charset="-122"/>
                <a:cs typeface="Montserrat" pitchFamily="34" charset="-120"/>
              </a:rPr>
              <a:t>⚠  If the SES has not been approved, the</a:t>
            </a:r>
            <a:endParaRPr lang="en-US" sz="1000" noProof="0" dirty="0"/>
          </a:p>
          <a:p>
            <a:pPr marL="0" indent="0">
              <a:buNone/>
            </a:pPr>
            <a:r>
              <a:rPr lang="en-US" sz="1000" noProof="0" dirty="0">
                <a:solidFill>
                  <a:srgbClr val="FCD34D"/>
                </a:solidFill>
                <a:latin typeface="Montserrat" pitchFamily="34" charset="0"/>
                <a:ea typeface="Montserrat" pitchFamily="34" charset="-122"/>
                <a:cs typeface="Montserrat" pitchFamily="34" charset="-120"/>
              </a:rPr>
              <a:t>"Create invoice" button will not be available.</a:t>
            </a:r>
            <a:endParaRPr lang="en-US" sz="1000" noProof="0" dirty="0"/>
          </a:p>
        </p:txBody>
      </p:sp>
      <p:pic>
        <p:nvPicPr>
          <p:cNvPr id="35" name="Picture 34">
            <a:extLst>
              <a:ext uri="{FF2B5EF4-FFF2-40B4-BE49-F238E27FC236}">
                <a16:creationId xmlns:a16="http://schemas.microsoft.com/office/drawing/2014/main" id="{AFAEDA38-E8B6-54D7-EB91-C2F8BA2DEEE0}"/>
              </a:ext>
            </a:extLst>
          </p:cNvPr>
          <p:cNvPicPr>
            <a:picLocks noChangeAspect="1"/>
          </p:cNvPicPr>
          <p:nvPr/>
        </p:nvPicPr>
        <p:blipFill>
          <a:blip r:embed="rId3"/>
          <a:stretch>
            <a:fillRect/>
          </a:stretch>
        </p:blipFill>
        <p:spPr>
          <a:xfrm>
            <a:off x="3647028" y="833418"/>
            <a:ext cx="295243" cy="247366"/>
          </a:xfrm>
          <a:prstGeom prst="rect">
            <a:avLst/>
          </a:prstGeom>
        </p:spPr>
      </p:pic>
      <p:sp>
        <p:nvSpPr>
          <p:cNvPr id="42" name="Rectangle: Rounded Corners 41">
            <a:extLst>
              <a:ext uri="{FF2B5EF4-FFF2-40B4-BE49-F238E27FC236}">
                <a16:creationId xmlns:a16="http://schemas.microsoft.com/office/drawing/2014/main" id="{9454A14F-E928-3A41-A38E-61C48BFD0AD3}"/>
              </a:ext>
            </a:extLst>
          </p:cNvPr>
          <p:cNvSpPr/>
          <p:nvPr/>
        </p:nvSpPr>
        <p:spPr>
          <a:xfrm>
            <a:off x="9244149" y="3059467"/>
            <a:ext cx="2523744" cy="875581"/>
          </a:xfrm>
          <a:prstGeom prst="roundRect">
            <a:avLst/>
          </a:prstGeom>
          <a:noFill/>
          <a:ln w="952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noProof="0" dirty="0"/>
          </a:p>
        </p:txBody>
      </p:sp>
      <p:sp>
        <p:nvSpPr>
          <p:cNvPr id="37" name="Shape 11">
            <a:extLst>
              <a:ext uri="{FF2B5EF4-FFF2-40B4-BE49-F238E27FC236}">
                <a16:creationId xmlns:a16="http://schemas.microsoft.com/office/drawing/2014/main" id="{CF3F107F-F98E-E292-4BE1-CA368E9B8465}"/>
              </a:ext>
            </a:extLst>
          </p:cNvPr>
          <p:cNvSpPr/>
          <p:nvPr/>
        </p:nvSpPr>
        <p:spPr>
          <a:xfrm>
            <a:off x="9110617" y="4916279"/>
            <a:ext cx="2886021" cy="1808769"/>
          </a:xfrm>
          <a:prstGeom prst="roundRect">
            <a:avLst>
              <a:gd name="adj" fmla="val 4023"/>
            </a:avLst>
          </a:prstGeom>
          <a:solidFill>
            <a:srgbClr val="FFF8DC"/>
          </a:solidFill>
          <a:ln w="12700">
            <a:solidFill>
              <a:srgbClr val="F5C400"/>
            </a:solidFill>
            <a:prstDash val="solid"/>
          </a:ln>
        </p:spPr>
        <p:txBody>
          <a:bodyPr lIns="91440" tIns="45720" rIns="91440" bIns="45720" anchor="t"/>
          <a:lstStyle/>
          <a:p>
            <a:r>
              <a:rPr lang="en-US" sz="1600" b="1" noProof="0" dirty="0">
                <a:latin typeface="Montserrat"/>
              </a:rPr>
              <a:t>Important note</a:t>
            </a:r>
          </a:p>
          <a:p>
            <a:endParaRPr lang="en-US" noProof="0" dirty="0">
              <a:latin typeface="Montserrat"/>
              <a:ea typeface="+mn-lt"/>
              <a:cs typeface="+mn-lt"/>
            </a:endParaRPr>
          </a:p>
          <a:p>
            <a:r>
              <a:rPr lang="en-US" noProof="0" dirty="0">
                <a:latin typeface="Montserrat"/>
                <a:ea typeface="+mn-lt"/>
                <a:cs typeface="+mn-lt"/>
              </a:rPr>
              <a:t>📌 </a:t>
            </a:r>
            <a:r>
              <a:rPr lang="en-US" sz="1400" noProof="0" dirty="0">
                <a:latin typeface="Montserrat"/>
                <a:ea typeface="+mn-lt"/>
                <a:cs typeface="+mn-lt"/>
              </a:rPr>
              <a:t>Each approved Service Entry Sheet (SES) will result in a single invoice.</a:t>
            </a:r>
            <a:endParaRPr lang="en-US" sz="1400" noProof="0" dirty="0">
              <a:latin typeface="Montserrat"/>
            </a:endParaRPr>
          </a:p>
          <a:p>
            <a:endParaRPr lang="en-US" noProof="0" dirty="0">
              <a:ea typeface="Calibri"/>
              <a:cs typeface="Calibri"/>
            </a:endParaRPr>
          </a:p>
        </p:txBody>
      </p:sp>
      <p:sp>
        <p:nvSpPr>
          <p:cNvPr id="39" name="Rectangle 38">
            <a:extLst>
              <a:ext uri="{FF2B5EF4-FFF2-40B4-BE49-F238E27FC236}">
                <a16:creationId xmlns:a16="http://schemas.microsoft.com/office/drawing/2014/main" id="{D8EB8BA2-D824-4628-9404-2F944BA66B7B}"/>
              </a:ext>
            </a:extLst>
          </p:cNvPr>
          <p:cNvSpPr/>
          <p:nvPr/>
        </p:nvSpPr>
        <p:spPr>
          <a:xfrm>
            <a:off x="1618488" y="1548485"/>
            <a:ext cx="612648" cy="22243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noProof="0" dirty="0"/>
          </a:p>
        </p:txBody>
      </p:sp>
      <p:pic>
        <p:nvPicPr>
          <p:cNvPr id="40" name="Picture 39">
            <a:extLst>
              <a:ext uri="{FF2B5EF4-FFF2-40B4-BE49-F238E27FC236}">
                <a16:creationId xmlns:a16="http://schemas.microsoft.com/office/drawing/2014/main" id="{948F7C56-4C90-61C2-00F4-BC10CCE96A7F}"/>
              </a:ext>
            </a:extLst>
          </p:cNvPr>
          <p:cNvPicPr>
            <a:picLocks noChangeAspect="1"/>
          </p:cNvPicPr>
          <p:nvPr/>
        </p:nvPicPr>
        <p:blipFill>
          <a:blip r:embed="rId4"/>
          <a:stretch>
            <a:fillRect/>
          </a:stretch>
        </p:blipFill>
        <p:spPr>
          <a:xfrm>
            <a:off x="1067772" y="1142864"/>
            <a:ext cx="5314740" cy="2805636"/>
          </a:xfrm>
          <a:prstGeom prst="rect">
            <a:avLst/>
          </a:prstGeom>
        </p:spPr>
      </p:pic>
      <p:pic>
        <p:nvPicPr>
          <p:cNvPr id="45" name="Picture 44">
            <a:extLst>
              <a:ext uri="{FF2B5EF4-FFF2-40B4-BE49-F238E27FC236}">
                <a16:creationId xmlns:a16="http://schemas.microsoft.com/office/drawing/2014/main" id="{3AC08C37-65FB-9621-900A-4E414CB0D116}"/>
              </a:ext>
            </a:extLst>
          </p:cNvPr>
          <p:cNvPicPr>
            <a:picLocks noChangeAspect="1"/>
          </p:cNvPicPr>
          <p:nvPr/>
        </p:nvPicPr>
        <p:blipFill>
          <a:blip r:embed="rId5"/>
          <a:stretch>
            <a:fillRect/>
          </a:stretch>
        </p:blipFill>
        <p:spPr>
          <a:xfrm>
            <a:off x="891972" y="4039940"/>
            <a:ext cx="3367752" cy="1682214"/>
          </a:xfrm>
          <a:prstGeom prst="rect">
            <a:avLst/>
          </a:prstGeom>
        </p:spPr>
      </p:pic>
      <p:sp>
        <p:nvSpPr>
          <p:cNvPr id="11" name="Text 8"/>
          <p:cNvSpPr/>
          <p:nvPr/>
        </p:nvSpPr>
        <p:spPr>
          <a:xfrm>
            <a:off x="890026" y="4861071"/>
            <a:ext cx="2518913" cy="278460"/>
          </a:xfrm>
          <a:prstGeom prst="rect">
            <a:avLst/>
          </a:prstGeom>
          <a:solidFill>
            <a:schemeClr val="accent4"/>
          </a:solidFill>
          <a:ln/>
        </p:spPr>
        <p:txBody>
          <a:bodyPr wrap="square" rtlCol="0" anchor="ctr"/>
          <a:lstStyle/>
          <a:p>
            <a:pPr marL="0" indent="0">
              <a:buNone/>
            </a:pPr>
            <a:r>
              <a:rPr lang="en-US" sz="900" b="1" noProof="0" dirty="0">
                <a:latin typeface="Montserrat" pitchFamily="34" charset="0"/>
                <a:ea typeface="Montserrat" pitchFamily="34" charset="-122"/>
                <a:cs typeface="Montserrat" pitchFamily="34" charset="-120"/>
              </a:rPr>
              <a:t>Completed form — Submit action</a:t>
            </a:r>
            <a:endParaRPr lang="en-US" sz="900" noProof="0" dirty="0"/>
          </a:p>
        </p:txBody>
      </p:sp>
      <p:cxnSp>
        <p:nvCxnSpPr>
          <p:cNvPr id="41" name="Straight Arrow Connector 40">
            <a:extLst>
              <a:ext uri="{FF2B5EF4-FFF2-40B4-BE49-F238E27FC236}">
                <a16:creationId xmlns:a16="http://schemas.microsoft.com/office/drawing/2014/main" id="{F8077129-210D-8CD5-753C-1E1A75E4089E}"/>
              </a:ext>
            </a:extLst>
          </p:cNvPr>
          <p:cNvCxnSpPr/>
          <p:nvPr/>
        </p:nvCxnSpPr>
        <p:spPr>
          <a:xfrm flipV="1">
            <a:off x="3500379" y="4767561"/>
            <a:ext cx="293298" cy="139230"/>
          </a:xfrm>
          <a:prstGeom prst="straightConnector1">
            <a:avLst/>
          </a:prstGeom>
          <a:ln w="19050" cap="flat" cmpd="sng" algn="ctr">
            <a:solidFill>
              <a:schemeClr val="accent4"/>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46" name="Shape 11">
            <a:extLst>
              <a:ext uri="{FF2B5EF4-FFF2-40B4-BE49-F238E27FC236}">
                <a16:creationId xmlns:a16="http://schemas.microsoft.com/office/drawing/2014/main" id="{05CC6C89-C4DF-E9CB-704E-BED93B58B38C}"/>
              </a:ext>
            </a:extLst>
          </p:cNvPr>
          <p:cNvSpPr/>
          <p:nvPr/>
        </p:nvSpPr>
        <p:spPr>
          <a:xfrm>
            <a:off x="5745915" y="4483051"/>
            <a:ext cx="2886021" cy="945752"/>
          </a:xfrm>
          <a:prstGeom prst="roundRect">
            <a:avLst>
              <a:gd name="adj" fmla="val 4023"/>
            </a:avLst>
          </a:prstGeom>
          <a:solidFill>
            <a:srgbClr val="FFF8DC"/>
          </a:solidFill>
          <a:ln w="12700">
            <a:solidFill>
              <a:srgbClr val="F5C400"/>
            </a:solidFill>
            <a:prstDash val="solid"/>
          </a:ln>
        </p:spPr>
        <p:txBody>
          <a:bodyPr lIns="91440" tIns="45720" rIns="91440" bIns="45720" anchor="t"/>
          <a:lstStyle/>
          <a:p>
            <a:r>
              <a:rPr lang="en-US" sz="1400" b="1" noProof="0" dirty="0">
                <a:latin typeface="Montserrat"/>
              </a:rPr>
              <a:t>Important note</a:t>
            </a:r>
          </a:p>
          <a:p>
            <a:endParaRPr lang="en-US" noProof="0" dirty="0">
              <a:latin typeface="Montserrat"/>
              <a:ea typeface="+mn-lt"/>
              <a:cs typeface="+mn-lt"/>
            </a:endParaRPr>
          </a:p>
          <a:p>
            <a:r>
              <a:rPr lang="en-US" sz="1100" b="1" dirty="0">
                <a:latin typeface="Montserrat" pitchFamily="34" charset="0"/>
              </a:rPr>
              <a:t>Without an approved SES — option not available</a:t>
            </a:r>
          </a:p>
          <a:p>
            <a:endParaRPr lang="en-US" noProof="0" dirty="0">
              <a:ea typeface="Calibri"/>
              <a:cs typeface="Calibri"/>
            </a:endParaRPr>
          </a:p>
        </p:txBody>
      </p:sp>
      <p:sp>
        <p:nvSpPr>
          <p:cNvPr id="47" name="Arrow: Right 46">
            <a:extLst>
              <a:ext uri="{FF2B5EF4-FFF2-40B4-BE49-F238E27FC236}">
                <a16:creationId xmlns:a16="http://schemas.microsoft.com/office/drawing/2014/main" id="{2536AF97-8C39-B796-5A1D-C69788BAF128}"/>
              </a:ext>
            </a:extLst>
          </p:cNvPr>
          <p:cNvSpPr/>
          <p:nvPr/>
        </p:nvSpPr>
        <p:spPr>
          <a:xfrm>
            <a:off x="4338219" y="4611238"/>
            <a:ext cx="1152939" cy="25324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256032" y="182880"/>
            <a:ext cx="91440" cy="566928"/>
          </a:xfrm>
          <a:prstGeom prst="rect">
            <a:avLst/>
          </a:prstGeom>
          <a:solidFill>
            <a:srgbClr val="FCC328"/>
          </a:solidFill>
          <a:ln w="12700">
            <a:solidFill>
              <a:srgbClr val="FCC328"/>
            </a:solidFill>
            <a:prstDash val="solid"/>
          </a:ln>
        </p:spPr>
        <p:txBody>
          <a:bodyPr/>
          <a:lstStyle/>
          <a:p>
            <a:endParaRPr lang="en-US" noProof="0" dirty="0"/>
          </a:p>
        </p:txBody>
      </p:sp>
      <p:sp>
        <p:nvSpPr>
          <p:cNvPr id="3" name="Text 1"/>
          <p:cNvSpPr/>
          <p:nvPr/>
        </p:nvSpPr>
        <p:spPr>
          <a:xfrm>
            <a:off x="438912" y="164592"/>
            <a:ext cx="11430000" cy="621792"/>
          </a:xfrm>
          <a:prstGeom prst="rect">
            <a:avLst/>
          </a:prstGeom>
          <a:noFill/>
          <a:ln/>
        </p:spPr>
        <p:txBody>
          <a:bodyPr wrap="square" lIns="0" tIns="0" rIns="0" bIns="0" rtlCol="0" anchor="ctr"/>
          <a:lstStyle/>
          <a:p>
            <a:pPr marL="0" indent="0">
              <a:buNone/>
            </a:pPr>
            <a:r>
              <a:rPr lang="en-US" sz="2200" b="1" noProof="0" dirty="0">
                <a:solidFill>
                  <a:srgbClr val="000000"/>
                </a:solidFill>
                <a:latin typeface="Montserrat" pitchFamily="34" charset="0"/>
                <a:ea typeface="Montserrat" pitchFamily="34" charset="-122"/>
                <a:cs typeface="Montserrat" pitchFamily="34" charset="-120"/>
              </a:rPr>
              <a:t>Views for reporting and tracking</a:t>
            </a:r>
            <a:endParaRPr lang="en-US" sz="2200" noProof="0" dirty="0"/>
          </a:p>
        </p:txBody>
      </p:sp>
      <p:sp>
        <p:nvSpPr>
          <p:cNvPr id="4" name="Text 2"/>
          <p:cNvSpPr/>
          <p:nvPr/>
        </p:nvSpPr>
        <p:spPr>
          <a:xfrm>
            <a:off x="256032" y="804672"/>
            <a:ext cx="11704320" cy="228600"/>
          </a:xfrm>
          <a:prstGeom prst="rect">
            <a:avLst/>
          </a:prstGeom>
          <a:noFill/>
          <a:ln/>
        </p:spPr>
        <p:txBody>
          <a:bodyPr wrap="square" lIns="0" tIns="0" rIns="0" bIns="0" rtlCol="0" anchor="ctr"/>
          <a:lstStyle/>
          <a:p>
            <a:pPr marL="0" indent="0">
              <a:buNone/>
            </a:pPr>
            <a:r>
              <a:rPr lang="en-US" sz="850" noProof="0" dirty="0">
                <a:solidFill>
                  <a:srgbClr val="444444"/>
                </a:solidFill>
                <a:latin typeface="Montserrat" pitchFamily="34" charset="0"/>
                <a:ea typeface="Montserrat" pitchFamily="34" charset="-122"/>
                <a:cs typeface="Montserrat" pitchFamily="34" charset="-120"/>
              </a:rPr>
              <a:t>From the Coupa Supplier Portal you can view and track your Service Orders, Service Sheets, and Invoices.</a:t>
            </a:r>
            <a:endParaRPr lang="en-US" sz="850" noProof="0" dirty="0"/>
          </a:p>
        </p:txBody>
      </p:sp>
      <p:sp>
        <p:nvSpPr>
          <p:cNvPr id="5" name="Shape 3"/>
          <p:cNvSpPr/>
          <p:nvPr/>
        </p:nvSpPr>
        <p:spPr>
          <a:xfrm>
            <a:off x="777240" y="1097280"/>
            <a:ext cx="10607040" cy="420624"/>
          </a:xfrm>
          <a:prstGeom prst="roundRect">
            <a:avLst>
              <a:gd name="adj" fmla="val 10870"/>
            </a:avLst>
          </a:prstGeom>
          <a:solidFill>
            <a:srgbClr val="FFF8DC"/>
          </a:solidFill>
          <a:ln w="12700">
            <a:solidFill>
              <a:srgbClr val="FCC328"/>
            </a:solidFill>
            <a:prstDash val="solid"/>
          </a:ln>
        </p:spPr>
        <p:txBody>
          <a:bodyPr/>
          <a:lstStyle/>
          <a:p>
            <a:endParaRPr lang="en-US" noProof="0" dirty="0"/>
          </a:p>
        </p:txBody>
      </p:sp>
      <p:sp>
        <p:nvSpPr>
          <p:cNvPr id="6" name="Shape 4"/>
          <p:cNvSpPr/>
          <p:nvPr/>
        </p:nvSpPr>
        <p:spPr>
          <a:xfrm>
            <a:off x="960120" y="1170432"/>
            <a:ext cx="256032" cy="256032"/>
          </a:xfrm>
          <a:prstGeom prst="ellipse">
            <a:avLst/>
          </a:prstGeom>
          <a:solidFill>
            <a:srgbClr val="FCC328"/>
          </a:solidFill>
          <a:ln w="12700">
            <a:solidFill>
              <a:srgbClr val="FCC328"/>
            </a:solidFill>
            <a:prstDash val="solid"/>
          </a:ln>
        </p:spPr>
        <p:txBody>
          <a:bodyPr/>
          <a:lstStyle/>
          <a:p>
            <a:endParaRPr lang="en-US" noProof="0" dirty="0"/>
          </a:p>
        </p:txBody>
      </p:sp>
      <p:sp>
        <p:nvSpPr>
          <p:cNvPr id="7" name="Text 5"/>
          <p:cNvSpPr/>
          <p:nvPr/>
        </p:nvSpPr>
        <p:spPr>
          <a:xfrm>
            <a:off x="960120" y="1170432"/>
            <a:ext cx="256032" cy="256032"/>
          </a:xfrm>
          <a:prstGeom prst="rect">
            <a:avLst/>
          </a:prstGeom>
          <a:noFill/>
          <a:ln/>
        </p:spPr>
        <p:txBody>
          <a:bodyPr wrap="square" lIns="0" tIns="0" rIns="0" bIns="0" rtlCol="0" anchor="ctr"/>
          <a:lstStyle/>
          <a:p>
            <a:pPr marL="0" indent="0" algn="ctr">
              <a:buNone/>
            </a:pPr>
            <a:r>
              <a:rPr lang="en-US" sz="900" b="1" i="1" noProof="0" dirty="0" err="1">
                <a:solidFill>
                  <a:srgbClr val="000000"/>
                </a:solidFill>
                <a:latin typeface="Montserrat" pitchFamily="34" charset="0"/>
                <a:ea typeface="Montserrat" pitchFamily="34" charset="-122"/>
                <a:cs typeface="Montserrat" pitchFamily="34" charset="-120"/>
              </a:rPr>
              <a:t>i</a:t>
            </a:r>
            <a:endParaRPr lang="en-US" sz="900" noProof="0" dirty="0"/>
          </a:p>
        </p:txBody>
      </p:sp>
      <p:sp>
        <p:nvSpPr>
          <p:cNvPr id="8" name="Text 6"/>
          <p:cNvSpPr/>
          <p:nvPr/>
        </p:nvSpPr>
        <p:spPr>
          <a:xfrm>
            <a:off x="1298448" y="1143000"/>
            <a:ext cx="9875520" cy="292608"/>
          </a:xfrm>
          <a:prstGeom prst="rect">
            <a:avLst/>
          </a:prstGeom>
          <a:noFill/>
          <a:ln/>
        </p:spPr>
        <p:txBody>
          <a:bodyPr wrap="square" lIns="0" tIns="0" rIns="0" bIns="0" rtlCol="0" anchor="ctr"/>
          <a:lstStyle/>
          <a:p>
            <a:pPr marL="0" indent="0">
              <a:buNone/>
            </a:pPr>
            <a:r>
              <a:rPr lang="en-US" sz="900" noProof="0" dirty="0">
                <a:solidFill>
                  <a:srgbClr val="000000"/>
                </a:solidFill>
                <a:latin typeface="Montserrat" pitchFamily="34" charset="0"/>
                <a:ea typeface="Montserrat" pitchFamily="34" charset="-122"/>
                <a:cs typeface="Montserrat" pitchFamily="34" charset="-120"/>
              </a:rPr>
              <a:t>These views let you monitor the status of your transactions and gain visibility into the process from start to finish.</a:t>
            </a:r>
            <a:endParaRPr lang="en-US" sz="900" noProof="0" dirty="0"/>
          </a:p>
        </p:txBody>
      </p:sp>
      <p:sp>
        <p:nvSpPr>
          <p:cNvPr id="9" name="Shape 7"/>
          <p:cNvSpPr/>
          <p:nvPr/>
        </p:nvSpPr>
        <p:spPr>
          <a:xfrm>
            <a:off x="256032" y="1664208"/>
            <a:ext cx="1828800" cy="1024128"/>
          </a:xfrm>
          <a:prstGeom prst="rect">
            <a:avLst/>
          </a:prstGeom>
          <a:solidFill>
            <a:srgbClr val="FFF8DC"/>
          </a:solidFill>
          <a:ln w="12700">
            <a:solidFill>
              <a:srgbClr val="FCC328"/>
            </a:solidFill>
            <a:prstDash val="solid"/>
          </a:ln>
        </p:spPr>
        <p:txBody>
          <a:bodyPr/>
          <a:lstStyle/>
          <a:p>
            <a:endParaRPr lang="en-US" noProof="0" dirty="0"/>
          </a:p>
        </p:txBody>
      </p:sp>
      <p:sp>
        <p:nvSpPr>
          <p:cNvPr id="10" name="Shape 8"/>
          <p:cNvSpPr/>
          <p:nvPr/>
        </p:nvSpPr>
        <p:spPr>
          <a:xfrm>
            <a:off x="329184" y="1719072"/>
            <a:ext cx="292608" cy="292608"/>
          </a:xfrm>
          <a:prstGeom prst="ellipse">
            <a:avLst/>
          </a:prstGeom>
          <a:solidFill>
            <a:srgbClr val="FCC328"/>
          </a:solidFill>
          <a:ln w="12700">
            <a:solidFill>
              <a:srgbClr val="FCC328"/>
            </a:solidFill>
            <a:prstDash val="solid"/>
          </a:ln>
        </p:spPr>
        <p:txBody>
          <a:bodyPr/>
          <a:lstStyle/>
          <a:p>
            <a:endParaRPr lang="en-US" noProof="0" dirty="0"/>
          </a:p>
        </p:txBody>
      </p:sp>
      <p:sp>
        <p:nvSpPr>
          <p:cNvPr id="11" name="Text 9"/>
          <p:cNvSpPr/>
          <p:nvPr/>
        </p:nvSpPr>
        <p:spPr>
          <a:xfrm>
            <a:off x="329184" y="1719072"/>
            <a:ext cx="292608" cy="292608"/>
          </a:xfrm>
          <a:prstGeom prst="rect">
            <a:avLst/>
          </a:prstGeom>
          <a:noFill/>
          <a:ln/>
        </p:spPr>
        <p:txBody>
          <a:bodyPr wrap="square" lIns="0" tIns="0" rIns="0" bIns="0" rtlCol="0" anchor="ctr"/>
          <a:lstStyle/>
          <a:p>
            <a:pPr marL="0" indent="0" algn="ctr">
              <a:buNone/>
            </a:pPr>
            <a:r>
              <a:rPr lang="en-US" sz="1000" noProof="0" dirty="0">
                <a:solidFill>
                  <a:srgbClr val="000000"/>
                </a:solidFill>
                <a:latin typeface="Montserrat" pitchFamily="34" charset="0"/>
                <a:ea typeface="Montserrat" pitchFamily="34" charset="-122"/>
                <a:cs typeface="Montserrat" pitchFamily="34" charset="-120"/>
              </a:rPr>
              <a:t>◎</a:t>
            </a:r>
            <a:endParaRPr lang="en-US" sz="1000" noProof="0" dirty="0"/>
          </a:p>
        </p:txBody>
      </p:sp>
      <p:sp>
        <p:nvSpPr>
          <p:cNvPr id="12" name="Text 10"/>
          <p:cNvSpPr/>
          <p:nvPr/>
        </p:nvSpPr>
        <p:spPr>
          <a:xfrm>
            <a:off x="685800" y="1719072"/>
            <a:ext cx="1325880" cy="201168"/>
          </a:xfrm>
          <a:prstGeom prst="rect">
            <a:avLst/>
          </a:prstGeom>
          <a:noFill/>
          <a:ln/>
        </p:spPr>
        <p:txBody>
          <a:bodyPr wrap="square" lIns="0" tIns="0" rIns="0" bIns="0" rtlCol="0" anchor="ctr"/>
          <a:lstStyle/>
          <a:p>
            <a:pPr marL="0" indent="0">
              <a:buNone/>
            </a:pPr>
            <a:r>
              <a:rPr lang="en-US" sz="900" b="1" noProof="0" dirty="0">
                <a:solidFill>
                  <a:srgbClr val="000000"/>
                </a:solidFill>
                <a:latin typeface="Montserrat" pitchFamily="34" charset="0"/>
                <a:ea typeface="Montserrat" pitchFamily="34" charset="-122"/>
                <a:cs typeface="Montserrat" pitchFamily="34" charset="-120"/>
              </a:rPr>
              <a:t>Objective</a:t>
            </a:r>
            <a:endParaRPr lang="en-US" sz="900" noProof="0" dirty="0"/>
          </a:p>
        </p:txBody>
      </p:sp>
      <p:sp>
        <p:nvSpPr>
          <p:cNvPr id="13" name="Text 11"/>
          <p:cNvSpPr/>
          <p:nvPr/>
        </p:nvSpPr>
        <p:spPr>
          <a:xfrm>
            <a:off x="329184" y="1938528"/>
            <a:ext cx="1682496" cy="658368"/>
          </a:xfrm>
          <a:prstGeom prst="rect">
            <a:avLst/>
          </a:prstGeom>
          <a:noFill/>
          <a:ln/>
        </p:spPr>
        <p:txBody>
          <a:bodyPr wrap="square" lIns="0" tIns="0" rIns="0" bIns="0" rtlCol="0" anchor="ctr"/>
          <a:lstStyle/>
          <a:p>
            <a:pPr marL="0" indent="0">
              <a:buNone/>
            </a:pPr>
            <a:r>
              <a:rPr lang="en-US" sz="700" noProof="0" dirty="0">
                <a:solidFill>
                  <a:srgbClr val="444444"/>
                </a:solidFill>
                <a:latin typeface="Montserrat" pitchFamily="34" charset="0"/>
                <a:ea typeface="Montserrat" pitchFamily="34" charset="-122"/>
                <a:cs typeface="Montserrat" pitchFamily="34" charset="-120"/>
              </a:rPr>
              <a:t>Learn the views available in the Coupa Supplier Portal to track and report on your transactions.</a:t>
            </a:r>
            <a:endParaRPr lang="en-US" sz="700" noProof="0" dirty="0"/>
          </a:p>
        </p:txBody>
      </p:sp>
      <p:sp>
        <p:nvSpPr>
          <p:cNvPr id="14" name="Shape 12"/>
          <p:cNvSpPr/>
          <p:nvPr/>
        </p:nvSpPr>
        <p:spPr>
          <a:xfrm>
            <a:off x="256032" y="2743200"/>
            <a:ext cx="1828800" cy="777240"/>
          </a:xfrm>
          <a:prstGeom prst="rect">
            <a:avLst/>
          </a:prstGeom>
          <a:solidFill>
            <a:srgbClr val="EDEDED"/>
          </a:solidFill>
          <a:ln w="6350">
            <a:solidFill>
              <a:srgbClr val="DADADA"/>
            </a:solidFill>
            <a:prstDash val="solid"/>
          </a:ln>
        </p:spPr>
        <p:txBody>
          <a:bodyPr/>
          <a:lstStyle/>
          <a:p>
            <a:endParaRPr lang="en-US" noProof="0" dirty="0"/>
          </a:p>
        </p:txBody>
      </p:sp>
      <p:sp>
        <p:nvSpPr>
          <p:cNvPr id="18" name="Text 16"/>
          <p:cNvSpPr/>
          <p:nvPr/>
        </p:nvSpPr>
        <p:spPr>
          <a:xfrm>
            <a:off x="475488" y="2798064"/>
            <a:ext cx="1536192" cy="201168"/>
          </a:xfrm>
          <a:prstGeom prst="rect">
            <a:avLst/>
          </a:prstGeom>
          <a:noFill/>
          <a:ln/>
        </p:spPr>
        <p:txBody>
          <a:bodyPr wrap="square" lIns="0" tIns="0" rIns="0" bIns="0" rtlCol="0" anchor="ctr"/>
          <a:lstStyle/>
          <a:p>
            <a:pPr marL="0" indent="0">
              <a:buNone/>
            </a:pPr>
            <a:r>
              <a:rPr lang="en-US" sz="850" b="1" noProof="0" dirty="0">
                <a:solidFill>
                  <a:srgbClr val="000000"/>
                </a:solidFill>
                <a:latin typeface="Montserrat" pitchFamily="34" charset="0"/>
                <a:ea typeface="Montserrat" pitchFamily="34" charset="-122"/>
                <a:cs typeface="Montserrat" pitchFamily="34" charset="-120"/>
              </a:rPr>
              <a:t>What can you view?</a:t>
            </a:r>
            <a:endParaRPr lang="en-US" sz="850" noProof="0" dirty="0"/>
          </a:p>
        </p:txBody>
      </p:sp>
      <p:sp>
        <p:nvSpPr>
          <p:cNvPr id="19" name="Text 17"/>
          <p:cNvSpPr/>
          <p:nvPr/>
        </p:nvSpPr>
        <p:spPr>
          <a:xfrm>
            <a:off x="399748" y="3017520"/>
            <a:ext cx="1682496" cy="457200"/>
          </a:xfrm>
          <a:prstGeom prst="rect">
            <a:avLst/>
          </a:prstGeom>
          <a:noFill/>
          <a:ln/>
        </p:spPr>
        <p:txBody>
          <a:bodyPr wrap="square" lIns="0" tIns="0" rIns="0" bIns="0" rtlCol="0" anchor="ctr"/>
          <a:lstStyle/>
          <a:p>
            <a:pPr marL="0" indent="0">
              <a:buNone/>
            </a:pPr>
            <a:r>
              <a:rPr lang="en-US" sz="700" noProof="0" dirty="0">
                <a:solidFill>
                  <a:srgbClr val="444444"/>
                </a:solidFill>
                <a:latin typeface="Montserrat" pitchFamily="34" charset="0"/>
                <a:ea typeface="Montserrat" pitchFamily="34" charset="-122"/>
                <a:cs typeface="Montserrat" pitchFamily="34" charset="-120"/>
              </a:rPr>
              <a:t>From the following sections of the portal you can view the status and detail of your transactions:</a:t>
            </a:r>
            <a:endParaRPr lang="en-US" sz="700" noProof="0" dirty="0"/>
          </a:p>
        </p:txBody>
      </p:sp>
      <p:sp>
        <p:nvSpPr>
          <p:cNvPr id="20" name="Shape 18"/>
          <p:cNvSpPr/>
          <p:nvPr/>
        </p:nvSpPr>
        <p:spPr>
          <a:xfrm>
            <a:off x="256032" y="3584448"/>
            <a:ext cx="1828800" cy="640080"/>
          </a:xfrm>
          <a:prstGeom prst="roundRect">
            <a:avLst>
              <a:gd name="adj" fmla="val 5714"/>
            </a:avLst>
          </a:prstGeom>
          <a:solidFill>
            <a:srgbClr val="FFFFFF"/>
          </a:solidFill>
          <a:ln w="10160">
            <a:solidFill>
              <a:srgbClr val="DADADA"/>
            </a:solidFill>
            <a:prstDash val="solid"/>
          </a:ln>
        </p:spPr>
        <p:txBody>
          <a:bodyPr/>
          <a:lstStyle/>
          <a:p>
            <a:endParaRPr lang="en-US" noProof="0" dirty="0"/>
          </a:p>
        </p:txBody>
      </p:sp>
      <p:sp>
        <p:nvSpPr>
          <p:cNvPr id="22" name="Text 20"/>
          <p:cNvSpPr/>
          <p:nvPr/>
        </p:nvSpPr>
        <p:spPr>
          <a:xfrm>
            <a:off x="329184" y="3639312"/>
            <a:ext cx="274320" cy="274320"/>
          </a:xfrm>
          <a:prstGeom prst="rect">
            <a:avLst/>
          </a:prstGeom>
          <a:noFill/>
          <a:ln/>
        </p:spPr>
        <p:txBody>
          <a:bodyPr wrap="square" lIns="0" tIns="0" rIns="0" bIns="0" rtlCol="0" anchor="ctr"/>
          <a:lstStyle/>
          <a:p>
            <a:pPr marL="0" indent="0" algn="ctr">
              <a:buNone/>
            </a:pPr>
            <a:endParaRPr lang="en-US" sz="900" noProof="0" dirty="0"/>
          </a:p>
        </p:txBody>
      </p:sp>
      <p:sp>
        <p:nvSpPr>
          <p:cNvPr id="23" name="Text 21"/>
          <p:cNvSpPr/>
          <p:nvPr/>
        </p:nvSpPr>
        <p:spPr>
          <a:xfrm>
            <a:off x="466344" y="3639312"/>
            <a:ext cx="1335024" cy="182880"/>
          </a:xfrm>
          <a:prstGeom prst="rect">
            <a:avLst/>
          </a:prstGeom>
          <a:noFill/>
          <a:ln/>
        </p:spPr>
        <p:txBody>
          <a:bodyPr wrap="square" lIns="0" tIns="0" rIns="0" bIns="0" rtlCol="0" anchor="ctr"/>
          <a:lstStyle/>
          <a:p>
            <a:pPr marL="0" indent="0">
              <a:buNone/>
            </a:pPr>
            <a:r>
              <a:rPr lang="en-US" sz="850" b="1" noProof="0" dirty="0">
                <a:solidFill>
                  <a:srgbClr val="000000"/>
                </a:solidFill>
                <a:latin typeface="Montserrat" pitchFamily="34" charset="0"/>
                <a:ea typeface="Montserrat" pitchFamily="34" charset="-122"/>
                <a:cs typeface="Montserrat" pitchFamily="34" charset="-120"/>
              </a:rPr>
              <a:t>Orders</a:t>
            </a:r>
            <a:endParaRPr lang="en-US" sz="850" noProof="0" dirty="0"/>
          </a:p>
        </p:txBody>
      </p:sp>
      <p:sp>
        <p:nvSpPr>
          <p:cNvPr id="24" name="Text 22"/>
          <p:cNvSpPr/>
          <p:nvPr/>
        </p:nvSpPr>
        <p:spPr>
          <a:xfrm>
            <a:off x="676656" y="3840480"/>
            <a:ext cx="1335024" cy="329184"/>
          </a:xfrm>
          <a:prstGeom prst="rect">
            <a:avLst/>
          </a:prstGeom>
          <a:noFill/>
          <a:ln/>
        </p:spPr>
        <p:txBody>
          <a:bodyPr wrap="square" lIns="0" tIns="0" rIns="0" bIns="0" rtlCol="0" anchor="ctr"/>
          <a:lstStyle/>
          <a:p>
            <a:pPr marL="0" indent="0">
              <a:buNone/>
            </a:pPr>
            <a:r>
              <a:rPr lang="en-US" sz="700" noProof="0" dirty="0">
                <a:solidFill>
                  <a:srgbClr val="444444"/>
                </a:solidFill>
                <a:latin typeface="Montserrat" pitchFamily="34" charset="0"/>
                <a:ea typeface="Montserrat" pitchFamily="34" charset="-122"/>
                <a:cs typeface="Montserrat" pitchFamily="34" charset="-120"/>
              </a:rPr>
              <a:t>View your Service Orders issued by Cerrejón.</a:t>
            </a:r>
            <a:endParaRPr lang="en-US" sz="700" noProof="0" dirty="0"/>
          </a:p>
        </p:txBody>
      </p:sp>
      <p:sp>
        <p:nvSpPr>
          <p:cNvPr id="25" name="Shape 23"/>
          <p:cNvSpPr/>
          <p:nvPr/>
        </p:nvSpPr>
        <p:spPr>
          <a:xfrm>
            <a:off x="260863" y="4270248"/>
            <a:ext cx="1828800" cy="640080"/>
          </a:xfrm>
          <a:prstGeom prst="roundRect">
            <a:avLst>
              <a:gd name="adj" fmla="val 5714"/>
            </a:avLst>
          </a:prstGeom>
          <a:solidFill>
            <a:srgbClr val="FFFFFF"/>
          </a:solidFill>
          <a:ln w="10160">
            <a:solidFill>
              <a:srgbClr val="DADADA"/>
            </a:solidFill>
            <a:prstDash val="solid"/>
          </a:ln>
        </p:spPr>
        <p:txBody>
          <a:bodyPr/>
          <a:lstStyle/>
          <a:p>
            <a:endParaRPr lang="en-US" noProof="0" dirty="0"/>
          </a:p>
        </p:txBody>
      </p:sp>
      <p:sp>
        <p:nvSpPr>
          <p:cNvPr id="27" name="Text 25"/>
          <p:cNvSpPr/>
          <p:nvPr/>
        </p:nvSpPr>
        <p:spPr>
          <a:xfrm>
            <a:off x="329184" y="4315968"/>
            <a:ext cx="274320" cy="274320"/>
          </a:xfrm>
          <a:prstGeom prst="rect">
            <a:avLst/>
          </a:prstGeom>
          <a:noFill/>
          <a:ln/>
        </p:spPr>
        <p:txBody>
          <a:bodyPr wrap="square" lIns="0" tIns="0" rIns="0" bIns="0" rtlCol="0" anchor="ctr"/>
          <a:lstStyle/>
          <a:p>
            <a:pPr marL="0" indent="0" algn="ctr">
              <a:buNone/>
            </a:pPr>
            <a:endParaRPr lang="en-US" sz="900" noProof="0" dirty="0"/>
          </a:p>
        </p:txBody>
      </p:sp>
      <p:sp>
        <p:nvSpPr>
          <p:cNvPr id="28" name="Text 26"/>
          <p:cNvSpPr/>
          <p:nvPr/>
        </p:nvSpPr>
        <p:spPr>
          <a:xfrm>
            <a:off x="457373" y="4325112"/>
            <a:ext cx="1335024" cy="182880"/>
          </a:xfrm>
          <a:prstGeom prst="rect">
            <a:avLst/>
          </a:prstGeom>
          <a:noFill/>
          <a:ln/>
        </p:spPr>
        <p:txBody>
          <a:bodyPr wrap="square" lIns="0" tIns="0" rIns="0" bIns="0" rtlCol="0" anchor="ctr"/>
          <a:lstStyle/>
          <a:p>
            <a:pPr marL="0" indent="0">
              <a:buNone/>
            </a:pPr>
            <a:r>
              <a:rPr lang="en-US" sz="850" b="1" noProof="0" dirty="0">
                <a:solidFill>
                  <a:srgbClr val="000000"/>
                </a:solidFill>
                <a:latin typeface="Montserrat" pitchFamily="34" charset="0"/>
                <a:ea typeface="Montserrat" pitchFamily="34" charset="-122"/>
                <a:cs typeface="Montserrat" pitchFamily="34" charset="-120"/>
              </a:rPr>
              <a:t>Service Sheets</a:t>
            </a:r>
            <a:endParaRPr lang="en-US" sz="850" noProof="0" dirty="0"/>
          </a:p>
        </p:txBody>
      </p:sp>
      <p:sp>
        <p:nvSpPr>
          <p:cNvPr id="29" name="Text 27"/>
          <p:cNvSpPr/>
          <p:nvPr/>
        </p:nvSpPr>
        <p:spPr>
          <a:xfrm>
            <a:off x="676656" y="4517136"/>
            <a:ext cx="1335024" cy="329184"/>
          </a:xfrm>
          <a:prstGeom prst="rect">
            <a:avLst/>
          </a:prstGeom>
          <a:noFill/>
          <a:ln/>
        </p:spPr>
        <p:txBody>
          <a:bodyPr wrap="square" lIns="0" tIns="0" rIns="0" bIns="0" rtlCol="0" anchor="ctr"/>
          <a:lstStyle/>
          <a:p>
            <a:pPr marL="0" indent="0">
              <a:buNone/>
            </a:pPr>
            <a:r>
              <a:rPr lang="en-US" sz="700" noProof="0" dirty="0">
                <a:solidFill>
                  <a:srgbClr val="444444"/>
                </a:solidFill>
                <a:latin typeface="Montserrat" pitchFamily="34" charset="0"/>
                <a:ea typeface="Montserrat" pitchFamily="34" charset="-122"/>
                <a:cs typeface="Montserrat" pitchFamily="34" charset="-120"/>
              </a:rPr>
              <a:t>View the Service Entry Sheets (SES) created and their approval status.</a:t>
            </a:r>
            <a:endParaRPr lang="en-US" sz="700" noProof="0" dirty="0"/>
          </a:p>
        </p:txBody>
      </p:sp>
      <p:sp>
        <p:nvSpPr>
          <p:cNvPr id="30" name="Shape 28"/>
          <p:cNvSpPr/>
          <p:nvPr/>
        </p:nvSpPr>
        <p:spPr>
          <a:xfrm>
            <a:off x="256032" y="4974336"/>
            <a:ext cx="1828800" cy="640080"/>
          </a:xfrm>
          <a:prstGeom prst="roundRect">
            <a:avLst>
              <a:gd name="adj" fmla="val 5714"/>
            </a:avLst>
          </a:prstGeom>
          <a:solidFill>
            <a:srgbClr val="FFFFFF"/>
          </a:solidFill>
          <a:ln w="10160">
            <a:solidFill>
              <a:srgbClr val="DADADA"/>
            </a:solidFill>
            <a:prstDash val="solid"/>
          </a:ln>
        </p:spPr>
        <p:txBody>
          <a:bodyPr/>
          <a:lstStyle/>
          <a:p>
            <a:endParaRPr lang="en-US" noProof="0" dirty="0"/>
          </a:p>
        </p:txBody>
      </p:sp>
      <p:sp>
        <p:nvSpPr>
          <p:cNvPr id="33" name="Text 31"/>
          <p:cNvSpPr/>
          <p:nvPr/>
        </p:nvSpPr>
        <p:spPr>
          <a:xfrm>
            <a:off x="484460" y="5021005"/>
            <a:ext cx="1335024" cy="182880"/>
          </a:xfrm>
          <a:prstGeom prst="rect">
            <a:avLst/>
          </a:prstGeom>
          <a:noFill/>
          <a:ln/>
        </p:spPr>
        <p:txBody>
          <a:bodyPr wrap="square" lIns="0" tIns="0" rIns="0" bIns="0" rtlCol="0" anchor="ctr"/>
          <a:lstStyle/>
          <a:p>
            <a:pPr marL="0" indent="0">
              <a:buNone/>
            </a:pPr>
            <a:r>
              <a:rPr lang="en-US" sz="850" b="1" noProof="0" dirty="0">
                <a:solidFill>
                  <a:srgbClr val="000000"/>
                </a:solidFill>
                <a:latin typeface="Montserrat" pitchFamily="34" charset="0"/>
                <a:ea typeface="Montserrat" pitchFamily="34" charset="-122"/>
                <a:cs typeface="Montserrat" pitchFamily="34" charset="-120"/>
              </a:rPr>
              <a:t>Invoices</a:t>
            </a:r>
            <a:endParaRPr lang="en-US" sz="850" noProof="0" dirty="0"/>
          </a:p>
        </p:txBody>
      </p:sp>
      <p:sp>
        <p:nvSpPr>
          <p:cNvPr id="34" name="Text 32"/>
          <p:cNvSpPr/>
          <p:nvPr/>
        </p:nvSpPr>
        <p:spPr>
          <a:xfrm>
            <a:off x="676656" y="5230368"/>
            <a:ext cx="1335024" cy="329184"/>
          </a:xfrm>
          <a:prstGeom prst="rect">
            <a:avLst/>
          </a:prstGeom>
          <a:noFill/>
          <a:ln/>
        </p:spPr>
        <p:txBody>
          <a:bodyPr wrap="square" lIns="0" tIns="0" rIns="0" bIns="0" rtlCol="0" anchor="ctr"/>
          <a:lstStyle/>
          <a:p>
            <a:pPr marL="0" indent="0">
              <a:buNone/>
            </a:pPr>
            <a:r>
              <a:rPr lang="en-US" sz="700" noProof="0" dirty="0">
                <a:solidFill>
                  <a:srgbClr val="444444"/>
                </a:solidFill>
                <a:latin typeface="Montserrat" pitchFamily="34" charset="0"/>
                <a:ea typeface="Montserrat" pitchFamily="34" charset="-122"/>
                <a:cs typeface="Montserrat" pitchFamily="34" charset="-120"/>
              </a:rPr>
              <a:t>View your invoices and their processing and payment status.</a:t>
            </a:r>
            <a:endParaRPr lang="en-US" sz="700" noProof="0" dirty="0"/>
          </a:p>
        </p:txBody>
      </p:sp>
      <p:sp>
        <p:nvSpPr>
          <p:cNvPr id="35" name="Shape 33"/>
          <p:cNvSpPr/>
          <p:nvPr/>
        </p:nvSpPr>
        <p:spPr>
          <a:xfrm>
            <a:off x="256032" y="5669280"/>
            <a:ext cx="1828800" cy="749808"/>
          </a:xfrm>
          <a:prstGeom prst="roundRect">
            <a:avLst>
              <a:gd name="adj" fmla="val 6098"/>
            </a:avLst>
          </a:prstGeom>
          <a:solidFill>
            <a:srgbClr val="FFF8DC"/>
          </a:solidFill>
          <a:ln w="12700">
            <a:solidFill>
              <a:srgbClr val="FCC328"/>
            </a:solidFill>
            <a:prstDash val="solid"/>
          </a:ln>
        </p:spPr>
        <p:txBody>
          <a:bodyPr/>
          <a:lstStyle/>
          <a:p>
            <a:endParaRPr lang="en-US" noProof="0" dirty="0"/>
          </a:p>
        </p:txBody>
      </p:sp>
      <p:sp>
        <p:nvSpPr>
          <p:cNvPr id="37" name="Text 35"/>
          <p:cNvSpPr/>
          <p:nvPr/>
        </p:nvSpPr>
        <p:spPr>
          <a:xfrm>
            <a:off x="557784" y="5687568"/>
            <a:ext cx="256032" cy="256032"/>
          </a:xfrm>
          <a:prstGeom prst="rect">
            <a:avLst/>
          </a:prstGeom>
          <a:noFill/>
          <a:ln/>
        </p:spPr>
        <p:txBody>
          <a:bodyPr wrap="square" lIns="0" tIns="0" rIns="0" bIns="0" rtlCol="0" anchor="ctr"/>
          <a:lstStyle/>
          <a:p>
            <a:pPr marL="0" indent="0" algn="ctr">
              <a:buNone/>
            </a:pPr>
            <a:r>
              <a:rPr lang="en-US" sz="900" noProof="0" dirty="0">
                <a:solidFill>
                  <a:srgbClr val="000000"/>
                </a:solidFill>
                <a:latin typeface="Montserrat" pitchFamily="34" charset="0"/>
                <a:ea typeface="Montserrat" pitchFamily="34" charset="-122"/>
                <a:cs typeface="Montserrat" pitchFamily="34" charset="-120"/>
              </a:rPr>
              <a:t>💡</a:t>
            </a:r>
            <a:endParaRPr lang="en-US" sz="900" noProof="0" dirty="0"/>
          </a:p>
        </p:txBody>
      </p:sp>
      <p:sp>
        <p:nvSpPr>
          <p:cNvPr id="38" name="Text 36"/>
          <p:cNvSpPr/>
          <p:nvPr/>
        </p:nvSpPr>
        <p:spPr>
          <a:xfrm>
            <a:off x="795528" y="5724144"/>
            <a:ext cx="1353312" cy="182880"/>
          </a:xfrm>
          <a:prstGeom prst="rect">
            <a:avLst/>
          </a:prstGeom>
          <a:noFill/>
          <a:ln/>
        </p:spPr>
        <p:txBody>
          <a:bodyPr wrap="square" lIns="0" tIns="0" rIns="0" bIns="0" rtlCol="0" anchor="ctr"/>
          <a:lstStyle/>
          <a:p>
            <a:pPr marL="0" indent="0">
              <a:buNone/>
            </a:pPr>
            <a:r>
              <a:rPr lang="en-US" sz="850" b="1" noProof="0" dirty="0">
                <a:solidFill>
                  <a:srgbClr val="000000"/>
                </a:solidFill>
                <a:latin typeface="Montserrat" pitchFamily="34" charset="0"/>
                <a:ea typeface="Montserrat" pitchFamily="34" charset="-122"/>
                <a:cs typeface="Montserrat" pitchFamily="34" charset="-120"/>
              </a:rPr>
              <a:t>Tip</a:t>
            </a:r>
            <a:endParaRPr lang="en-US" sz="850" noProof="0" dirty="0"/>
          </a:p>
        </p:txBody>
      </p:sp>
      <p:sp>
        <p:nvSpPr>
          <p:cNvPr id="39" name="Text 37"/>
          <p:cNvSpPr/>
          <p:nvPr/>
        </p:nvSpPr>
        <p:spPr>
          <a:xfrm>
            <a:off x="329184" y="5925312"/>
            <a:ext cx="1682496" cy="438912"/>
          </a:xfrm>
          <a:prstGeom prst="rect">
            <a:avLst/>
          </a:prstGeom>
          <a:noFill/>
          <a:ln/>
        </p:spPr>
        <p:txBody>
          <a:bodyPr wrap="square" lIns="0" tIns="0" rIns="0" bIns="0" rtlCol="0" anchor="ctr"/>
          <a:lstStyle/>
          <a:p>
            <a:pPr marL="0" indent="0">
              <a:buNone/>
            </a:pPr>
            <a:r>
              <a:rPr lang="en-US" sz="700" noProof="0" dirty="0">
                <a:solidFill>
                  <a:srgbClr val="444444"/>
                </a:solidFill>
                <a:latin typeface="Montserrat" pitchFamily="34" charset="0"/>
                <a:ea typeface="Montserrat" pitchFamily="34" charset="-122"/>
                <a:cs typeface="Montserrat" pitchFamily="34" charset="-120"/>
              </a:rPr>
              <a:t>You can use the filters and search in each view to quickly find the information you need.</a:t>
            </a:r>
            <a:endParaRPr lang="en-US" sz="700" noProof="0" dirty="0"/>
          </a:p>
        </p:txBody>
      </p:sp>
      <p:sp>
        <p:nvSpPr>
          <p:cNvPr id="40" name="Shape 38"/>
          <p:cNvSpPr/>
          <p:nvPr/>
        </p:nvSpPr>
        <p:spPr>
          <a:xfrm>
            <a:off x="2212848" y="1664208"/>
            <a:ext cx="2834640" cy="4919472"/>
          </a:xfrm>
          <a:prstGeom prst="roundRect">
            <a:avLst>
              <a:gd name="adj" fmla="val 2258"/>
            </a:avLst>
          </a:prstGeom>
          <a:solidFill>
            <a:srgbClr val="FFFFFF"/>
          </a:solidFill>
          <a:ln w="15240">
            <a:solidFill>
              <a:srgbClr val="DADADA"/>
            </a:solidFill>
            <a:prstDash val="solid"/>
          </a:ln>
          <a:effectLst>
            <a:outerShdw blurRad="63500" dist="25400" dir="2700000" algn="bl" rotWithShape="0">
              <a:srgbClr val="000000">
                <a:alpha val="10000"/>
              </a:srgbClr>
            </a:outerShdw>
          </a:effectLst>
        </p:spPr>
        <p:txBody>
          <a:bodyPr/>
          <a:lstStyle/>
          <a:p>
            <a:endParaRPr lang="en-US" noProof="0" dirty="0"/>
          </a:p>
        </p:txBody>
      </p:sp>
      <p:sp>
        <p:nvSpPr>
          <p:cNvPr id="41" name="Shape 39"/>
          <p:cNvSpPr/>
          <p:nvPr/>
        </p:nvSpPr>
        <p:spPr>
          <a:xfrm>
            <a:off x="2212848" y="1664208"/>
            <a:ext cx="2834640" cy="457200"/>
          </a:xfrm>
          <a:prstGeom prst="roundRect">
            <a:avLst>
              <a:gd name="adj" fmla="val 14000"/>
            </a:avLst>
          </a:prstGeom>
          <a:solidFill>
            <a:srgbClr val="EDEDED"/>
          </a:solidFill>
          <a:ln w="12700">
            <a:solidFill>
              <a:srgbClr val="EDEDED"/>
            </a:solidFill>
            <a:prstDash val="solid"/>
          </a:ln>
        </p:spPr>
        <p:txBody>
          <a:bodyPr/>
          <a:lstStyle/>
          <a:p>
            <a:endParaRPr lang="en-US" noProof="0" dirty="0"/>
          </a:p>
        </p:txBody>
      </p:sp>
      <p:sp>
        <p:nvSpPr>
          <p:cNvPr id="42" name="Shape 40"/>
          <p:cNvSpPr/>
          <p:nvPr/>
        </p:nvSpPr>
        <p:spPr>
          <a:xfrm>
            <a:off x="2212848" y="1984248"/>
            <a:ext cx="2834640" cy="137160"/>
          </a:xfrm>
          <a:prstGeom prst="rect">
            <a:avLst/>
          </a:prstGeom>
          <a:solidFill>
            <a:srgbClr val="EDEDED"/>
          </a:solidFill>
          <a:ln w="12700">
            <a:solidFill>
              <a:srgbClr val="EDEDED"/>
            </a:solidFill>
            <a:prstDash val="solid"/>
          </a:ln>
        </p:spPr>
        <p:txBody>
          <a:bodyPr/>
          <a:lstStyle/>
          <a:p>
            <a:endParaRPr lang="en-US" noProof="0" dirty="0"/>
          </a:p>
        </p:txBody>
      </p:sp>
      <p:sp>
        <p:nvSpPr>
          <p:cNvPr id="43" name="Shape 41"/>
          <p:cNvSpPr/>
          <p:nvPr/>
        </p:nvSpPr>
        <p:spPr>
          <a:xfrm>
            <a:off x="2212848" y="2103120"/>
            <a:ext cx="2834640" cy="45720"/>
          </a:xfrm>
          <a:prstGeom prst="rect">
            <a:avLst/>
          </a:prstGeom>
          <a:solidFill>
            <a:srgbClr val="FCC328"/>
          </a:solidFill>
          <a:ln w="12700">
            <a:solidFill>
              <a:srgbClr val="FCC328"/>
            </a:solidFill>
            <a:prstDash val="solid"/>
          </a:ln>
        </p:spPr>
        <p:txBody>
          <a:bodyPr/>
          <a:lstStyle/>
          <a:p>
            <a:endParaRPr lang="en-US" noProof="0" dirty="0"/>
          </a:p>
        </p:txBody>
      </p:sp>
      <p:sp>
        <p:nvSpPr>
          <p:cNvPr id="45" name="Text 43"/>
          <p:cNvSpPr/>
          <p:nvPr/>
        </p:nvSpPr>
        <p:spPr>
          <a:xfrm>
            <a:off x="2322576" y="1755648"/>
            <a:ext cx="274320" cy="274320"/>
          </a:xfrm>
          <a:prstGeom prst="rect">
            <a:avLst/>
          </a:prstGeom>
          <a:noFill/>
          <a:ln/>
        </p:spPr>
        <p:txBody>
          <a:bodyPr wrap="square" lIns="0" tIns="0" rIns="0" bIns="0" rtlCol="0" anchor="ctr"/>
          <a:lstStyle/>
          <a:p>
            <a:pPr marL="0" indent="0" algn="ctr">
              <a:buNone/>
            </a:pPr>
            <a:endParaRPr lang="en-US" sz="900" noProof="0" dirty="0"/>
          </a:p>
        </p:txBody>
      </p:sp>
      <p:sp>
        <p:nvSpPr>
          <p:cNvPr id="46" name="Text 44"/>
          <p:cNvSpPr/>
          <p:nvPr/>
        </p:nvSpPr>
        <p:spPr>
          <a:xfrm>
            <a:off x="2670048" y="1755648"/>
            <a:ext cx="2286000" cy="274320"/>
          </a:xfrm>
          <a:prstGeom prst="rect">
            <a:avLst/>
          </a:prstGeom>
          <a:noFill/>
          <a:ln/>
        </p:spPr>
        <p:txBody>
          <a:bodyPr wrap="square" lIns="0" tIns="0" rIns="0" bIns="0" rtlCol="0" anchor="ctr"/>
          <a:lstStyle/>
          <a:p>
            <a:pPr marL="0" indent="0">
              <a:buNone/>
            </a:pPr>
            <a:r>
              <a:rPr lang="en-US" sz="900" b="1" noProof="0" dirty="0">
                <a:solidFill>
                  <a:srgbClr val="000000"/>
                </a:solidFill>
                <a:latin typeface="Montserrat" pitchFamily="34" charset="0"/>
                <a:ea typeface="Montserrat" pitchFamily="34" charset="-122"/>
                <a:cs typeface="Montserrat" pitchFamily="34" charset="-120"/>
              </a:rPr>
              <a:t>Orders – Service Orders</a:t>
            </a:r>
            <a:endParaRPr lang="en-US" sz="900" noProof="0" dirty="0"/>
          </a:p>
        </p:txBody>
      </p:sp>
      <p:sp>
        <p:nvSpPr>
          <p:cNvPr id="48" name="Text 45"/>
          <p:cNvSpPr/>
          <p:nvPr/>
        </p:nvSpPr>
        <p:spPr>
          <a:xfrm>
            <a:off x="2322576" y="4261104"/>
            <a:ext cx="2615184" cy="219456"/>
          </a:xfrm>
          <a:prstGeom prst="rect">
            <a:avLst/>
          </a:prstGeom>
          <a:noFill/>
          <a:ln/>
        </p:spPr>
        <p:txBody>
          <a:bodyPr wrap="square" lIns="0" tIns="0" rIns="0" bIns="0" rtlCol="0" anchor="ctr"/>
          <a:lstStyle/>
          <a:p>
            <a:pPr marL="0" indent="0">
              <a:buNone/>
            </a:pPr>
            <a:r>
              <a:rPr lang="en-US" sz="800" b="1" noProof="0" dirty="0">
                <a:solidFill>
                  <a:srgbClr val="000000"/>
                </a:solidFill>
                <a:latin typeface="Montserrat" pitchFamily="34" charset="0"/>
                <a:ea typeface="Montserrat" pitchFamily="34" charset="-122"/>
                <a:cs typeface="Montserrat" pitchFamily="34" charset="-120"/>
              </a:rPr>
              <a:t>From this view you can:</a:t>
            </a:r>
            <a:endParaRPr lang="en-US" sz="800" noProof="0" dirty="0"/>
          </a:p>
        </p:txBody>
      </p:sp>
      <p:sp>
        <p:nvSpPr>
          <p:cNvPr id="49" name="Text 46"/>
          <p:cNvSpPr/>
          <p:nvPr/>
        </p:nvSpPr>
        <p:spPr>
          <a:xfrm>
            <a:off x="2322576" y="4498848"/>
            <a:ext cx="2615184" cy="365760"/>
          </a:xfrm>
          <a:prstGeom prst="rect">
            <a:avLst/>
          </a:prstGeom>
          <a:noFill/>
          <a:ln/>
        </p:spPr>
        <p:txBody>
          <a:bodyPr wrap="square" lIns="0" tIns="0" rIns="0" bIns="0" rtlCol="0" anchor="ctr"/>
          <a:lstStyle/>
          <a:p>
            <a:pPr marL="342900" indent="-342900">
              <a:buSzPct val="100000"/>
              <a:buChar char="•"/>
            </a:pPr>
            <a:r>
              <a:rPr lang="en-US" sz="750" noProof="0" dirty="0">
                <a:solidFill>
                  <a:srgbClr val="444444"/>
                </a:solidFill>
                <a:latin typeface="Montserrat" pitchFamily="34" charset="0"/>
                <a:ea typeface="Montserrat" pitchFamily="34" charset="-122"/>
                <a:cs typeface="Montserrat" pitchFamily="34" charset="-120"/>
              </a:rPr>
              <a:t>View the issued Service Orders.</a:t>
            </a:r>
            <a:endParaRPr lang="en-US" sz="750" noProof="0" dirty="0"/>
          </a:p>
        </p:txBody>
      </p:sp>
      <p:sp>
        <p:nvSpPr>
          <p:cNvPr id="50" name="Text 47"/>
          <p:cNvSpPr/>
          <p:nvPr/>
        </p:nvSpPr>
        <p:spPr>
          <a:xfrm>
            <a:off x="2322576" y="4882896"/>
            <a:ext cx="2615184" cy="365760"/>
          </a:xfrm>
          <a:prstGeom prst="rect">
            <a:avLst/>
          </a:prstGeom>
          <a:noFill/>
          <a:ln/>
        </p:spPr>
        <p:txBody>
          <a:bodyPr wrap="square" lIns="0" tIns="0" rIns="0" bIns="0" rtlCol="0" anchor="ctr"/>
          <a:lstStyle/>
          <a:p>
            <a:pPr marL="342900" indent="-342900">
              <a:buSzPct val="100000"/>
              <a:buChar char="•"/>
            </a:pPr>
            <a:r>
              <a:rPr lang="en-US" sz="750" noProof="0" dirty="0">
                <a:solidFill>
                  <a:srgbClr val="444444"/>
                </a:solidFill>
                <a:latin typeface="Montserrat" pitchFamily="34" charset="0"/>
                <a:ea typeface="Montserrat" pitchFamily="34" charset="-122"/>
                <a:cs typeface="Montserrat" pitchFamily="34" charset="-120"/>
              </a:rPr>
              <a:t>Review the date, status, and detail of the requested services.</a:t>
            </a:r>
            <a:endParaRPr lang="en-US" sz="750" noProof="0" dirty="0"/>
          </a:p>
        </p:txBody>
      </p:sp>
      <p:sp>
        <p:nvSpPr>
          <p:cNvPr id="51" name="Text 48"/>
          <p:cNvSpPr/>
          <p:nvPr/>
        </p:nvSpPr>
        <p:spPr>
          <a:xfrm>
            <a:off x="2322576" y="5266944"/>
            <a:ext cx="2615184" cy="365760"/>
          </a:xfrm>
          <a:prstGeom prst="rect">
            <a:avLst/>
          </a:prstGeom>
          <a:noFill/>
          <a:ln/>
        </p:spPr>
        <p:txBody>
          <a:bodyPr wrap="square" lIns="0" tIns="0" rIns="0" bIns="0" rtlCol="0" anchor="ctr"/>
          <a:lstStyle/>
          <a:p>
            <a:pPr marL="342900" indent="-342900">
              <a:buSzPct val="100000"/>
              <a:buChar char="•"/>
            </a:pPr>
            <a:r>
              <a:rPr lang="en-US" sz="750" noProof="0" dirty="0">
                <a:solidFill>
                  <a:srgbClr val="444444"/>
                </a:solidFill>
                <a:latin typeface="Montserrat" pitchFamily="34" charset="0"/>
                <a:ea typeface="Montserrat" pitchFamily="34" charset="-122"/>
                <a:cs typeface="Montserrat" pitchFamily="34" charset="-120"/>
              </a:rPr>
              <a:t>Track the planning of the services.</a:t>
            </a:r>
            <a:endParaRPr lang="en-US" sz="750" noProof="0" dirty="0"/>
          </a:p>
        </p:txBody>
      </p:sp>
      <p:sp>
        <p:nvSpPr>
          <p:cNvPr id="52" name="Shape 49"/>
          <p:cNvSpPr/>
          <p:nvPr/>
        </p:nvSpPr>
        <p:spPr>
          <a:xfrm>
            <a:off x="5120640" y="1664208"/>
            <a:ext cx="2834640" cy="4919472"/>
          </a:xfrm>
          <a:prstGeom prst="roundRect">
            <a:avLst>
              <a:gd name="adj" fmla="val 2258"/>
            </a:avLst>
          </a:prstGeom>
          <a:solidFill>
            <a:srgbClr val="FFFFFF"/>
          </a:solidFill>
          <a:ln w="15240">
            <a:solidFill>
              <a:srgbClr val="DADADA"/>
            </a:solidFill>
            <a:prstDash val="solid"/>
          </a:ln>
          <a:effectLst>
            <a:outerShdw blurRad="63500" dist="25400" dir="2700000" algn="bl" rotWithShape="0">
              <a:srgbClr val="000000">
                <a:alpha val="10000"/>
              </a:srgbClr>
            </a:outerShdw>
          </a:effectLst>
        </p:spPr>
        <p:txBody>
          <a:bodyPr/>
          <a:lstStyle/>
          <a:p>
            <a:endParaRPr lang="en-US" noProof="0" dirty="0"/>
          </a:p>
        </p:txBody>
      </p:sp>
      <p:sp>
        <p:nvSpPr>
          <p:cNvPr id="53" name="Shape 50"/>
          <p:cNvSpPr/>
          <p:nvPr/>
        </p:nvSpPr>
        <p:spPr>
          <a:xfrm>
            <a:off x="5120640" y="1664208"/>
            <a:ext cx="2834640" cy="457200"/>
          </a:xfrm>
          <a:prstGeom prst="roundRect">
            <a:avLst>
              <a:gd name="adj" fmla="val 14000"/>
            </a:avLst>
          </a:prstGeom>
          <a:solidFill>
            <a:srgbClr val="EDEDED"/>
          </a:solidFill>
          <a:ln w="12700">
            <a:solidFill>
              <a:srgbClr val="EDEDED"/>
            </a:solidFill>
            <a:prstDash val="solid"/>
          </a:ln>
        </p:spPr>
        <p:txBody>
          <a:bodyPr/>
          <a:lstStyle/>
          <a:p>
            <a:endParaRPr lang="en-US" noProof="0" dirty="0"/>
          </a:p>
        </p:txBody>
      </p:sp>
      <p:sp>
        <p:nvSpPr>
          <p:cNvPr id="54" name="Shape 51"/>
          <p:cNvSpPr/>
          <p:nvPr/>
        </p:nvSpPr>
        <p:spPr>
          <a:xfrm>
            <a:off x="5120640" y="1984248"/>
            <a:ext cx="2834640" cy="137160"/>
          </a:xfrm>
          <a:prstGeom prst="rect">
            <a:avLst/>
          </a:prstGeom>
          <a:solidFill>
            <a:srgbClr val="EDEDED"/>
          </a:solidFill>
          <a:ln w="12700">
            <a:solidFill>
              <a:srgbClr val="EDEDED"/>
            </a:solidFill>
            <a:prstDash val="solid"/>
          </a:ln>
        </p:spPr>
        <p:txBody>
          <a:bodyPr/>
          <a:lstStyle/>
          <a:p>
            <a:endParaRPr lang="en-US" noProof="0" dirty="0"/>
          </a:p>
        </p:txBody>
      </p:sp>
      <p:sp>
        <p:nvSpPr>
          <p:cNvPr id="55" name="Shape 52"/>
          <p:cNvSpPr/>
          <p:nvPr/>
        </p:nvSpPr>
        <p:spPr>
          <a:xfrm>
            <a:off x="5120640" y="2103120"/>
            <a:ext cx="2834640" cy="45720"/>
          </a:xfrm>
          <a:prstGeom prst="rect">
            <a:avLst/>
          </a:prstGeom>
          <a:solidFill>
            <a:srgbClr val="FCC328"/>
          </a:solidFill>
          <a:ln w="12700">
            <a:solidFill>
              <a:srgbClr val="FCC328"/>
            </a:solidFill>
            <a:prstDash val="solid"/>
          </a:ln>
        </p:spPr>
        <p:txBody>
          <a:bodyPr/>
          <a:lstStyle/>
          <a:p>
            <a:endParaRPr lang="en-US" noProof="0" dirty="0"/>
          </a:p>
        </p:txBody>
      </p:sp>
      <p:sp>
        <p:nvSpPr>
          <p:cNvPr id="57" name="Text 54"/>
          <p:cNvSpPr/>
          <p:nvPr/>
        </p:nvSpPr>
        <p:spPr>
          <a:xfrm>
            <a:off x="5230368" y="1755648"/>
            <a:ext cx="274320" cy="274320"/>
          </a:xfrm>
          <a:prstGeom prst="rect">
            <a:avLst/>
          </a:prstGeom>
          <a:noFill/>
          <a:ln/>
        </p:spPr>
        <p:txBody>
          <a:bodyPr wrap="square" lIns="0" tIns="0" rIns="0" bIns="0" rtlCol="0" anchor="ctr"/>
          <a:lstStyle/>
          <a:p>
            <a:pPr marL="0" indent="0" algn="ctr">
              <a:buNone/>
            </a:pPr>
            <a:endParaRPr lang="en-US" sz="900" noProof="0" dirty="0"/>
          </a:p>
        </p:txBody>
      </p:sp>
      <p:sp>
        <p:nvSpPr>
          <p:cNvPr id="58" name="Text 55"/>
          <p:cNvSpPr/>
          <p:nvPr/>
        </p:nvSpPr>
        <p:spPr>
          <a:xfrm>
            <a:off x="5577840" y="1755648"/>
            <a:ext cx="2286000" cy="274320"/>
          </a:xfrm>
          <a:prstGeom prst="rect">
            <a:avLst/>
          </a:prstGeom>
          <a:noFill/>
          <a:ln/>
        </p:spPr>
        <p:txBody>
          <a:bodyPr wrap="square" lIns="0" tIns="0" rIns="0" bIns="0" rtlCol="0" anchor="ctr"/>
          <a:lstStyle/>
          <a:p>
            <a:pPr marL="0" indent="0">
              <a:buNone/>
            </a:pPr>
            <a:r>
              <a:rPr lang="en-US" sz="900" b="1" noProof="0" dirty="0">
                <a:solidFill>
                  <a:srgbClr val="000000"/>
                </a:solidFill>
                <a:latin typeface="Montserrat" pitchFamily="34" charset="0"/>
                <a:ea typeface="Montserrat" pitchFamily="34" charset="-122"/>
                <a:cs typeface="Montserrat" pitchFamily="34" charset="-120"/>
              </a:rPr>
              <a:t>Service Sheets – SES</a:t>
            </a:r>
            <a:endParaRPr lang="en-US" sz="900" noProof="0" dirty="0"/>
          </a:p>
        </p:txBody>
      </p:sp>
      <p:sp>
        <p:nvSpPr>
          <p:cNvPr id="60" name="Text 56"/>
          <p:cNvSpPr/>
          <p:nvPr/>
        </p:nvSpPr>
        <p:spPr>
          <a:xfrm>
            <a:off x="5230368" y="4261104"/>
            <a:ext cx="2615184" cy="219456"/>
          </a:xfrm>
          <a:prstGeom prst="rect">
            <a:avLst/>
          </a:prstGeom>
          <a:noFill/>
          <a:ln/>
        </p:spPr>
        <p:txBody>
          <a:bodyPr wrap="square" lIns="0" tIns="0" rIns="0" bIns="0" rtlCol="0" anchor="ctr"/>
          <a:lstStyle/>
          <a:p>
            <a:pPr marL="0" indent="0">
              <a:buNone/>
            </a:pPr>
            <a:r>
              <a:rPr lang="en-US" sz="800" b="1" noProof="0" dirty="0">
                <a:solidFill>
                  <a:srgbClr val="000000"/>
                </a:solidFill>
                <a:latin typeface="Montserrat" pitchFamily="34" charset="0"/>
                <a:ea typeface="Montserrat" pitchFamily="34" charset="-122"/>
                <a:cs typeface="Montserrat" pitchFamily="34" charset="-120"/>
              </a:rPr>
              <a:t>From this view you can:</a:t>
            </a:r>
            <a:endParaRPr lang="en-US" sz="800" noProof="0" dirty="0"/>
          </a:p>
        </p:txBody>
      </p:sp>
      <p:sp>
        <p:nvSpPr>
          <p:cNvPr id="61" name="Text 57"/>
          <p:cNvSpPr/>
          <p:nvPr/>
        </p:nvSpPr>
        <p:spPr>
          <a:xfrm>
            <a:off x="5230368" y="4498848"/>
            <a:ext cx="2615184" cy="365760"/>
          </a:xfrm>
          <a:prstGeom prst="rect">
            <a:avLst/>
          </a:prstGeom>
          <a:noFill/>
          <a:ln/>
        </p:spPr>
        <p:txBody>
          <a:bodyPr wrap="square" lIns="0" tIns="0" rIns="0" bIns="0" rtlCol="0" anchor="ctr"/>
          <a:lstStyle/>
          <a:p>
            <a:pPr marL="342900" indent="-342900">
              <a:buSzPct val="100000"/>
              <a:buChar char="•"/>
            </a:pPr>
            <a:r>
              <a:rPr lang="en-US" sz="750" noProof="0" dirty="0">
                <a:solidFill>
                  <a:srgbClr val="444444"/>
                </a:solidFill>
                <a:latin typeface="Montserrat" pitchFamily="34" charset="0"/>
                <a:ea typeface="Montserrat" pitchFamily="34" charset="-122"/>
                <a:cs typeface="Montserrat" pitchFamily="34" charset="-120"/>
              </a:rPr>
              <a:t>View the recorded Service Entry Sheets (SES).</a:t>
            </a:r>
            <a:endParaRPr lang="en-US" sz="750" noProof="0" dirty="0"/>
          </a:p>
        </p:txBody>
      </p:sp>
      <p:sp>
        <p:nvSpPr>
          <p:cNvPr id="62" name="Text 58"/>
          <p:cNvSpPr/>
          <p:nvPr/>
        </p:nvSpPr>
        <p:spPr>
          <a:xfrm>
            <a:off x="5230368" y="4882896"/>
            <a:ext cx="2615184" cy="365760"/>
          </a:xfrm>
          <a:prstGeom prst="rect">
            <a:avLst/>
          </a:prstGeom>
          <a:noFill/>
          <a:ln/>
        </p:spPr>
        <p:txBody>
          <a:bodyPr wrap="square" lIns="0" tIns="0" rIns="0" bIns="0" rtlCol="0" anchor="ctr"/>
          <a:lstStyle/>
          <a:p>
            <a:pPr marL="342900" indent="-342900">
              <a:buSzPct val="100000"/>
              <a:buChar char="•"/>
            </a:pPr>
            <a:r>
              <a:rPr lang="en-US" sz="750" noProof="0" dirty="0">
                <a:solidFill>
                  <a:srgbClr val="444444"/>
                </a:solidFill>
                <a:latin typeface="Montserrat" pitchFamily="34" charset="0"/>
                <a:ea typeface="Montserrat" pitchFamily="34" charset="-122"/>
                <a:cs typeface="Montserrat" pitchFamily="34" charset="-120"/>
              </a:rPr>
              <a:t>See the approval status of each SES.</a:t>
            </a:r>
            <a:endParaRPr lang="en-US" sz="750" noProof="0" dirty="0"/>
          </a:p>
        </p:txBody>
      </p:sp>
      <p:sp>
        <p:nvSpPr>
          <p:cNvPr id="63" name="Text 59"/>
          <p:cNvSpPr/>
          <p:nvPr/>
        </p:nvSpPr>
        <p:spPr>
          <a:xfrm>
            <a:off x="5230368" y="5266944"/>
            <a:ext cx="2615184" cy="365760"/>
          </a:xfrm>
          <a:prstGeom prst="rect">
            <a:avLst/>
          </a:prstGeom>
          <a:noFill/>
          <a:ln/>
        </p:spPr>
        <p:txBody>
          <a:bodyPr wrap="square" lIns="0" tIns="0" rIns="0" bIns="0" rtlCol="0" anchor="ctr"/>
          <a:lstStyle/>
          <a:p>
            <a:pPr marL="342900" indent="-342900">
              <a:buSzPct val="100000"/>
              <a:buChar char="•"/>
            </a:pPr>
            <a:r>
              <a:rPr lang="en-US" sz="750" noProof="0" dirty="0">
                <a:solidFill>
                  <a:srgbClr val="444444"/>
                </a:solidFill>
                <a:latin typeface="Montserrat" pitchFamily="34" charset="0"/>
                <a:ea typeface="Montserrat" pitchFamily="34" charset="-122"/>
                <a:cs typeface="Montserrat" pitchFamily="34" charset="-120"/>
              </a:rPr>
              <a:t>Review submission and approval dates.</a:t>
            </a:r>
            <a:endParaRPr lang="en-US" sz="750" noProof="0" dirty="0"/>
          </a:p>
        </p:txBody>
      </p:sp>
      <p:sp>
        <p:nvSpPr>
          <p:cNvPr id="64" name="Text 60"/>
          <p:cNvSpPr/>
          <p:nvPr/>
        </p:nvSpPr>
        <p:spPr>
          <a:xfrm>
            <a:off x="5230368" y="5650992"/>
            <a:ext cx="2615184" cy="365760"/>
          </a:xfrm>
          <a:prstGeom prst="rect">
            <a:avLst/>
          </a:prstGeom>
          <a:noFill/>
          <a:ln/>
        </p:spPr>
        <p:txBody>
          <a:bodyPr wrap="square" lIns="0" tIns="0" rIns="0" bIns="0" rtlCol="0" anchor="ctr"/>
          <a:lstStyle/>
          <a:p>
            <a:pPr marL="342900" indent="-342900">
              <a:buSzPct val="100000"/>
              <a:buChar char="•"/>
            </a:pPr>
            <a:r>
              <a:rPr lang="en-US" sz="750" noProof="0" dirty="0">
                <a:solidFill>
                  <a:srgbClr val="444444"/>
                </a:solidFill>
                <a:latin typeface="Montserrat" pitchFamily="34" charset="0"/>
                <a:ea typeface="Montserrat" pitchFamily="34" charset="-122"/>
                <a:cs typeface="Montserrat" pitchFamily="34" charset="-120"/>
              </a:rPr>
              <a:t>Validate the recorded value and currency.</a:t>
            </a:r>
            <a:endParaRPr lang="en-US" sz="750" noProof="0" dirty="0"/>
          </a:p>
        </p:txBody>
      </p:sp>
      <p:sp>
        <p:nvSpPr>
          <p:cNvPr id="65" name="Shape 61"/>
          <p:cNvSpPr/>
          <p:nvPr/>
        </p:nvSpPr>
        <p:spPr>
          <a:xfrm>
            <a:off x="8028432" y="1664208"/>
            <a:ext cx="2834640" cy="4919472"/>
          </a:xfrm>
          <a:prstGeom prst="roundRect">
            <a:avLst>
              <a:gd name="adj" fmla="val 2258"/>
            </a:avLst>
          </a:prstGeom>
          <a:solidFill>
            <a:srgbClr val="FFFFFF"/>
          </a:solidFill>
          <a:ln w="15240">
            <a:solidFill>
              <a:srgbClr val="DADADA"/>
            </a:solidFill>
            <a:prstDash val="solid"/>
          </a:ln>
          <a:effectLst>
            <a:outerShdw blurRad="63500" dist="25400" dir="2700000" algn="bl" rotWithShape="0">
              <a:srgbClr val="000000">
                <a:alpha val="10000"/>
              </a:srgbClr>
            </a:outerShdw>
          </a:effectLst>
        </p:spPr>
        <p:txBody>
          <a:bodyPr/>
          <a:lstStyle/>
          <a:p>
            <a:endParaRPr lang="en-US" noProof="0" dirty="0"/>
          </a:p>
        </p:txBody>
      </p:sp>
      <p:sp>
        <p:nvSpPr>
          <p:cNvPr id="66" name="Shape 62"/>
          <p:cNvSpPr/>
          <p:nvPr/>
        </p:nvSpPr>
        <p:spPr>
          <a:xfrm>
            <a:off x="8028432" y="1664208"/>
            <a:ext cx="2834640" cy="457200"/>
          </a:xfrm>
          <a:prstGeom prst="roundRect">
            <a:avLst>
              <a:gd name="adj" fmla="val 14000"/>
            </a:avLst>
          </a:prstGeom>
          <a:solidFill>
            <a:srgbClr val="EDEDED"/>
          </a:solidFill>
          <a:ln w="12700">
            <a:solidFill>
              <a:srgbClr val="EDEDED"/>
            </a:solidFill>
            <a:prstDash val="solid"/>
          </a:ln>
        </p:spPr>
        <p:txBody>
          <a:bodyPr/>
          <a:lstStyle/>
          <a:p>
            <a:endParaRPr lang="en-US" noProof="0" dirty="0"/>
          </a:p>
        </p:txBody>
      </p:sp>
      <p:sp>
        <p:nvSpPr>
          <p:cNvPr id="67" name="Shape 63"/>
          <p:cNvSpPr/>
          <p:nvPr/>
        </p:nvSpPr>
        <p:spPr>
          <a:xfrm>
            <a:off x="8028432" y="1984248"/>
            <a:ext cx="2834640" cy="137160"/>
          </a:xfrm>
          <a:prstGeom prst="rect">
            <a:avLst/>
          </a:prstGeom>
          <a:solidFill>
            <a:srgbClr val="EDEDED"/>
          </a:solidFill>
          <a:ln w="12700">
            <a:solidFill>
              <a:srgbClr val="EDEDED"/>
            </a:solidFill>
            <a:prstDash val="solid"/>
          </a:ln>
        </p:spPr>
        <p:txBody>
          <a:bodyPr/>
          <a:lstStyle/>
          <a:p>
            <a:endParaRPr lang="en-US" noProof="0" dirty="0"/>
          </a:p>
        </p:txBody>
      </p:sp>
      <p:sp>
        <p:nvSpPr>
          <p:cNvPr id="68" name="Shape 64"/>
          <p:cNvSpPr/>
          <p:nvPr/>
        </p:nvSpPr>
        <p:spPr>
          <a:xfrm>
            <a:off x="8028432" y="2103120"/>
            <a:ext cx="2834640" cy="45720"/>
          </a:xfrm>
          <a:prstGeom prst="rect">
            <a:avLst/>
          </a:prstGeom>
          <a:solidFill>
            <a:srgbClr val="FCC328"/>
          </a:solidFill>
          <a:ln w="12700">
            <a:solidFill>
              <a:srgbClr val="FCC328"/>
            </a:solidFill>
            <a:prstDash val="solid"/>
          </a:ln>
        </p:spPr>
        <p:txBody>
          <a:bodyPr/>
          <a:lstStyle/>
          <a:p>
            <a:endParaRPr lang="en-US" noProof="0" dirty="0"/>
          </a:p>
        </p:txBody>
      </p:sp>
      <p:sp>
        <p:nvSpPr>
          <p:cNvPr id="70" name="Text 66"/>
          <p:cNvSpPr/>
          <p:nvPr/>
        </p:nvSpPr>
        <p:spPr>
          <a:xfrm>
            <a:off x="8138160" y="1755648"/>
            <a:ext cx="274320" cy="274320"/>
          </a:xfrm>
          <a:prstGeom prst="rect">
            <a:avLst/>
          </a:prstGeom>
          <a:noFill/>
          <a:ln/>
        </p:spPr>
        <p:txBody>
          <a:bodyPr wrap="square" lIns="0" tIns="0" rIns="0" bIns="0" rtlCol="0" anchor="ctr"/>
          <a:lstStyle/>
          <a:p>
            <a:pPr marL="0" indent="0" algn="ctr">
              <a:buNone/>
            </a:pPr>
            <a:endParaRPr lang="en-US" sz="900" noProof="0" dirty="0"/>
          </a:p>
        </p:txBody>
      </p:sp>
      <p:sp>
        <p:nvSpPr>
          <p:cNvPr id="71" name="Text 67"/>
          <p:cNvSpPr/>
          <p:nvPr/>
        </p:nvSpPr>
        <p:spPr>
          <a:xfrm>
            <a:off x="8485632" y="1755648"/>
            <a:ext cx="2286000" cy="274320"/>
          </a:xfrm>
          <a:prstGeom prst="rect">
            <a:avLst/>
          </a:prstGeom>
          <a:noFill/>
          <a:ln/>
        </p:spPr>
        <p:txBody>
          <a:bodyPr wrap="square" lIns="0" tIns="0" rIns="0" bIns="0" rtlCol="0" anchor="ctr"/>
          <a:lstStyle/>
          <a:p>
            <a:pPr marL="0" indent="0">
              <a:buNone/>
            </a:pPr>
            <a:r>
              <a:rPr lang="en-US" sz="900" b="1" noProof="0" dirty="0">
                <a:solidFill>
                  <a:srgbClr val="000000"/>
                </a:solidFill>
                <a:latin typeface="Montserrat" pitchFamily="34" charset="0"/>
                <a:ea typeface="Montserrat" pitchFamily="34" charset="-122"/>
                <a:cs typeface="Montserrat" pitchFamily="34" charset="-120"/>
              </a:rPr>
              <a:t>Invoices</a:t>
            </a:r>
            <a:endParaRPr lang="en-US" sz="900" noProof="0" dirty="0"/>
          </a:p>
        </p:txBody>
      </p:sp>
      <p:sp>
        <p:nvSpPr>
          <p:cNvPr id="73" name="Text 68"/>
          <p:cNvSpPr/>
          <p:nvPr/>
        </p:nvSpPr>
        <p:spPr>
          <a:xfrm>
            <a:off x="8138160" y="4261104"/>
            <a:ext cx="2615184" cy="219456"/>
          </a:xfrm>
          <a:prstGeom prst="rect">
            <a:avLst/>
          </a:prstGeom>
          <a:noFill/>
          <a:ln/>
        </p:spPr>
        <p:txBody>
          <a:bodyPr wrap="square" lIns="0" tIns="0" rIns="0" bIns="0" rtlCol="0" anchor="ctr"/>
          <a:lstStyle/>
          <a:p>
            <a:pPr marL="0" indent="0">
              <a:buNone/>
            </a:pPr>
            <a:r>
              <a:rPr lang="en-US" sz="800" b="1" noProof="0" dirty="0">
                <a:solidFill>
                  <a:srgbClr val="000000"/>
                </a:solidFill>
                <a:latin typeface="Montserrat" pitchFamily="34" charset="0"/>
                <a:ea typeface="Montserrat" pitchFamily="34" charset="-122"/>
                <a:cs typeface="Montserrat" pitchFamily="34" charset="-120"/>
              </a:rPr>
              <a:t>From this view you can:</a:t>
            </a:r>
            <a:endParaRPr lang="en-US" sz="800" noProof="0" dirty="0"/>
          </a:p>
        </p:txBody>
      </p:sp>
      <p:sp>
        <p:nvSpPr>
          <p:cNvPr id="74" name="Text 69"/>
          <p:cNvSpPr/>
          <p:nvPr/>
        </p:nvSpPr>
        <p:spPr>
          <a:xfrm>
            <a:off x="8138160" y="4498848"/>
            <a:ext cx="2615184" cy="365760"/>
          </a:xfrm>
          <a:prstGeom prst="rect">
            <a:avLst/>
          </a:prstGeom>
          <a:noFill/>
          <a:ln/>
        </p:spPr>
        <p:txBody>
          <a:bodyPr wrap="square" lIns="0" tIns="0" rIns="0" bIns="0" rtlCol="0" anchor="ctr"/>
          <a:lstStyle/>
          <a:p>
            <a:pPr marL="342900" indent="-342900">
              <a:buSzPct val="100000"/>
              <a:buChar char="•"/>
            </a:pPr>
            <a:r>
              <a:rPr lang="en-US" sz="750" noProof="0" dirty="0">
                <a:solidFill>
                  <a:srgbClr val="444444"/>
                </a:solidFill>
                <a:latin typeface="Montserrat" pitchFamily="34" charset="0"/>
                <a:ea typeface="Montserrat" pitchFamily="34" charset="-122"/>
                <a:cs typeface="Montserrat" pitchFamily="34" charset="-120"/>
              </a:rPr>
              <a:t>View the created invoices and their status.</a:t>
            </a:r>
            <a:endParaRPr lang="en-US" sz="750" noProof="0" dirty="0"/>
          </a:p>
        </p:txBody>
      </p:sp>
      <p:sp>
        <p:nvSpPr>
          <p:cNvPr id="75" name="Text 70"/>
          <p:cNvSpPr/>
          <p:nvPr/>
        </p:nvSpPr>
        <p:spPr>
          <a:xfrm>
            <a:off x="8138160" y="4882896"/>
            <a:ext cx="2615184" cy="365760"/>
          </a:xfrm>
          <a:prstGeom prst="rect">
            <a:avLst/>
          </a:prstGeom>
          <a:noFill/>
          <a:ln/>
        </p:spPr>
        <p:txBody>
          <a:bodyPr wrap="square" lIns="0" tIns="0" rIns="0" bIns="0" rtlCol="0" anchor="ctr"/>
          <a:lstStyle/>
          <a:p>
            <a:pPr marL="342900" indent="-342900">
              <a:buSzPct val="100000"/>
              <a:buChar char="•"/>
            </a:pPr>
            <a:r>
              <a:rPr lang="en-US" sz="750" noProof="0" dirty="0">
                <a:solidFill>
                  <a:srgbClr val="444444"/>
                </a:solidFill>
                <a:latin typeface="Montserrat" pitchFamily="34" charset="0"/>
                <a:ea typeface="Montserrat" pitchFamily="34" charset="-122"/>
                <a:cs typeface="Montserrat" pitchFamily="34" charset="-120"/>
              </a:rPr>
              <a:t>See the related Service Order or SES number.</a:t>
            </a:r>
            <a:endParaRPr lang="en-US" sz="750" noProof="0" dirty="0"/>
          </a:p>
        </p:txBody>
      </p:sp>
      <p:sp>
        <p:nvSpPr>
          <p:cNvPr id="76" name="Text 71"/>
          <p:cNvSpPr/>
          <p:nvPr/>
        </p:nvSpPr>
        <p:spPr>
          <a:xfrm>
            <a:off x="8138160" y="5266944"/>
            <a:ext cx="2615184" cy="365760"/>
          </a:xfrm>
          <a:prstGeom prst="rect">
            <a:avLst/>
          </a:prstGeom>
          <a:noFill/>
          <a:ln/>
        </p:spPr>
        <p:txBody>
          <a:bodyPr wrap="square" lIns="0" tIns="0" rIns="0" bIns="0" rtlCol="0" anchor="ctr"/>
          <a:lstStyle/>
          <a:p>
            <a:pPr marL="342900" indent="-342900">
              <a:buSzPct val="100000"/>
              <a:buChar char="•"/>
            </a:pPr>
            <a:r>
              <a:rPr lang="en-US" sz="750" noProof="0" dirty="0">
                <a:solidFill>
                  <a:srgbClr val="444444"/>
                </a:solidFill>
                <a:latin typeface="Montserrat" pitchFamily="34" charset="0"/>
                <a:ea typeface="Montserrat" pitchFamily="34" charset="-122"/>
                <a:cs typeface="Montserrat" pitchFamily="34" charset="-120"/>
              </a:rPr>
              <a:t>Track the approval and payment status.</a:t>
            </a:r>
            <a:endParaRPr lang="en-US" sz="750" noProof="0" dirty="0"/>
          </a:p>
        </p:txBody>
      </p:sp>
      <p:sp>
        <p:nvSpPr>
          <p:cNvPr id="77" name="Shape 72"/>
          <p:cNvSpPr/>
          <p:nvPr/>
        </p:nvSpPr>
        <p:spPr>
          <a:xfrm>
            <a:off x="256032" y="6510528"/>
            <a:ext cx="11676888" cy="274320"/>
          </a:xfrm>
          <a:prstGeom prst="rect">
            <a:avLst/>
          </a:prstGeom>
          <a:solidFill>
            <a:srgbClr val="FFF8DC"/>
          </a:solidFill>
          <a:ln w="12700">
            <a:solidFill>
              <a:srgbClr val="FCC328"/>
            </a:solidFill>
            <a:prstDash val="solid"/>
          </a:ln>
        </p:spPr>
        <p:txBody>
          <a:bodyPr/>
          <a:lstStyle/>
          <a:p>
            <a:endParaRPr lang="en-US" noProof="0" dirty="0"/>
          </a:p>
        </p:txBody>
      </p:sp>
      <p:sp>
        <p:nvSpPr>
          <p:cNvPr id="78" name="Shape 73"/>
          <p:cNvSpPr/>
          <p:nvPr/>
        </p:nvSpPr>
        <p:spPr>
          <a:xfrm>
            <a:off x="329184" y="6537960"/>
            <a:ext cx="219456" cy="219456"/>
          </a:xfrm>
          <a:prstGeom prst="ellipse">
            <a:avLst/>
          </a:prstGeom>
          <a:solidFill>
            <a:srgbClr val="FCC328"/>
          </a:solidFill>
          <a:ln w="12700">
            <a:solidFill>
              <a:srgbClr val="FCC328"/>
            </a:solidFill>
            <a:prstDash val="solid"/>
          </a:ln>
        </p:spPr>
        <p:txBody>
          <a:bodyPr/>
          <a:lstStyle/>
          <a:p>
            <a:endParaRPr lang="en-US" noProof="0" dirty="0"/>
          </a:p>
        </p:txBody>
      </p:sp>
      <p:sp>
        <p:nvSpPr>
          <p:cNvPr id="79" name="Text 74"/>
          <p:cNvSpPr/>
          <p:nvPr/>
        </p:nvSpPr>
        <p:spPr>
          <a:xfrm>
            <a:off x="329184" y="6537960"/>
            <a:ext cx="219456" cy="219456"/>
          </a:xfrm>
          <a:prstGeom prst="rect">
            <a:avLst/>
          </a:prstGeom>
          <a:noFill/>
          <a:ln/>
        </p:spPr>
        <p:txBody>
          <a:bodyPr wrap="square" lIns="0" tIns="0" rIns="0" bIns="0" rtlCol="0" anchor="ctr"/>
          <a:lstStyle/>
          <a:p>
            <a:pPr marL="0" indent="0" algn="ctr">
              <a:buNone/>
            </a:pPr>
            <a:r>
              <a:rPr lang="en-US" sz="900" b="1" noProof="0" dirty="0">
                <a:solidFill>
                  <a:srgbClr val="000000"/>
                </a:solidFill>
                <a:latin typeface="Montserrat" pitchFamily="34" charset="0"/>
                <a:ea typeface="Montserrat" pitchFamily="34" charset="-122"/>
                <a:cs typeface="Montserrat" pitchFamily="34" charset="-120"/>
              </a:rPr>
              <a:t>★</a:t>
            </a:r>
            <a:endParaRPr lang="en-US" sz="900" noProof="0" dirty="0"/>
          </a:p>
        </p:txBody>
      </p:sp>
      <p:sp>
        <p:nvSpPr>
          <p:cNvPr id="80" name="Text 75"/>
          <p:cNvSpPr/>
          <p:nvPr/>
        </p:nvSpPr>
        <p:spPr>
          <a:xfrm>
            <a:off x="621792" y="6519672"/>
            <a:ext cx="11064240" cy="237744"/>
          </a:xfrm>
          <a:prstGeom prst="rect">
            <a:avLst/>
          </a:prstGeom>
          <a:noFill/>
          <a:ln/>
        </p:spPr>
        <p:txBody>
          <a:bodyPr wrap="square" lIns="0" tIns="0" rIns="0" bIns="0" rtlCol="0" anchor="ctr"/>
          <a:lstStyle/>
          <a:p>
            <a:pPr marL="0" indent="0">
              <a:buNone/>
            </a:pPr>
            <a:r>
              <a:rPr lang="en-US" sz="850" b="1" noProof="0" dirty="0">
                <a:solidFill>
                  <a:srgbClr val="000000"/>
                </a:solidFill>
                <a:latin typeface="Montserrat" pitchFamily="34" charset="0"/>
                <a:ea typeface="Montserrat" pitchFamily="34" charset="-122"/>
                <a:cs typeface="Montserrat" pitchFamily="34" charset="-120"/>
              </a:rPr>
              <a:t>Important: </a:t>
            </a:r>
            <a:r>
              <a:rPr lang="en-US" sz="850" noProof="0" dirty="0">
                <a:solidFill>
                  <a:srgbClr val="000000"/>
                </a:solidFill>
                <a:latin typeface="Montserrat" pitchFamily="34" charset="0"/>
                <a:ea typeface="Montserrat" pitchFamily="34" charset="-122"/>
                <a:cs typeface="Montserrat" pitchFamily="34" charset="-120"/>
              </a:rPr>
              <a:t>Use these views regularly to maintain control and traceability of your services and invoicing.</a:t>
            </a:r>
            <a:endParaRPr lang="en-US" sz="850" noProof="0" dirty="0"/>
          </a:p>
        </p:txBody>
      </p:sp>
      <p:pic>
        <p:nvPicPr>
          <p:cNvPr id="31" name="Picture 30">
            <a:extLst>
              <a:ext uri="{FF2B5EF4-FFF2-40B4-BE49-F238E27FC236}">
                <a16:creationId xmlns:a16="http://schemas.microsoft.com/office/drawing/2014/main" id="{0B84B236-21BF-043C-BFDC-C20D22B61401}"/>
              </a:ext>
            </a:extLst>
          </p:cNvPr>
          <p:cNvPicPr>
            <a:picLocks noChangeAspect="1"/>
          </p:cNvPicPr>
          <p:nvPr/>
        </p:nvPicPr>
        <p:blipFill>
          <a:blip r:embed="rId3"/>
          <a:stretch>
            <a:fillRect/>
          </a:stretch>
        </p:blipFill>
        <p:spPr>
          <a:xfrm>
            <a:off x="5157216" y="2197083"/>
            <a:ext cx="2686801" cy="2064021"/>
          </a:xfrm>
          <a:prstGeom prst="rect">
            <a:avLst/>
          </a:prstGeom>
        </p:spPr>
      </p:pic>
      <p:pic>
        <p:nvPicPr>
          <p:cNvPr id="36" name="Picture 35">
            <a:extLst>
              <a:ext uri="{FF2B5EF4-FFF2-40B4-BE49-F238E27FC236}">
                <a16:creationId xmlns:a16="http://schemas.microsoft.com/office/drawing/2014/main" id="{39EBF0F7-1E69-FF9D-D3C9-96CE996B5418}"/>
              </a:ext>
            </a:extLst>
          </p:cNvPr>
          <p:cNvPicPr>
            <a:picLocks noChangeAspect="1"/>
          </p:cNvPicPr>
          <p:nvPr/>
        </p:nvPicPr>
        <p:blipFill>
          <a:blip r:embed="rId4"/>
          <a:stretch>
            <a:fillRect/>
          </a:stretch>
        </p:blipFill>
        <p:spPr>
          <a:xfrm>
            <a:off x="2380805" y="2220630"/>
            <a:ext cx="2443862" cy="1493195"/>
          </a:xfrm>
          <a:prstGeom prst="rect">
            <a:avLst/>
          </a:prstGeom>
        </p:spPr>
      </p:pic>
      <p:pic>
        <p:nvPicPr>
          <p:cNvPr id="56" name="Picture 55">
            <a:extLst>
              <a:ext uri="{FF2B5EF4-FFF2-40B4-BE49-F238E27FC236}">
                <a16:creationId xmlns:a16="http://schemas.microsoft.com/office/drawing/2014/main" id="{DB5D6D40-4A2F-4B63-BBEE-FA35B2D3FEAA}"/>
              </a:ext>
            </a:extLst>
          </p:cNvPr>
          <p:cNvPicPr>
            <a:picLocks noChangeAspect="1"/>
          </p:cNvPicPr>
          <p:nvPr/>
        </p:nvPicPr>
        <p:blipFill>
          <a:blip r:embed="rId5"/>
          <a:stretch>
            <a:fillRect/>
          </a:stretch>
        </p:blipFill>
        <p:spPr>
          <a:xfrm>
            <a:off x="8325413" y="2194560"/>
            <a:ext cx="1706059" cy="1975104"/>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109728"/>
            <a:ext cx="91440" cy="987552"/>
          </a:xfrm>
          <a:prstGeom prst="rect">
            <a:avLst/>
          </a:prstGeom>
          <a:solidFill>
            <a:srgbClr val="F5C400"/>
          </a:solidFill>
          <a:ln w="12700">
            <a:solidFill>
              <a:srgbClr val="F5C400"/>
            </a:solidFill>
            <a:prstDash val="solid"/>
          </a:ln>
        </p:spPr>
        <p:txBody>
          <a:bodyPr/>
          <a:lstStyle/>
          <a:p>
            <a:endParaRPr lang="en-US" noProof="0" dirty="0"/>
          </a:p>
        </p:txBody>
      </p:sp>
      <p:sp>
        <p:nvSpPr>
          <p:cNvPr id="3" name="Text 1"/>
          <p:cNvSpPr/>
          <p:nvPr/>
        </p:nvSpPr>
        <p:spPr>
          <a:xfrm>
            <a:off x="201168" y="109728"/>
            <a:ext cx="11795760" cy="530352"/>
          </a:xfrm>
          <a:prstGeom prst="rect">
            <a:avLst/>
          </a:prstGeom>
          <a:noFill/>
          <a:ln/>
        </p:spPr>
        <p:txBody>
          <a:bodyPr wrap="square" rtlCol="0" anchor="ctr"/>
          <a:lstStyle/>
          <a:p>
            <a:r>
              <a:rPr lang="en-US" sz="2600" b="1" noProof="0" dirty="0">
                <a:solidFill>
                  <a:srgbClr val="1A1A1A"/>
                </a:solidFill>
                <a:latin typeface="Montserrat" pitchFamily="34" charset="0"/>
                <a:ea typeface="Montserrat" pitchFamily="34" charset="-122"/>
                <a:cs typeface="Montserrat" pitchFamily="34" charset="-120"/>
              </a:rPr>
              <a:t>Next Steps</a:t>
            </a:r>
            <a:endParaRPr lang="en-US" sz="2600" noProof="0" dirty="0"/>
          </a:p>
        </p:txBody>
      </p:sp>
      <p:sp>
        <p:nvSpPr>
          <p:cNvPr id="4" name="Text 2"/>
          <p:cNvSpPr/>
          <p:nvPr/>
        </p:nvSpPr>
        <p:spPr>
          <a:xfrm>
            <a:off x="201168" y="658368"/>
            <a:ext cx="11795760" cy="402336"/>
          </a:xfrm>
          <a:prstGeom prst="rect">
            <a:avLst/>
          </a:prstGeom>
          <a:noFill/>
          <a:ln/>
        </p:spPr>
        <p:txBody>
          <a:bodyPr wrap="square" rtlCol="0" anchor="ctr"/>
          <a:lstStyle/>
          <a:p>
            <a:r>
              <a:rPr lang="en-US" sz="900" noProof="0" dirty="0">
                <a:solidFill>
                  <a:srgbClr val="666666"/>
                </a:solidFill>
                <a:latin typeface="Montserrat" pitchFamily="34" charset="0"/>
                <a:ea typeface="Montserrat" pitchFamily="34" charset="-122"/>
                <a:cs typeface="Montserrat" pitchFamily="34" charset="-120"/>
              </a:rPr>
              <a:t>The following steps prepare us to start operating in the new service-management model</a:t>
            </a:r>
            <a:r>
              <a:rPr lang="en-US" sz="900" noProof="0" dirty="0"/>
              <a:t> </a:t>
            </a:r>
            <a:r>
              <a:rPr lang="en-US" sz="900" noProof="0" dirty="0">
                <a:solidFill>
                  <a:srgbClr val="666666"/>
                </a:solidFill>
                <a:latin typeface="Montserrat" pitchFamily="34" charset="0"/>
                <a:ea typeface="Montserrat" pitchFamily="34" charset="-122"/>
                <a:cs typeface="Montserrat" pitchFamily="34" charset="-120"/>
              </a:rPr>
              <a:t>with Services Procurement.</a:t>
            </a:r>
            <a:endParaRPr lang="en-US" sz="900" noProof="0" dirty="0"/>
          </a:p>
        </p:txBody>
      </p:sp>
      <p:sp>
        <p:nvSpPr>
          <p:cNvPr id="5" name="Shape 3"/>
          <p:cNvSpPr/>
          <p:nvPr/>
        </p:nvSpPr>
        <p:spPr>
          <a:xfrm>
            <a:off x="0" y="1152144"/>
            <a:ext cx="12161520" cy="0"/>
          </a:xfrm>
          <a:prstGeom prst="line">
            <a:avLst/>
          </a:prstGeom>
          <a:noFill/>
          <a:ln w="6350">
            <a:solidFill>
              <a:srgbClr val="DDDDDD"/>
            </a:solidFill>
            <a:prstDash val="solid"/>
          </a:ln>
        </p:spPr>
        <p:txBody>
          <a:bodyPr/>
          <a:lstStyle/>
          <a:p>
            <a:endParaRPr lang="en-US" noProof="0" dirty="0"/>
          </a:p>
        </p:txBody>
      </p:sp>
      <p:sp>
        <p:nvSpPr>
          <p:cNvPr id="13" name="Text 11"/>
          <p:cNvSpPr/>
          <p:nvPr/>
        </p:nvSpPr>
        <p:spPr>
          <a:xfrm>
            <a:off x="987552" y="1298448"/>
            <a:ext cx="2103120" cy="658368"/>
          </a:xfrm>
          <a:prstGeom prst="rect">
            <a:avLst/>
          </a:prstGeom>
          <a:noFill/>
          <a:ln/>
        </p:spPr>
        <p:txBody>
          <a:bodyPr wrap="square" rtlCol="0" anchor="ctr"/>
          <a:lstStyle/>
          <a:p>
            <a:r>
              <a:rPr lang="en-US" sz="1300" b="1" noProof="0" dirty="0">
                <a:solidFill>
                  <a:srgbClr val="1A1A1A"/>
                </a:solidFill>
                <a:latin typeface="Montserrat" pitchFamily="34" charset="0"/>
                <a:ea typeface="Montserrat" pitchFamily="34" charset="-122"/>
                <a:cs typeface="Montserrat" pitchFamily="34" charset="-120"/>
              </a:rPr>
              <a:t>Training</a:t>
            </a:r>
            <a:endParaRPr lang="en-US" sz="1300" noProof="0" dirty="0"/>
          </a:p>
        </p:txBody>
      </p:sp>
      <p:sp>
        <p:nvSpPr>
          <p:cNvPr id="14" name="Shape 12"/>
          <p:cNvSpPr/>
          <p:nvPr/>
        </p:nvSpPr>
        <p:spPr>
          <a:xfrm>
            <a:off x="3218688" y="1243584"/>
            <a:ext cx="0" cy="694944"/>
          </a:xfrm>
          <a:prstGeom prst="line">
            <a:avLst/>
          </a:prstGeom>
          <a:noFill/>
          <a:ln w="9525">
            <a:solidFill>
              <a:srgbClr val="DDDDDD"/>
            </a:solidFill>
            <a:prstDash val="solid"/>
          </a:ln>
        </p:spPr>
        <p:txBody>
          <a:bodyPr/>
          <a:lstStyle/>
          <a:p>
            <a:endParaRPr lang="en-US" noProof="0" dirty="0"/>
          </a:p>
        </p:txBody>
      </p:sp>
      <p:sp>
        <p:nvSpPr>
          <p:cNvPr id="15" name="Shape 13"/>
          <p:cNvSpPr/>
          <p:nvPr/>
        </p:nvSpPr>
        <p:spPr>
          <a:xfrm>
            <a:off x="3401568" y="1380744"/>
            <a:ext cx="310896" cy="310896"/>
          </a:xfrm>
          <a:prstGeom prst="ellipse">
            <a:avLst/>
          </a:prstGeom>
          <a:solidFill>
            <a:srgbClr val="FFF8DC"/>
          </a:solidFill>
          <a:ln w="19050">
            <a:solidFill>
              <a:srgbClr val="F5C400"/>
            </a:solidFill>
            <a:prstDash val="solid"/>
          </a:ln>
        </p:spPr>
        <p:txBody>
          <a:bodyPr/>
          <a:lstStyle/>
          <a:p>
            <a:endParaRPr lang="en-US" noProof="0" dirty="0"/>
          </a:p>
        </p:txBody>
      </p:sp>
      <p:sp>
        <p:nvSpPr>
          <p:cNvPr id="16" name="Text 14"/>
          <p:cNvSpPr/>
          <p:nvPr/>
        </p:nvSpPr>
        <p:spPr>
          <a:xfrm>
            <a:off x="3401568" y="1380744"/>
            <a:ext cx="310896" cy="310896"/>
          </a:xfrm>
          <a:prstGeom prst="rect">
            <a:avLst/>
          </a:prstGeom>
          <a:noFill/>
          <a:ln/>
        </p:spPr>
        <p:txBody>
          <a:bodyPr wrap="square" lIns="0" tIns="0" rIns="0" bIns="0" rtlCol="0" anchor="ctr"/>
          <a:lstStyle/>
          <a:p>
            <a:pPr algn="ctr"/>
            <a:r>
              <a:rPr lang="en-US" sz="1200" b="1" noProof="0" dirty="0">
                <a:solidFill>
                  <a:srgbClr val="F5C400"/>
                </a:solidFill>
                <a:latin typeface="Arial" pitchFamily="34" charset="0"/>
                <a:ea typeface="Arial" pitchFamily="34" charset="-122"/>
                <a:cs typeface="Arial" pitchFamily="34" charset="-120"/>
              </a:rPr>
              <a:t>✓</a:t>
            </a:r>
            <a:endParaRPr lang="en-US" sz="1200" noProof="0" dirty="0"/>
          </a:p>
        </p:txBody>
      </p:sp>
      <p:sp>
        <p:nvSpPr>
          <p:cNvPr id="17" name="Text 15"/>
          <p:cNvSpPr/>
          <p:nvPr/>
        </p:nvSpPr>
        <p:spPr>
          <a:xfrm>
            <a:off x="3858768" y="1243584"/>
            <a:ext cx="8138160" cy="256032"/>
          </a:xfrm>
          <a:prstGeom prst="rect">
            <a:avLst/>
          </a:prstGeom>
          <a:noFill/>
          <a:ln/>
        </p:spPr>
        <p:txBody>
          <a:bodyPr wrap="square" rtlCol="0" anchor="ctr"/>
          <a:lstStyle/>
          <a:p>
            <a:r>
              <a:rPr lang="en-US" sz="1000" b="1" noProof="0" dirty="0">
                <a:solidFill>
                  <a:srgbClr val="1A1A1A"/>
                </a:solidFill>
                <a:latin typeface="Montserrat" pitchFamily="34" charset="0"/>
                <a:ea typeface="Montserrat" pitchFamily="34" charset="-122"/>
                <a:cs typeface="Montserrat" pitchFamily="34" charset="-120"/>
              </a:rPr>
              <a:t>Training completed.</a:t>
            </a:r>
            <a:endParaRPr lang="en-US" sz="1000" noProof="0" dirty="0"/>
          </a:p>
        </p:txBody>
      </p:sp>
      <p:sp>
        <p:nvSpPr>
          <p:cNvPr id="18" name="Text 16"/>
          <p:cNvSpPr/>
          <p:nvPr/>
        </p:nvSpPr>
        <p:spPr>
          <a:xfrm>
            <a:off x="3858768" y="1517904"/>
            <a:ext cx="8138160" cy="384048"/>
          </a:xfrm>
          <a:prstGeom prst="rect">
            <a:avLst/>
          </a:prstGeom>
          <a:noFill/>
          <a:ln/>
        </p:spPr>
        <p:txBody>
          <a:bodyPr wrap="square" rtlCol="0" anchor="ctr"/>
          <a:lstStyle/>
          <a:p>
            <a:r>
              <a:rPr lang="en-US" sz="900" noProof="0" dirty="0">
                <a:solidFill>
                  <a:srgbClr val="666666"/>
                </a:solidFill>
                <a:latin typeface="Montserrat" pitchFamily="34" charset="0"/>
                <a:ea typeface="Montserrat" pitchFamily="34" charset="-122"/>
                <a:cs typeface="Montserrat" pitchFamily="34" charset="-120"/>
              </a:rPr>
              <a:t>You now have the information you need to manage</a:t>
            </a:r>
            <a:endParaRPr lang="en-US" sz="900" noProof="0" dirty="0"/>
          </a:p>
          <a:p>
            <a:r>
              <a:rPr lang="en-US" sz="900" noProof="0" dirty="0">
                <a:solidFill>
                  <a:srgbClr val="666666"/>
                </a:solidFill>
                <a:latin typeface="Montserrat" pitchFamily="34" charset="0"/>
                <a:ea typeface="Montserrat" pitchFamily="34" charset="-122"/>
                <a:cs typeface="Montserrat" pitchFamily="34" charset="-120"/>
              </a:rPr>
              <a:t>services and invoicing in Coupa.</a:t>
            </a:r>
            <a:endParaRPr lang="en-US" sz="900" noProof="0" dirty="0"/>
          </a:p>
        </p:txBody>
      </p:sp>
      <p:sp>
        <p:nvSpPr>
          <p:cNvPr id="19" name="Shape 17"/>
          <p:cNvSpPr/>
          <p:nvPr/>
        </p:nvSpPr>
        <p:spPr>
          <a:xfrm>
            <a:off x="0" y="1993392"/>
            <a:ext cx="12161520" cy="0"/>
          </a:xfrm>
          <a:prstGeom prst="line">
            <a:avLst/>
          </a:prstGeom>
          <a:noFill/>
          <a:ln w="6350">
            <a:solidFill>
              <a:srgbClr val="DDDDDD"/>
            </a:solidFill>
            <a:prstDash val="solid"/>
          </a:ln>
        </p:spPr>
        <p:txBody>
          <a:bodyPr/>
          <a:lstStyle/>
          <a:p>
            <a:endParaRPr lang="en-US" noProof="0" dirty="0"/>
          </a:p>
        </p:txBody>
      </p:sp>
      <p:sp>
        <p:nvSpPr>
          <p:cNvPr id="24" name="Text 22"/>
          <p:cNvSpPr/>
          <p:nvPr/>
        </p:nvSpPr>
        <p:spPr>
          <a:xfrm>
            <a:off x="973038" y="2321125"/>
            <a:ext cx="2103120" cy="658368"/>
          </a:xfrm>
          <a:prstGeom prst="rect">
            <a:avLst/>
          </a:prstGeom>
          <a:noFill/>
          <a:ln/>
        </p:spPr>
        <p:txBody>
          <a:bodyPr wrap="square" rtlCol="0" anchor="ctr"/>
          <a:lstStyle/>
          <a:p>
            <a:r>
              <a:rPr lang="en-US" sz="1300" b="1" noProof="0" dirty="0">
                <a:solidFill>
                  <a:srgbClr val="1A1A1A"/>
                </a:solidFill>
                <a:latin typeface="Montserrat" pitchFamily="34" charset="0"/>
                <a:ea typeface="Montserrat" pitchFamily="34" charset="-122"/>
                <a:cs typeface="Montserrat" pitchFamily="34" charset="-120"/>
              </a:rPr>
              <a:t>Go-Live</a:t>
            </a:r>
            <a:endParaRPr lang="en-US" sz="1300" noProof="0" dirty="0"/>
          </a:p>
          <a:p>
            <a:r>
              <a:rPr lang="en-US" sz="1300" b="1" noProof="0" dirty="0">
                <a:solidFill>
                  <a:srgbClr val="1A1A1A"/>
                </a:solidFill>
                <a:latin typeface="Montserrat" pitchFamily="34" charset="0"/>
                <a:ea typeface="Montserrat" pitchFamily="34" charset="-122"/>
                <a:cs typeface="Montserrat" pitchFamily="34" charset="-120"/>
              </a:rPr>
              <a:t>preparation</a:t>
            </a:r>
            <a:endParaRPr lang="en-US" sz="1300" noProof="0" dirty="0"/>
          </a:p>
        </p:txBody>
      </p:sp>
      <p:sp>
        <p:nvSpPr>
          <p:cNvPr id="25" name="Shape 23"/>
          <p:cNvSpPr/>
          <p:nvPr/>
        </p:nvSpPr>
        <p:spPr>
          <a:xfrm flipH="1">
            <a:off x="3240460" y="2215461"/>
            <a:ext cx="0" cy="1036029"/>
          </a:xfrm>
          <a:prstGeom prst="line">
            <a:avLst/>
          </a:prstGeom>
          <a:noFill/>
          <a:ln w="9525">
            <a:solidFill>
              <a:srgbClr val="DDDDDD"/>
            </a:solidFill>
            <a:prstDash val="solid"/>
          </a:ln>
        </p:spPr>
        <p:txBody>
          <a:bodyPr/>
          <a:lstStyle/>
          <a:p>
            <a:endParaRPr lang="en-US" noProof="0" dirty="0"/>
          </a:p>
        </p:txBody>
      </p:sp>
      <p:sp>
        <p:nvSpPr>
          <p:cNvPr id="26" name="Shape 24"/>
          <p:cNvSpPr/>
          <p:nvPr/>
        </p:nvSpPr>
        <p:spPr>
          <a:xfrm>
            <a:off x="3430597" y="2105878"/>
            <a:ext cx="310896" cy="310896"/>
          </a:xfrm>
          <a:prstGeom prst="ellipse">
            <a:avLst/>
          </a:prstGeom>
          <a:solidFill>
            <a:srgbClr val="FFF8DC"/>
          </a:solidFill>
          <a:ln w="19050">
            <a:solidFill>
              <a:srgbClr val="F5C400"/>
            </a:solidFill>
            <a:prstDash val="solid"/>
          </a:ln>
        </p:spPr>
        <p:txBody>
          <a:bodyPr/>
          <a:lstStyle/>
          <a:p>
            <a:endParaRPr lang="en-US" noProof="0" dirty="0"/>
          </a:p>
        </p:txBody>
      </p:sp>
      <p:sp>
        <p:nvSpPr>
          <p:cNvPr id="27" name="Text 25"/>
          <p:cNvSpPr/>
          <p:nvPr/>
        </p:nvSpPr>
        <p:spPr>
          <a:xfrm>
            <a:off x="3430597" y="2105878"/>
            <a:ext cx="310896" cy="310896"/>
          </a:xfrm>
          <a:prstGeom prst="rect">
            <a:avLst/>
          </a:prstGeom>
          <a:noFill/>
          <a:ln/>
        </p:spPr>
        <p:txBody>
          <a:bodyPr wrap="square" lIns="0" tIns="0" rIns="0" bIns="0" rtlCol="0" anchor="ctr"/>
          <a:lstStyle/>
          <a:p>
            <a:pPr algn="ctr"/>
            <a:r>
              <a:rPr lang="en-US" sz="1200" b="1" noProof="0" dirty="0">
                <a:solidFill>
                  <a:srgbClr val="F5C400"/>
                </a:solidFill>
                <a:latin typeface="Arial" pitchFamily="34" charset="0"/>
                <a:ea typeface="Arial" pitchFamily="34" charset="-122"/>
                <a:cs typeface="Arial" pitchFamily="34" charset="-120"/>
              </a:rPr>
              <a:t>✓</a:t>
            </a:r>
            <a:endParaRPr lang="en-US" sz="1200" noProof="0" dirty="0"/>
          </a:p>
        </p:txBody>
      </p:sp>
      <p:sp>
        <p:nvSpPr>
          <p:cNvPr id="28" name="Text 26"/>
          <p:cNvSpPr/>
          <p:nvPr/>
        </p:nvSpPr>
        <p:spPr>
          <a:xfrm>
            <a:off x="3858768" y="2084832"/>
            <a:ext cx="8138160" cy="256032"/>
          </a:xfrm>
          <a:prstGeom prst="rect">
            <a:avLst/>
          </a:prstGeom>
          <a:noFill/>
          <a:ln/>
        </p:spPr>
        <p:txBody>
          <a:bodyPr wrap="square" rtlCol="0" anchor="ctr"/>
          <a:lstStyle/>
          <a:p>
            <a:r>
              <a:rPr lang="en-US" sz="1000" b="1" noProof="0" dirty="0">
                <a:solidFill>
                  <a:srgbClr val="1A1A1A"/>
                </a:solidFill>
                <a:latin typeface="Montserrat" pitchFamily="34" charset="0"/>
                <a:ea typeface="Montserrat" pitchFamily="34" charset="-122"/>
                <a:cs typeface="Montserrat" pitchFamily="34" charset="-120"/>
              </a:rPr>
              <a:t>Portal access and user validation.</a:t>
            </a:r>
            <a:endParaRPr lang="en-US" sz="1000" noProof="0" dirty="0"/>
          </a:p>
        </p:txBody>
      </p:sp>
      <p:sp>
        <p:nvSpPr>
          <p:cNvPr id="29" name="Text 27"/>
          <p:cNvSpPr/>
          <p:nvPr/>
        </p:nvSpPr>
        <p:spPr>
          <a:xfrm>
            <a:off x="3858768" y="2264809"/>
            <a:ext cx="8138160" cy="384048"/>
          </a:xfrm>
          <a:prstGeom prst="rect">
            <a:avLst/>
          </a:prstGeom>
          <a:noFill/>
          <a:ln/>
        </p:spPr>
        <p:txBody>
          <a:bodyPr wrap="square" lIns="91440" tIns="45720" rIns="91440" bIns="45720" rtlCol="0" anchor="ctr"/>
          <a:lstStyle/>
          <a:p>
            <a:r>
              <a:rPr lang="en-US" sz="900" noProof="0" dirty="0">
                <a:solidFill>
                  <a:srgbClr val="666666"/>
                </a:solidFill>
                <a:latin typeface="Montserrat"/>
                <a:ea typeface="Montserrat" pitchFamily="34" charset="-122"/>
                <a:cs typeface="Montserrat" pitchFamily="34" charset="-120"/>
              </a:rPr>
              <a:t>Make sure your team has access to the Coupa Supplier Portal (CSP) and that users are active and validated.</a:t>
            </a:r>
            <a:endParaRPr lang="en-US" sz="900" noProof="0" dirty="0">
              <a:latin typeface="Montserrat"/>
            </a:endParaRPr>
          </a:p>
        </p:txBody>
      </p:sp>
      <p:sp>
        <p:nvSpPr>
          <p:cNvPr id="30" name="Shape 28"/>
          <p:cNvSpPr/>
          <p:nvPr/>
        </p:nvSpPr>
        <p:spPr>
          <a:xfrm>
            <a:off x="29029" y="3444240"/>
            <a:ext cx="12161520" cy="0"/>
          </a:xfrm>
          <a:prstGeom prst="line">
            <a:avLst/>
          </a:prstGeom>
          <a:noFill/>
          <a:ln w="6350">
            <a:solidFill>
              <a:srgbClr val="DDDDDD"/>
            </a:solidFill>
            <a:prstDash val="solid"/>
          </a:ln>
        </p:spPr>
        <p:txBody>
          <a:bodyPr/>
          <a:lstStyle/>
          <a:p>
            <a:endParaRPr lang="en-US" noProof="0" dirty="0"/>
          </a:p>
        </p:txBody>
      </p:sp>
      <p:sp>
        <p:nvSpPr>
          <p:cNvPr id="39" name="Text 37"/>
          <p:cNvSpPr/>
          <p:nvPr/>
        </p:nvSpPr>
        <p:spPr>
          <a:xfrm>
            <a:off x="1016581" y="3590544"/>
            <a:ext cx="2103120" cy="658368"/>
          </a:xfrm>
          <a:prstGeom prst="rect">
            <a:avLst/>
          </a:prstGeom>
          <a:noFill/>
          <a:ln/>
        </p:spPr>
        <p:txBody>
          <a:bodyPr wrap="square" rtlCol="0" anchor="ctr"/>
          <a:lstStyle/>
          <a:p>
            <a:r>
              <a:rPr lang="en-US" sz="1300" b="1" noProof="0" dirty="0">
                <a:solidFill>
                  <a:srgbClr val="1A1A1A"/>
                </a:solidFill>
                <a:latin typeface="Montserrat" pitchFamily="34" charset="0"/>
                <a:ea typeface="Montserrat" pitchFamily="34" charset="-122"/>
                <a:cs typeface="Montserrat" pitchFamily="34" charset="-120"/>
              </a:rPr>
              <a:t>Go-Live</a:t>
            </a:r>
            <a:endParaRPr lang="en-US" sz="1300" noProof="0" dirty="0"/>
          </a:p>
        </p:txBody>
      </p:sp>
      <p:sp>
        <p:nvSpPr>
          <p:cNvPr id="40" name="Shape 38"/>
          <p:cNvSpPr/>
          <p:nvPr/>
        </p:nvSpPr>
        <p:spPr>
          <a:xfrm>
            <a:off x="3247717" y="3535680"/>
            <a:ext cx="0" cy="694944"/>
          </a:xfrm>
          <a:prstGeom prst="line">
            <a:avLst/>
          </a:prstGeom>
          <a:noFill/>
          <a:ln w="9525">
            <a:solidFill>
              <a:srgbClr val="DDDDDD"/>
            </a:solidFill>
            <a:prstDash val="solid"/>
          </a:ln>
        </p:spPr>
        <p:txBody>
          <a:bodyPr/>
          <a:lstStyle/>
          <a:p>
            <a:endParaRPr lang="en-US" noProof="0" dirty="0"/>
          </a:p>
        </p:txBody>
      </p:sp>
      <p:sp>
        <p:nvSpPr>
          <p:cNvPr id="41" name="Shape 39"/>
          <p:cNvSpPr/>
          <p:nvPr/>
        </p:nvSpPr>
        <p:spPr>
          <a:xfrm>
            <a:off x="3430597" y="3709416"/>
            <a:ext cx="329184" cy="292608"/>
          </a:xfrm>
          <a:prstGeom prst="roundRect">
            <a:avLst>
              <a:gd name="adj" fmla="val 9375"/>
            </a:avLst>
          </a:prstGeom>
          <a:solidFill>
            <a:srgbClr val="FFF8DC"/>
          </a:solidFill>
          <a:ln w="15240">
            <a:solidFill>
              <a:srgbClr val="F5C400"/>
            </a:solidFill>
            <a:prstDash val="solid"/>
          </a:ln>
        </p:spPr>
        <p:txBody>
          <a:bodyPr/>
          <a:lstStyle/>
          <a:p>
            <a:endParaRPr lang="en-US" noProof="0" dirty="0"/>
          </a:p>
        </p:txBody>
      </p:sp>
      <p:sp>
        <p:nvSpPr>
          <p:cNvPr id="42" name="Shape 40"/>
          <p:cNvSpPr/>
          <p:nvPr/>
        </p:nvSpPr>
        <p:spPr>
          <a:xfrm>
            <a:off x="3430597" y="3709416"/>
            <a:ext cx="329184" cy="91440"/>
          </a:xfrm>
          <a:prstGeom prst="rect">
            <a:avLst/>
          </a:prstGeom>
          <a:solidFill>
            <a:srgbClr val="F5C400"/>
          </a:solidFill>
          <a:ln w="12700">
            <a:solidFill>
              <a:srgbClr val="F5C400"/>
            </a:solidFill>
            <a:prstDash val="solid"/>
          </a:ln>
        </p:spPr>
        <p:txBody>
          <a:bodyPr/>
          <a:lstStyle/>
          <a:p>
            <a:endParaRPr lang="en-US" noProof="0" dirty="0"/>
          </a:p>
        </p:txBody>
      </p:sp>
      <p:sp>
        <p:nvSpPr>
          <p:cNvPr id="43" name="Shape 41"/>
          <p:cNvSpPr/>
          <p:nvPr/>
        </p:nvSpPr>
        <p:spPr>
          <a:xfrm>
            <a:off x="3485461" y="3672840"/>
            <a:ext cx="54864" cy="91440"/>
          </a:xfrm>
          <a:prstGeom prst="roundRect">
            <a:avLst>
              <a:gd name="adj" fmla="val 33333"/>
            </a:avLst>
          </a:prstGeom>
          <a:solidFill>
            <a:srgbClr val="F5C400"/>
          </a:solidFill>
          <a:ln w="12700">
            <a:solidFill>
              <a:srgbClr val="F5C400"/>
            </a:solidFill>
            <a:prstDash val="solid"/>
          </a:ln>
        </p:spPr>
        <p:txBody>
          <a:bodyPr/>
          <a:lstStyle/>
          <a:p>
            <a:endParaRPr lang="en-US" noProof="0" dirty="0"/>
          </a:p>
        </p:txBody>
      </p:sp>
      <p:sp>
        <p:nvSpPr>
          <p:cNvPr id="44" name="Shape 42"/>
          <p:cNvSpPr/>
          <p:nvPr/>
        </p:nvSpPr>
        <p:spPr>
          <a:xfrm>
            <a:off x="3650053" y="3672840"/>
            <a:ext cx="54864" cy="91440"/>
          </a:xfrm>
          <a:prstGeom prst="roundRect">
            <a:avLst>
              <a:gd name="adj" fmla="val 33333"/>
            </a:avLst>
          </a:prstGeom>
          <a:solidFill>
            <a:srgbClr val="F5C400"/>
          </a:solidFill>
          <a:ln w="12700">
            <a:solidFill>
              <a:srgbClr val="F5C400"/>
            </a:solidFill>
            <a:prstDash val="solid"/>
          </a:ln>
        </p:spPr>
        <p:txBody>
          <a:bodyPr/>
          <a:lstStyle/>
          <a:p>
            <a:endParaRPr lang="en-US" noProof="0" dirty="0"/>
          </a:p>
        </p:txBody>
      </p:sp>
      <p:sp>
        <p:nvSpPr>
          <p:cNvPr id="45" name="Text 43"/>
          <p:cNvSpPr/>
          <p:nvPr/>
        </p:nvSpPr>
        <p:spPr>
          <a:xfrm>
            <a:off x="3887797" y="3535680"/>
            <a:ext cx="8138160" cy="256032"/>
          </a:xfrm>
          <a:prstGeom prst="rect">
            <a:avLst/>
          </a:prstGeom>
          <a:noFill/>
          <a:ln/>
        </p:spPr>
        <p:txBody>
          <a:bodyPr wrap="square" rtlCol="0" anchor="ctr"/>
          <a:lstStyle/>
          <a:p>
            <a:r>
              <a:rPr lang="en-US" sz="1000" b="1" noProof="0" dirty="0">
                <a:solidFill>
                  <a:srgbClr val="1A1A1A"/>
                </a:solidFill>
                <a:latin typeface="Montserrat" pitchFamily="34" charset="0"/>
                <a:ea typeface="Montserrat" pitchFamily="34" charset="-122"/>
                <a:cs typeface="Montserrat" pitchFamily="34" charset="-120"/>
              </a:rPr>
              <a:t>Planned date: </a:t>
            </a:r>
            <a:r>
              <a:rPr lang="en-US" sz="1000" b="1" noProof="0" dirty="0">
                <a:solidFill>
                  <a:srgbClr val="D97706"/>
                </a:solidFill>
                <a:latin typeface="Montserrat" pitchFamily="34" charset="0"/>
                <a:ea typeface="Montserrat" pitchFamily="34" charset="-122"/>
                <a:cs typeface="Montserrat" pitchFamily="34" charset="-120"/>
              </a:rPr>
              <a:t>July 2026</a:t>
            </a:r>
            <a:endParaRPr lang="en-US" sz="1000" noProof="0" dirty="0"/>
          </a:p>
        </p:txBody>
      </p:sp>
      <p:sp>
        <p:nvSpPr>
          <p:cNvPr id="46" name="Text 44"/>
          <p:cNvSpPr/>
          <p:nvPr/>
        </p:nvSpPr>
        <p:spPr>
          <a:xfrm>
            <a:off x="3887797" y="3810000"/>
            <a:ext cx="8138160" cy="384048"/>
          </a:xfrm>
          <a:prstGeom prst="rect">
            <a:avLst/>
          </a:prstGeom>
          <a:noFill/>
          <a:ln/>
        </p:spPr>
        <p:txBody>
          <a:bodyPr wrap="square" rtlCol="0" anchor="ctr"/>
          <a:lstStyle/>
          <a:p>
            <a:r>
              <a:rPr lang="en-US" sz="900" noProof="0" dirty="0">
                <a:solidFill>
                  <a:srgbClr val="666666"/>
                </a:solidFill>
                <a:latin typeface="Montserrat" pitchFamily="34" charset="0"/>
                <a:ea typeface="Montserrat" pitchFamily="34" charset="-122"/>
                <a:cs typeface="Montserrat" pitchFamily="34" charset="-120"/>
              </a:rPr>
              <a:t>From this date, all services must be managed</a:t>
            </a:r>
            <a:endParaRPr lang="en-US" sz="900" noProof="0" dirty="0"/>
          </a:p>
          <a:p>
            <a:r>
              <a:rPr lang="en-US" sz="900" noProof="0" dirty="0">
                <a:solidFill>
                  <a:srgbClr val="666666"/>
                </a:solidFill>
                <a:latin typeface="Montserrat" pitchFamily="34" charset="0"/>
                <a:ea typeface="Montserrat" pitchFamily="34" charset="-122"/>
                <a:cs typeface="Montserrat" pitchFamily="34" charset="-120"/>
              </a:rPr>
              <a:t>through Services Procurement in Coupa.</a:t>
            </a:r>
            <a:endParaRPr lang="en-US" sz="900" noProof="0" dirty="0"/>
          </a:p>
        </p:txBody>
      </p:sp>
      <p:sp>
        <p:nvSpPr>
          <p:cNvPr id="47" name="Shape 45"/>
          <p:cNvSpPr/>
          <p:nvPr/>
        </p:nvSpPr>
        <p:spPr>
          <a:xfrm>
            <a:off x="29029" y="4285488"/>
            <a:ext cx="12161520" cy="0"/>
          </a:xfrm>
          <a:prstGeom prst="line">
            <a:avLst/>
          </a:prstGeom>
          <a:noFill/>
          <a:ln w="6350">
            <a:solidFill>
              <a:srgbClr val="DDDDDD"/>
            </a:solidFill>
            <a:prstDash val="solid"/>
          </a:ln>
        </p:spPr>
        <p:txBody>
          <a:bodyPr/>
          <a:lstStyle/>
          <a:p>
            <a:endParaRPr lang="en-US" noProof="0" dirty="0"/>
          </a:p>
        </p:txBody>
      </p:sp>
      <p:sp>
        <p:nvSpPr>
          <p:cNvPr id="54" name="Text 52"/>
          <p:cNvSpPr/>
          <p:nvPr/>
        </p:nvSpPr>
        <p:spPr>
          <a:xfrm>
            <a:off x="1016581" y="4431792"/>
            <a:ext cx="2103120" cy="658368"/>
          </a:xfrm>
          <a:prstGeom prst="rect">
            <a:avLst/>
          </a:prstGeom>
          <a:noFill/>
          <a:ln/>
        </p:spPr>
        <p:txBody>
          <a:bodyPr wrap="square" rtlCol="0" anchor="ctr"/>
          <a:lstStyle/>
          <a:p>
            <a:r>
              <a:rPr lang="en-US" sz="1300" b="1" noProof="0" dirty="0">
                <a:solidFill>
                  <a:srgbClr val="1A1A1A"/>
                </a:solidFill>
                <a:latin typeface="Montserrat" pitchFamily="34" charset="0"/>
                <a:ea typeface="Montserrat" pitchFamily="34" charset="-122"/>
                <a:cs typeface="Montserrat" pitchFamily="34" charset="-120"/>
              </a:rPr>
              <a:t>Start of</a:t>
            </a:r>
            <a:endParaRPr lang="en-US" sz="1300" noProof="0" dirty="0"/>
          </a:p>
          <a:p>
            <a:r>
              <a:rPr lang="en-US" sz="1300" b="1" noProof="0" dirty="0">
                <a:solidFill>
                  <a:srgbClr val="1A1A1A"/>
                </a:solidFill>
                <a:latin typeface="Montserrat" pitchFamily="34" charset="0"/>
                <a:ea typeface="Montserrat" pitchFamily="34" charset="-122"/>
                <a:cs typeface="Montserrat" pitchFamily="34" charset="-120"/>
              </a:rPr>
              <a:t>operation</a:t>
            </a:r>
            <a:endParaRPr lang="en-US" sz="1300" noProof="0" dirty="0"/>
          </a:p>
        </p:txBody>
      </p:sp>
      <p:sp>
        <p:nvSpPr>
          <p:cNvPr id="55" name="Shape 53"/>
          <p:cNvSpPr/>
          <p:nvPr/>
        </p:nvSpPr>
        <p:spPr>
          <a:xfrm>
            <a:off x="3247717" y="4376928"/>
            <a:ext cx="0" cy="694944"/>
          </a:xfrm>
          <a:prstGeom prst="line">
            <a:avLst/>
          </a:prstGeom>
          <a:noFill/>
          <a:ln w="9525">
            <a:solidFill>
              <a:srgbClr val="DDDDDD"/>
            </a:solidFill>
            <a:prstDash val="solid"/>
          </a:ln>
        </p:spPr>
        <p:txBody>
          <a:bodyPr/>
          <a:lstStyle/>
          <a:p>
            <a:endParaRPr lang="en-US" noProof="0" dirty="0"/>
          </a:p>
        </p:txBody>
      </p:sp>
      <p:sp>
        <p:nvSpPr>
          <p:cNvPr id="56" name="Shape 54"/>
          <p:cNvSpPr/>
          <p:nvPr/>
        </p:nvSpPr>
        <p:spPr>
          <a:xfrm>
            <a:off x="3430597" y="4514088"/>
            <a:ext cx="310896" cy="310896"/>
          </a:xfrm>
          <a:prstGeom prst="ellipse">
            <a:avLst/>
          </a:prstGeom>
          <a:solidFill>
            <a:srgbClr val="FFF8DC"/>
          </a:solidFill>
          <a:ln w="19050">
            <a:solidFill>
              <a:srgbClr val="F5C400"/>
            </a:solidFill>
            <a:prstDash val="solid"/>
          </a:ln>
        </p:spPr>
        <p:txBody>
          <a:bodyPr/>
          <a:lstStyle/>
          <a:p>
            <a:endParaRPr lang="en-US" noProof="0" dirty="0"/>
          </a:p>
        </p:txBody>
      </p:sp>
      <p:sp>
        <p:nvSpPr>
          <p:cNvPr id="57" name="Text 55"/>
          <p:cNvSpPr/>
          <p:nvPr/>
        </p:nvSpPr>
        <p:spPr>
          <a:xfrm>
            <a:off x="3430597" y="4514088"/>
            <a:ext cx="310896" cy="310896"/>
          </a:xfrm>
          <a:prstGeom prst="rect">
            <a:avLst/>
          </a:prstGeom>
          <a:noFill/>
          <a:ln/>
        </p:spPr>
        <p:txBody>
          <a:bodyPr wrap="square" lIns="0" tIns="0" rIns="0" bIns="0" rtlCol="0" anchor="ctr"/>
          <a:lstStyle/>
          <a:p>
            <a:pPr algn="ctr"/>
            <a:r>
              <a:rPr lang="en-US" sz="1200" b="1" noProof="0" dirty="0">
                <a:solidFill>
                  <a:srgbClr val="F5C400"/>
                </a:solidFill>
                <a:latin typeface="Arial" pitchFamily="34" charset="0"/>
                <a:ea typeface="Arial" pitchFamily="34" charset="-122"/>
                <a:cs typeface="Arial" pitchFamily="34" charset="-120"/>
              </a:rPr>
              <a:t>✓</a:t>
            </a:r>
            <a:endParaRPr lang="en-US" sz="1200" noProof="0" dirty="0"/>
          </a:p>
        </p:txBody>
      </p:sp>
      <p:sp>
        <p:nvSpPr>
          <p:cNvPr id="58" name="Text 56"/>
          <p:cNvSpPr/>
          <p:nvPr/>
        </p:nvSpPr>
        <p:spPr>
          <a:xfrm>
            <a:off x="3887797" y="4468368"/>
            <a:ext cx="8138160" cy="457200"/>
          </a:xfrm>
          <a:prstGeom prst="rect">
            <a:avLst/>
          </a:prstGeom>
          <a:noFill/>
          <a:ln/>
        </p:spPr>
        <p:txBody>
          <a:bodyPr wrap="square" rtlCol="0" anchor="ctr"/>
          <a:lstStyle/>
          <a:p>
            <a:r>
              <a:rPr lang="en-US" sz="951" b="1" noProof="0" dirty="0">
                <a:solidFill>
                  <a:srgbClr val="1A1A1A"/>
                </a:solidFill>
                <a:latin typeface="Montserrat" pitchFamily="34" charset="0"/>
                <a:ea typeface="Montserrat" pitchFamily="34" charset="-122"/>
                <a:cs typeface="Montserrat" pitchFamily="34" charset="-120"/>
              </a:rPr>
              <a:t>From Go-Live</a:t>
            </a:r>
            <a:r>
              <a:rPr lang="en-US" sz="951" noProof="0" dirty="0">
                <a:solidFill>
                  <a:srgbClr val="666666"/>
                </a:solidFill>
                <a:latin typeface="Montserrat" pitchFamily="34" charset="0"/>
                <a:ea typeface="Montserrat" pitchFamily="34" charset="-122"/>
                <a:cs typeface="Montserrat" pitchFamily="34" charset="-120"/>
              </a:rPr>
              <a:t>, services must be recorded via an approved Service Entry Sheet (SES) before invoicing.</a:t>
            </a:r>
            <a:endParaRPr lang="en-US" sz="951" noProof="0" dirty="0"/>
          </a:p>
        </p:txBody>
      </p:sp>
      <p:sp>
        <p:nvSpPr>
          <p:cNvPr id="59" name="Shape 57"/>
          <p:cNvSpPr/>
          <p:nvPr/>
        </p:nvSpPr>
        <p:spPr>
          <a:xfrm>
            <a:off x="29029" y="5126736"/>
            <a:ext cx="12161520" cy="0"/>
          </a:xfrm>
          <a:prstGeom prst="line">
            <a:avLst/>
          </a:prstGeom>
          <a:noFill/>
          <a:ln w="6350">
            <a:solidFill>
              <a:srgbClr val="DDDDDD"/>
            </a:solidFill>
            <a:prstDash val="solid"/>
          </a:ln>
        </p:spPr>
        <p:txBody>
          <a:bodyPr/>
          <a:lstStyle/>
          <a:p>
            <a:endParaRPr lang="en-US" noProof="0" dirty="0"/>
          </a:p>
        </p:txBody>
      </p:sp>
      <p:sp>
        <p:nvSpPr>
          <p:cNvPr id="60" name="Shape 58"/>
          <p:cNvSpPr/>
          <p:nvPr/>
        </p:nvSpPr>
        <p:spPr>
          <a:xfrm>
            <a:off x="143111" y="6074648"/>
            <a:ext cx="11777472" cy="694944"/>
          </a:xfrm>
          <a:prstGeom prst="roundRect">
            <a:avLst>
              <a:gd name="adj" fmla="val 7895"/>
            </a:avLst>
          </a:prstGeom>
          <a:solidFill>
            <a:srgbClr val="FFFBEA"/>
          </a:solidFill>
          <a:ln w="12700">
            <a:solidFill>
              <a:srgbClr val="F5C400"/>
            </a:solidFill>
            <a:prstDash val="solid"/>
          </a:ln>
        </p:spPr>
        <p:txBody>
          <a:bodyPr/>
          <a:lstStyle/>
          <a:p>
            <a:endParaRPr lang="en-US" noProof="0" dirty="0"/>
          </a:p>
        </p:txBody>
      </p:sp>
      <p:sp>
        <p:nvSpPr>
          <p:cNvPr id="61" name="Shape 59"/>
          <p:cNvSpPr/>
          <p:nvPr/>
        </p:nvSpPr>
        <p:spPr>
          <a:xfrm>
            <a:off x="313773" y="6217019"/>
            <a:ext cx="518133" cy="452037"/>
          </a:xfrm>
          <a:prstGeom prst="roundRect">
            <a:avLst>
              <a:gd name="adj" fmla="val 13158"/>
            </a:avLst>
          </a:prstGeom>
          <a:solidFill>
            <a:srgbClr val="FFF3C4"/>
          </a:solidFill>
          <a:ln w="15240">
            <a:solidFill>
              <a:srgbClr val="F5C400"/>
            </a:solidFill>
            <a:prstDash val="solid"/>
          </a:ln>
        </p:spPr>
        <p:txBody>
          <a:bodyPr/>
          <a:lstStyle/>
          <a:p>
            <a:endParaRPr lang="en-US" noProof="0" dirty="0"/>
          </a:p>
        </p:txBody>
      </p:sp>
      <p:sp>
        <p:nvSpPr>
          <p:cNvPr id="62" name="Text 60"/>
          <p:cNvSpPr/>
          <p:nvPr/>
        </p:nvSpPr>
        <p:spPr>
          <a:xfrm>
            <a:off x="412538" y="6249126"/>
            <a:ext cx="347472" cy="347472"/>
          </a:xfrm>
          <a:prstGeom prst="rect">
            <a:avLst/>
          </a:prstGeom>
          <a:noFill/>
          <a:ln/>
        </p:spPr>
        <p:txBody>
          <a:bodyPr wrap="square" lIns="0" tIns="0" rIns="0" bIns="0" rtlCol="0" anchor="ctr"/>
          <a:lstStyle/>
          <a:p>
            <a:pPr algn="ctr"/>
            <a:r>
              <a:rPr lang="en-US" sz="2667" b="1" noProof="0" dirty="0">
                <a:solidFill>
                  <a:srgbClr val="D97706"/>
                </a:solidFill>
                <a:latin typeface="Montserrat" pitchFamily="34" charset="0"/>
                <a:ea typeface="Montserrat" pitchFamily="34" charset="-122"/>
                <a:cs typeface="Montserrat" pitchFamily="34" charset="-120"/>
              </a:rPr>
              <a:t>!</a:t>
            </a:r>
            <a:endParaRPr lang="en-US" sz="2667" noProof="0" dirty="0"/>
          </a:p>
        </p:txBody>
      </p:sp>
      <p:sp>
        <p:nvSpPr>
          <p:cNvPr id="63" name="Text 61"/>
          <p:cNvSpPr/>
          <p:nvPr/>
        </p:nvSpPr>
        <p:spPr>
          <a:xfrm>
            <a:off x="831906" y="6270210"/>
            <a:ext cx="1419823" cy="347471"/>
          </a:xfrm>
          <a:prstGeom prst="rect">
            <a:avLst/>
          </a:prstGeom>
          <a:noFill/>
          <a:ln/>
        </p:spPr>
        <p:txBody>
          <a:bodyPr wrap="square" rtlCol="0" anchor="ctr"/>
          <a:lstStyle/>
          <a:p>
            <a:r>
              <a:rPr lang="en-US" sz="1333" b="1" noProof="0" dirty="0">
                <a:solidFill>
                  <a:srgbClr val="1A1A1A"/>
                </a:solidFill>
                <a:latin typeface="Montserrat" pitchFamily="34" charset="0"/>
                <a:ea typeface="Montserrat" pitchFamily="34" charset="-122"/>
                <a:cs typeface="Montserrat" pitchFamily="34" charset="-120"/>
              </a:rPr>
              <a:t>Important</a:t>
            </a:r>
            <a:endParaRPr lang="en-US" sz="1333" noProof="0" dirty="0"/>
          </a:p>
        </p:txBody>
      </p:sp>
      <p:sp>
        <p:nvSpPr>
          <p:cNvPr id="65" name="Shape 63"/>
          <p:cNvSpPr/>
          <p:nvPr/>
        </p:nvSpPr>
        <p:spPr>
          <a:xfrm>
            <a:off x="44269" y="5899716"/>
            <a:ext cx="12161520" cy="0"/>
          </a:xfrm>
          <a:prstGeom prst="line">
            <a:avLst/>
          </a:prstGeom>
          <a:noFill/>
          <a:ln w="6350">
            <a:solidFill>
              <a:srgbClr val="DDDDDD"/>
            </a:solidFill>
            <a:prstDash val="solid"/>
          </a:ln>
        </p:spPr>
        <p:txBody>
          <a:bodyPr/>
          <a:lstStyle/>
          <a:p>
            <a:endParaRPr lang="en-US" noProof="0" dirty="0"/>
          </a:p>
        </p:txBody>
      </p:sp>
      <p:pic>
        <p:nvPicPr>
          <p:cNvPr id="76" name="Picture 75">
            <a:extLst>
              <a:ext uri="{FF2B5EF4-FFF2-40B4-BE49-F238E27FC236}">
                <a16:creationId xmlns:a16="http://schemas.microsoft.com/office/drawing/2014/main" id="{5FEE5F74-7D82-7C83-A70D-4674CFD7982C}"/>
              </a:ext>
            </a:extLst>
          </p:cNvPr>
          <p:cNvPicPr>
            <a:picLocks noChangeAspect="1"/>
          </p:cNvPicPr>
          <p:nvPr/>
        </p:nvPicPr>
        <p:blipFill>
          <a:blip r:embed="rId4"/>
          <a:stretch>
            <a:fillRect/>
          </a:stretch>
        </p:blipFill>
        <p:spPr>
          <a:xfrm>
            <a:off x="435837" y="1298449"/>
            <a:ext cx="533427" cy="552479"/>
          </a:xfrm>
          <a:prstGeom prst="rect">
            <a:avLst/>
          </a:prstGeom>
        </p:spPr>
      </p:pic>
      <p:pic>
        <p:nvPicPr>
          <p:cNvPr id="78" name="Picture 77">
            <a:extLst>
              <a:ext uri="{FF2B5EF4-FFF2-40B4-BE49-F238E27FC236}">
                <a16:creationId xmlns:a16="http://schemas.microsoft.com/office/drawing/2014/main" id="{284E6373-6654-4471-B53D-B19902D76103}"/>
              </a:ext>
            </a:extLst>
          </p:cNvPr>
          <p:cNvPicPr>
            <a:picLocks noChangeAspect="1"/>
          </p:cNvPicPr>
          <p:nvPr/>
        </p:nvPicPr>
        <p:blipFill>
          <a:blip r:embed="rId5"/>
          <a:stretch>
            <a:fillRect/>
          </a:stretch>
        </p:blipFill>
        <p:spPr>
          <a:xfrm>
            <a:off x="385904" y="2394003"/>
            <a:ext cx="552479" cy="514376"/>
          </a:xfrm>
          <a:prstGeom prst="rect">
            <a:avLst/>
          </a:prstGeom>
        </p:spPr>
      </p:pic>
      <p:pic>
        <p:nvPicPr>
          <p:cNvPr id="80" name="Picture 79">
            <a:extLst>
              <a:ext uri="{FF2B5EF4-FFF2-40B4-BE49-F238E27FC236}">
                <a16:creationId xmlns:a16="http://schemas.microsoft.com/office/drawing/2014/main" id="{7B16E88D-722E-3ED8-32EC-4614CE2EAED5}"/>
              </a:ext>
            </a:extLst>
          </p:cNvPr>
          <p:cNvPicPr>
            <a:picLocks noChangeAspect="1"/>
          </p:cNvPicPr>
          <p:nvPr/>
        </p:nvPicPr>
        <p:blipFill>
          <a:blip r:embed="rId6"/>
          <a:stretch>
            <a:fillRect/>
          </a:stretch>
        </p:blipFill>
        <p:spPr>
          <a:xfrm>
            <a:off x="386398" y="3596983"/>
            <a:ext cx="539779" cy="501676"/>
          </a:xfrm>
          <a:prstGeom prst="rect">
            <a:avLst/>
          </a:prstGeom>
        </p:spPr>
      </p:pic>
      <p:pic>
        <p:nvPicPr>
          <p:cNvPr id="82" name="Picture 81">
            <a:extLst>
              <a:ext uri="{FF2B5EF4-FFF2-40B4-BE49-F238E27FC236}">
                <a16:creationId xmlns:a16="http://schemas.microsoft.com/office/drawing/2014/main" id="{E8B3D469-C314-9D0C-3C53-65F5243F917D}"/>
              </a:ext>
            </a:extLst>
          </p:cNvPr>
          <p:cNvPicPr>
            <a:picLocks noChangeAspect="1"/>
          </p:cNvPicPr>
          <p:nvPr/>
        </p:nvPicPr>
        <p:blipFill>
          <a:blip r:embed="rId7"/>
          <a:stretch>
            <a:fillRect/>
          </a:stretch>
        </p:blipFill>
        <p:spPr>
          <a:xfrm>
            <a:off x="441754" y="4447759"/>
            <a:ext cx="501676" cy="495325"/>
          </a:xfrm>
          <a:prstGeom prst="rect">
            <a:avLst/>
          </a:prstGeom>
        </p:spPr>
      </p:pic>
      <p:sp>
        <p:nvSpPr>
          <p:cNvPr id="6" name="Shape 53">
            <a:extLst>
              <a:ext uri="{FF2B5EF4-FFF2-40B4-BE49-F238E27FC236}">
                <a16:creationId xmlns:a16="http://schemas.microsoft.com/office/drawing/2014/main" id="{E21B1415-8E5C-3EB3-A8A3-36C84983CE12}"/>
              </a:ext>
            </a:extLst>
          </p:cNvPr>
          <p:cNvSpPr/>
          <p:nvPr/>
        </p:nvSpPr>
        <p:spPr>
          <a:xfrm>
            <a:off x="3247717" y="5202437"/>
            <a:ext cx="0" cy="694944"/>
          </a:xfrm>
          <a:prstGeom prst="line">
            <a:avLst/>
          </a:prstGeom>
          <a:noFill/>
          <a:ln w="9525">
            <a:solidFill>
              <a:srgbClr val="DDDDDD"/>
            </a:solidFill>
            <a:prstDash val="solid"/>
          </a:ln>
        </p:spPr>
        <p:txBody>
          <a:bodyPr/>
          <a:lstStyle/>
          <a:p>
            <a:endParaRPr lang="en-US" noProof="0" dirty="0"/>
          </a:p>
        </p:txBody>
      </p:sp>
      <p:sp>
        <p:nvSpPr>
          <p:cNvPr id="7" name="Text 52">
            <a:extLst>
              <a:ext uri="{FF2B5EF4-FFF2-40B4-BE49-F238E27FC236}">
                <a16:creationId xmlns:a16="http://schemas.microsoft.com/office/drawing/2014/main" id="{F10BAE09-7435-9F04-8D1C-480C6C93384A}"/>
              </a:ext>
            </a:extLst>
          </p:cNvPr>
          <p:cNvSpPr/>
          <p:nvPr/>
        </p:nvSpPr>
        <p:spPr>
          <a:xfrm>
            <a:off x="998293" y="5152265"/>
            <a:ext cx="2103120" cy="658368"/>
          </a:xfrm>
          <a:prstGeom prst="rect">
            <a:avLst/>
          </a:prstGeom>
          <a:noFill/>
          <a:ln/>
        </p:spPr>
        <p:txBody>
          <a:bodyPr wrap="square" rtlCol="0" anchor="ctr"/>
          <a:lstStyle/>
          <a:p>
            <a:r>
              <a:rPr lang="en-US" sz="1300" b="1" noProof="0" dirty="0">
                <a:solidFill>
                  <a:srgbClr val="1A1A1A"/>
                </a:solidFill>
                <a:latin typeface="Montserrat" pitchFamily="34" charset="0"/>
              </a:rPr>
              <a:t>Support and Guidance</a:t>
            </a:r>
            <a:endParaRPr lang="en-US" sz="1300" noProof="0" dirty="0"/>
          </a:p>
        </p:txBody>
      </p:sp>
      <p:pic>
        <p:nvPicPr>
          <p:cNvPr id="8" name="Image 7" descr="preencoded.png">
            <a:extLst>
              <a:ext uri="{FF2B5EF4-FFF2-40B4-BE49-F238E27FC236}">
                <a16:creationId xmlns:a16="http://schemas.microsoft.com/office/drawing/2014/main" id="{D2EAA576-C827-686F-30F5-B8B9A78DE3DA}"/>
              </a:ext>
            </a:extLst>
          </p:cNvPr>
          <p:cNvPicPr>
            <a:picLocks noChangeAspect="1"/>
          </p:cNvPicPr>
          <p:nvPr/>
        </p:nvPicPr>
        <p:blipFill>
          <a:blip r:embed="rId8"/>
          <a:stretch>
            <a:fillRect/>
          </a:stretch>
        </p:blipFill>
        <p:spPr>
          <a:xfrm>
            <a:off x="547189" y="5272541"/>
            <a:ext cx="341376" cy="341376"/>
          </a:xfrm>
          <a:prstGeom prst="rect">
            <a:avLst/>
          </a:prstGeom>
        </p:spPr>
      </p:pic>
      <p:pic>
        <p:nvPicPr>
          <p:cNvPr id="9" name="Picture 8">
            <a:extLst>
              <a:ext uri="{FF2B5EF4-FFF2-40B4-BE49-F238E27FC236}">
                <a16:creationId xmlns:a16="http://schemas.microsoft.com/office/drawing/2014/main" id="{EFF54338-A6E4-075D-2617-13BAF33F9609}"/>
              </a:ext>
            </a:extLst>
          </p:cNvPr>
          <p:cNvPicPr>
            <a:picLocks noChangeAspect="1"/>
          </p:cNvPicPr>
          <p:nvPr/>
        </p:nvPicPr>
        <p:blipFill>
          <a:blip r:embed="rId7"/>
          <a:stretch>
            <a:fillRect/>
          </a:stretch>
        </p:blipFill>
        <p:spPr>
          <a:xfrm>
            <a:off x="450898" y="4447759"/>
            <a:ext cx="501676" cy="495325"/>
          </a:xfrm>
          <a:prstGeom prst="rect">
            <a:avLst/>
          </a:prstGeom>
        </p:spPr>
      </p:pic>
      <p:sp>
        <p:nvSpPr>
          <p:cNvPr id="10" name="Oval 9">
            <a:extLst>
              <a:ext uri="{FF2B5EF4-FFF2-40B4-BE49-F238E27FC236}">
                <a16:creationId xmlns:a16="http://schemas.microsoft.com/office/drawing/2014/main" id="{6ABA8F96-3EFB-88AD-D5AC-F5677075FDCD}"/>
              </a:ext>
            </a:extLst>
          </p:cNvPr>
          <p:cNvSpPr/>
          <p:nvPr/>
        </p:nvSpPr>
        <p:spPr>
          <a:xfrm>
            <a:off x="480543" y="5249388"/>
            <a:ext cx="489345" cy="474257"/>
          </a:xfrm>
          <a:prstGeom prst="ellipse">
            <a:avLst/>
          </a:prstGeom>
          <a:noFill/>
          <a:ln w="952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sz="2400" noProof="0" dirty="0"/>
          </a:p>
        </p:txBody>
      </p:sp>
      <p:sp>
        <p:nvSpPr>
          <p:cNvPr id="11" name="Text 56">
            <a:extLst>
              <a:ext uri="{FF2B5EF4-FFF2-40B4-BE49-F238E27FC236}">
                <a16:creationId xmlns:a16="http://schemas.microsoft.com/office/drawing/2014/main" id="{A27C2FE9-3594-BB1E-6539-6F79557AEDEB}"/>
              </a:ext>
            </a:extLst>
          </p:cNvPr>
          <p:cNvSpPr/>
          <p:nvPr/>
        </p:nvSpPr>
        <p:spPr>
          <a:xfrm>
            <a:off x="3887797" y="5280019"/>
            <a:ext cx="8138160" cy="457200"/>
          </a:xfrm>
          <a:prstGeom prst="rect">
            <a:avLst/>
          </a:prstGeom>
          <a:noFill/>
          <a:ln/>
        </p:spPr>
        <p:txBody>
          <a:bodyPr wrap="square" rtlCol="0" anchor="ctr"/>
          <a:lstStyle/>
          <a:p>
            <a:r>
              <a:rPr lang="en-US" sz="951" b="1" noProof="0" dirty="0">
                <a:solidFill>
                  <a:srgbClr val="1A1A1A"/>
                </a:solidFill>
                <a:latin typeface="Montserrat" pitchFamily="34" charset="0"/>
                <a:ea typeface="Montserrat" pitchFamily="34" charset="-122"/>
                <a:cs typeface="Montserrat" pitchFamily="34" charset="-120"/>
              </a:rPr>
              <a:t>Post Go-Live support</a:t>
            </a:r>
            <a:r>
              <a:rPr lang="en-US" sz="951" noProof="0" dirty="0">
                <a:solidFill>
                  <a:srgbClr val="666666"/>
                </a:solidFill>
                <a:latin typeface="Montserrat" pitchFamily="34" charset="0"/>
                <a:ea typeface="Montserrat" pitchFamily="34" charset="-122"/>
                <a:cs typeface="Montserrat" pitchFamily="34" charset="-120"/>
              </a:rPr>
              <a:t>, </a:t>
            </a:r>
            <a:r>
              <a:rPr lang="en-US" sz="1067" noProof="0" dirty="0">
                <a:solidFill>
                  <a:srgbClr val="3C3C3B"/>
                </a:solidFill>
                <a:latin typeface="Montserrat" panose="00000500000000000000" pitchFamily="2" charset="0"/>
                <a:ea typeface="Aptos" pitchFamily="34" charset="-122"/>
                <a:cs typeface="Aptos" pitchFamily="34" charset="-120"/>
              </a:rPr>
              <a:t>follow-up, and assistance during the transition and stabilization.</a:t>
            </a:r>
            <a:endParaRPr lang="en-US" sz="951" noProof="0" dirty="0">
              <a:latin typeface="Montserrat" panose="00000500000000000000" pitchFamily="2" charset="0"/>
            </a:endParaRPr>
          </a:p>
        </p:txBody>
      </p:sp>
      <p:sp>
        <p:nvSpPr>
          <p:cNvPr id="12" name="Text 16">
            <a:extLst>
              <a:ext uri="{FF2B5EF4-FFF2-40B4-BE49-F238E27FC236}">
                <a16:creationId xmlns:a16="http://schemas.microsoft.com/office/drawing/2014/main" id="{89A3B5BB-4AC9-238D-EE81-403D858D8DCF}"/>
              </a:ext>
            </a:extLst>
          </p:cNvPr>
          <p:cNvSpPr/>
          <p:nvPr/>
        </p:nvSpPr>
        <p:spPr>
          <a:xfrm>
            <a:off x="2538249" y="6217019"/>
            <a:ext cx="6816748" cy="172083"/>
          </a:xfrm>
          <a:prstGeom prst="rect">
            <a:avLst/>
          </a:prstGeom>
          <a:noFill/>
          <a:ln/>
        </p:spPr>
        <p:txBody>
          <a:bodyPr wrap="square" rtlCol="0" anchor="ctr"/>
          <a:lstStyle/>
          <a:p>
            <a:r>
              <a:rPr lang="en-US" sz="1067" noProof="0" dirty="0">
                <a:solidFill>
                  <a:srgbClr val="3C3C3B"/>
                </a:solidFill>
                <a:latin typeface="Montserrat" panose="00000500000000000000" pitchFamily="2" charset="0"/>
              </a:rPr>
              <a:t>- </a:t>
            </a:r>
            <a:r>
              <a:rPr lang="en-US" sz="1100" noProof="0" dirty="0">
                <a:latin typeface="Montserrat" panose="00000500000000000000" pitchFamily="2" charset="0"/>
              </a:rPr>
              <a:t>For tool support, contact</a:t>
            </a:r>
            <a:r>
              <a:rPr lang="en-US" sz="1100" noProof="0" dirty="0"/>
              <a:t>: </a:t>
            </a:r>
            <a:r>
              <a:rPr lang="en-US" sz="1067" noProof="0" dirty="0">
                <a:solidFill>
                  <a:srgbClr val="3C3C3B"/>
                </a:solidFill>
                <a:latin typeface="Montserrat" panose="00000500000000000000" pitchFamily="2" charset="0"/>
                <a:hlinkClick r:id="rId9"/>
              </a:rPr>
              <a:t>Yairinis.Deltoro@cerrejon.com</a:t>
            </a:r>
            <a:r>
              <a:rPr lang="en-US" sz="1067" noProof="0" dirty="0">
                <a:solidFill>
                  <a:srgbClr val="3C3C3B"/>
                </a:solidFill>
                <a:latin typeface="Montserrat" panose="00000500000000000000" pitchFamily="2" charset="0"/>
              </a:rPr>
              <a:t> </a:t>
            </a:r>
          </a:p>
        </p:txBody>
      </p:sp>
      <p:sp>
        <p:nvSpPr>
          <p:cNvPr id="20" name="Text 16">
            <a:extLst>
              <a:ext uri="{FF2B5EF4-FFF2-40B4-BE49-F238E27FC236}">
                <a16:creationId xmlns:a16="http://schemas.microsoft.com/office/drawing/2014/main" id="{7A713481-4FCD-C760-AED7-6EF83D0B2D40}"/>
              </a:ext>
            </a:extLst>
          </p:cNvPr>
          <p:cNvSpPr/>
          <p:nvPr/>
        </p:nvSpPr>
        <p:spPr>
          <a:xfrm>
            <a:off x="2517482" y="6433737"/>
            <a:ext cx="9145866" cy="235319"/>
          </a:xfrm>
          <a:prstGeom prst="rect">
            <a:avLst/>
          </a:prstGeom>
          <a:noFill/>
          <a:ln/>
        </p:spPr>
        <p:txBody>
          <a:bodyPr wrap="square" rtlCol="0" anchor="ctr"/>
          <a:lstStyle/>
          <a:p>
            <a:r>
              <a:rPr lang="en-US" sz="1067" noProof="0" dirty="0">
                <a:solidFill>
                  <a:srgbClr val="3C3C3B"/>
                </a:solidFill>
                <a:latin typeface="Montserrat" panose="00000500000000000000" pitchFamily="2" charset="0"/>
              </a:rPr>
              <a:t>- </a:t>
            </a:r>
            <a:r>
              <a:rPr lang="en-US" sz="1100" noProof="0" dirty="0">
                <a:latin typeface="Montserrat" panose="00000500000000000000" pitchFamily="2" charset="0"/>
              </a:rPr>
              <a:t>For process-related questions, contact the Contract Administrator designated by Cerrejón</a:t>
            </a:r>
            <a:endParaRPr lang="en-US" sz="900" noProof="0" dirty="0">
              <a:latin typeface="Montserrat" panose="00000500000000000000" pitchFamily="2" charset="0"/>
            </a:endParaRPr>
          </a:p>
        </p:txBody>
      </p:sp>
      <p:sp>
        <p:nvSpPr>
          <p:cNvPr id="21" name="Text 27">
            <a:extLst>
              <a:ext uri="{FF2B5EF4-FFF2-40B4-BE49-F238E27FC236}">
                <a16:creationId xmlns:a16="http://schemas.microsoft.com/office/drawing/2014/main" id="{A4DF3327-B1E7-641C-669F-91DA17715EF3}"/>
              </a:ext>
            </a:extLst>
          </p:cNvPr>
          <p:cNvSpPr/>
          <p:nvPr/>
        </p:nvSpPr>
        <p:spPr>
          <a:xfrm>
            <a:off x="3858768" y="3041323"/>
            <a:ext cx="8138160" cy="384048"/>
          </a:xfrm>
          <a:prstGeom prst="rect">
            <a:avLst/>
          </a:prstGeom>
          <a:noFill/>
          <a:ln/>
        </p:spPr>
        <p:txBody>
          <a:bodyPr wrap="square" lIns="91440" tIns="45720" rIns="91440" bIns="45720" rtlCol="0" anchor="ctr"/>
          <a:lstStyle/>
          <a:p>
            <a:r>
              <a:rPr lang="en-US" sz="900" noProof="0" dirty="0">
                <a:solidFill>
                  <a:srgbClr val="666666"/>
                </a:solidFill>
                <a:latin typeface="Montserrat"/>
              </a:rPr>
              <a:t>Keep invoicing up to date for services previously executed and reconciled with the Contract Administrator designated by Cerrejón.</a:t>
            </a:r>
          </a:p>
        </p:txBody>
      </p:sp>
      <p:sp>
        <p:nvSpPr>
          <p:cNvPr id="22" name="Shape 24">
            <a:extLst>
              <a:ext uri="{FF2B5EF4-FFF2-40B4-BE49-F238E27FC236}">
                <a16:creationId xmlns:a16="http://schemas.microsoft.com/office/drawing/2014/main" id="{96A77CA2-03FD-891B-6956-D267E883A937}"/>
              </a:ext>
            </a:extLst>
          </p:cNvPr>
          <p:cNvSpPr/>
          <p:nvPr/>
        </p:nvSpPr>
        <p:spPr>
          <a:xfrm>
            <a:off x="3430596" y="2817077"/>
            <a:ext cx="310896" cy="310896"/>
          </a:xfrm>
          <a:prstGeom prst="ellipse">
            <a:avLst/>
          </a:prstGeom>
          <a:solidFill>
            <a:srgbClr val="FFF8DC"/>
          </a:solidFill>
          <a:ln w="19050">
            <a:solidFill>
              <a:srgbClr val="F5C400"/>
            </a:solidFill>
            <a:prstDash val="solid"/>
          </a:ln>
        </p:spPr>
        <p:txBody>
          <a:bodyPr/>
          <a:lstStyle/>
          <a:p>
            <a:endParaRPr lang="en-US" noProof="0" dirty="0"/>
          </a:p>
        </p:txBody>
      </p:sp>
      <p:sp>
        <p:nvSpPr>
          <p:cNvPr id="23" name="Text 25">
            <a:extLst>
              <a:ext uri="{FF2B5EF4-FFF2-40B4-BE49-F238E27FC236}">
                <a16:creationId xmlns:a16="http://schemas.microsoft.com/office/drawing/2014/main" id="{450A4279-BA56-BE9A-9265-03E0AEE37957}"/>
              </a:ext>
            </a:extLst>
          </p:cNvPr>
          <p:cNvSpPr/>
          <p:nvPr/>
        </p:nvSpPr>
        <p:spPr>
          <a:xfrm>
            <a:off x="3430596" y="2817077"/>
            <a:ext cx="310896" cy="310896"/>
          </a:xfrm>
          <a:prstGeom prst="rect">
            <a:avLst/>
          </a:prstGeom>
          <a:noFill/>
          <a:ln/>
        </p:spPr>
        <p:txBody>
          <a:bodyPr wrap="square" lIns="0" tIns="0" rIns="0" bIns="0" rtlCol="0" anchor="ctr"/>
          <a:lstStyle/>
          <a:p>
            <a:pPr algn="ctr"/>
            <a:r>
              <a:rPr lang="en-US" sz="1200" b="1" noProof="0" dirty="0">
                <a:solidFill>
                  <a:srgbClr val="F5C400"/>
                </a:solidFill>
                <a:latin typeface="Arial" pitchFamily="34" charset="0"/>
                <a:ea typeface="Arial" pitchFamily="34" charset="-122"/>
                <a:cs typeface="Arial" pitchFamily="34" charset="-120"/>
              </a:rPr>
              <a:t>✓</a:t>
            </a:r>
            <a:endParaRPr lang="en-US" sz="1200" noProof="0" dirty="0"/>
          </a:p>
        </p:txBody>
      </p:sp>
      <p:sp>
        <p:nvSpPr>
          <p:cNvPr id="33" name="Text 26">
            <a:extLst>
              <a:ext uri="{FF2B5EF4-FFF2-40B4-BE49-F238E27FC236}">
                <a16:creationId xmlns:a16="http://schemas.microsoft.com/office/drawing/2014/main" id="{615AAE15-F87B-0CA8-9A98-450533C74FE9}"/>
              </a:ext>
            </a:extLst>
          </p:cNvPr>
          <p:cNvSpPr/>
          <p:nvPr/>
        </p:nvSpPr>
        <p:spPr>
          <a:xfrm>
            <a:off x="3858768" y="2781517"/>
            <a:ext cx="8138160" cy="256032"/>
          </a:xfrm>
          <a:prstGeom prst="rect">
            <a:avLst/>
          </a:prstGeom>
          <a:noFill/>
          <a:ln/>
        </p:spPr>
        <p:txBody>
          <a:bodyPr wrap="square" lIns="91440" tIns="45720" rIns="91440" bIns="45720" rtlCol="0" anchor="ctr"/>
          <a:lstStyle/>
          <a:p>
            <a:r>
              <a:rPr lang="en-US" sz="1000" b="1" noProof="0" dirty="0">
                <a:solidFill>
                  <a:srgbClr val="1A1A1A"/>
                </a:solidFill>
                <a:latin typeface="Montserrat"/>
              </a:rPr>
              <a:t>Invoicing up to date for executed services</a:t>
            </a:r>
          </a:p>
        </p:txBody>
      </p:sp>
    </p:spTree>
  </p:cSld>
  <p:clrMapOvr>
    <a:masterClrMapping/>
  </p:clrMapOvr>
  <p:extLst>
    <p:ext uri="{6950BFC3-D8DA-4A85-94F7-54DA5524770B}">
      <p188:commentRel xmlns:p188="http://schemas.microsoft.com/office/powerpoint/2018/8/main" r:id="rId3"/>
    </p:ext>
  </p:extLs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F9924A-A460-EBE4-C789-E25FF73F2EE9}"/>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E40B8E88-0F6A-FBB0-E134-AA43FEFAB8CC}"/>
              </a:ext>
            </a:extLst>
          </p:cNvPr>
          <p:cNvSpPr/>
          <p:nvPr/>
        </p:nvSpPr>
        <p:spPr>
          <a:xfrm>
            <a:off x="6702552" y="0"/>
            <a:ext cx="5486400" cy="6858000"/>
          </a:xfrm>
          <a:prstGeom prst="rect">
            <a:avLst/>
          </a:prstGeom>
          <a:solidFill>
            <a:srgbClr val="F0F0F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noProof="0" dirty="0"/>
          </a:p>
        </p:txBody>
      </p:sp>
      <p:sp>
        <p:nvSpPr>
          <p:cNvPr id="6" name="Rectangle 5">
            <a:extLst>
              <a:ext uri="{FF2B5EF4-FFF2-40B4-BE49-F238E27FC236}">
                <a16:creationId xmlns:a16="http://schemas.microsoft.com/office/drawing/2014/main" id="{B962C450-A6D3-3F50-86F2-EFD84297C18A}"/>
              </a:ext>
            </a:extLst>
          </p:cNvPr>
          <p:cNvSpPr/>
          <p:nvPr/>
        </p:nvSpPr>
        <p:spPr>
          <a:xfrm>
            <a:off x="6585204" y="0"/>
            <a:ext cx="5626608" cy="6858000"/>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noProof="0" dirty="0"/>
          </a:p>
        </p:txBody>
      </p:sp>
      <p:sp>
        <p:nvSpPr>
          <p:cNvPr id="8" name="Rectangle 7">
            <a:extLst>
              <a:ext uri="{FF2B5EF4-FFF2-40B4-BE49-F238E27FC236}">
                <a16:creationId xmlns:a16="http://schemas.microsoft.com/office/drawing/2014/main" id="{EAD99488-52E9-3E35-F3DA-B27A347603DC}"/>
              </a:ext>
            </a:extLst>
          </p:cNvPr>
          <p:cNvSpPr/>
          <p:nvPr/>
        </p:nvSpPr>
        <p:spPr>
          <a:xfrm>
            <a:off x="329184" y="2240280"/>
            <a:ext cx="73152" cy="2560320"/>
          </a:xfrm>
          <a:prstGeom prst="rect">
            <a:avLst/>
          </a:prstGeom>
          <a:solidFill>
            <a:srgbClr val="FCC32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noProof="0" dirty="0"/>
          </a:p>
        </p:txBody>
      </p:sp>
      <p:sp>
        <p:nvSpPr>
          <p:cNvPr id="9" name="TextBox 8">
            <a:extLst>
              <a:ext uri="{FF2B5EF4-FFF2-40B4-BE49-F238E27FC236}">
                <a16:creationId xmlns:a16="http://schemas.microsoft.com/office/drawing/2014/main" id="{D13B0BCD-530E-5D0D-25AE-21951DAADBC1}"/>
              </a:ext>
            </a:extLst>
          </p:cNvPr>
          <p:cNvSpPr txBox="1"/>
          <p:nvPr/>
        </p:nvSpPr>
        <p:spPr>
          <a:xfrm>
            <a:off x="502920" y="2606040"/>
            <a:ext cx="5916168" cy="822960"/>
          </a:xfrm>
          <a:prstGeom prst="rect">
            <a:avLst/>
          </a:prstGeom>
          <a:noFill/>
        </p:spPr>
        <p:txBody>
          <a:bodyPr wrap="square">
            <a:spAutoFit/>
          </a:bodyPr>
          <a:lstStyle/>
          <a:p>
            <a:pPr algn="l"/>
            <a:r>
              <a:rPr lang="en-US" sz="4800" b="1" noProof="0" dirty="0">
                <a:solidFill>
                  <a:srgbClr val="1A1A1A"/>
                </a:solidFill>
                <a:latin typeface="Montserrat"/>
              </a:rPr>
              <a:t>Thank you</a:t>
            </a:r>
          </a:p>
        </p:txBody>
      </p:sp>
      <p:cxnSp>
        <p:nvCxnSpPr>
          <p:cNvPr id="10" name="Connector 9">
            <a:extLst>
              <a:ext uri="{FF2B5EF4-FFF2-40B4-BE49-F238E27FC236}">
                <a16:creationId xmlns:a16="http://schemas.microsoft.com/office/drawing/2014/main" id="{115C1544-88E1-EFB2-EBEC-B5D74161D0AE}"/>
              </a:ext>
            </a:extLst>
          </p:cNvPr>
          <p:cNvCxnSpPr/>
          <p:nvPr/>
        </p:nvCxnSpPr>
        <p:spPr>
          <a:xfrm>
            <a:off x="502920" y="3520440"/>
            <a:ext cx="4114800" cy="0"/>
          </a:xfrm>
          <a:prstGeom prst="line">
            <a:avLst/>
          </a:prstGeom>
          <a:ln w="25400">
            <a:solidFill>
              <a:srgbClr val="FCC328"/>
            </a:solidFill>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C9B8EABE-665C-DF58-36EA-165378ECAD0E}"/>
              </a:ext>
            </a:extLst>
          </p:cNvPr>
          <p:cNvSpPr txBox="1"/>
          <p:nvPr/>
        </p:nvSpPr>
        <p:spPr>
          <a:xfrm>
            <a:off x="502920" y="3703320"/>
            <a:ext cx="5486400" cy="307777"/>
          </a:xfrm>
          <a:prstGeom prst="rect">
            <a:avLst/>
          </a:prstGeom>
          <a:noFill/>
        </p:spPr>
        <p:txBody>
          <a:bodyPr wrap="square">
            <a:spAutoFit/>
          </a:bodyPr>
          <a:lstStyle/>
          <a:p>
            <a:pPr algn="l"/>
            <a:r>
              <a:rPr lang="en-US" sz="1400" b="0" noProof="0" dirty="0">
                <a:solidFill>
                  <a:srgbClr val="3C3C3B"/>
                </a:solidFill>
                <a:latin typeface="Montserrat"/>
              </a:rPr>
              <a:t>Time for questions and comments</a:t>
            </a:r>
          </a:p>
        </p:txBody>
      </p:sp>
      <p:sp>
        <p:nvSpPr>
          <p:cNvPr id="12" name="Rectangle 11">
            <a:extLst>
              <a:ext uri="{FF2B5EF4-FFF2-40B4-BE49-F238E27FC236}">
                <a16:creationId xmlns:a16="http://schemas.microsoft.com/office/drawing/2014/main" id="{6FF22C7F-EDCC-7F35-ABEA-316E128BB5A0}"/>
              </a:ext>
            </a:extLst>
          </p:cNvPr>
          <p:cNvSpPr/>
          <p:nvPr/>
        </p:nvSpPr>
        <p:spPr>
          <a:xfrm>
            <a:off x="0" y="6728604"/>
            <a:ext cx="12161520" cy="129395"/>
          </a:xfrm>
          <a:prstGeom prst="rect">
            <a:avLst/>
          </a:prstGeom>
          <a:solidFill>
            <a:srgbClr val="FCC32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noProof="0" dirty="0"/>
          </a:p>
        </p:txBody>
      </p:sp>
      <p:sp>
        <p:nvSpPr>
          <p:cNvPr id="3" name="Rectangle 2">
            <a:extLst>
              <a:ext uri="{FF2B5EF4-FFF2-40B4-BE49-F238E27FC236}">
                <a16:creationId xmlns:a16="http://schemas.microsoft.com/office/drawing/2014/main" id="{FCE11610-8F71-BA1E-6E26-35393AD171BA}"/>
              </a:ext>
            </a:extLst>
          </p:cNvPr>
          <p:cNvSpPr/>
          <p:nvPr/>
        </p:nvSpPr>
        <p:spPr>
          <a:xfrm>
            <a:off x="1307592" y="24240"/>
            <a:ext cx="6355080" cy="16406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pic>
        <p:nvPicPr>
          <p:cNvPr id="4" name="Image 0" descr="preencoded.png">
            <a:extLst>
              <a:ext uri="{FF2B5EF4-FFF2-40B4-BE49-F238E27FC236}">
                <a16:creationId xmlns:a16="http://schemas.microsoft.com/office/drawing/2014/main" id="{48B2506B-6D5F-725E-29DC-72347EAEFF66}"/>
              </a:ext>
            </a:extLst>
          </p:cNvPr>
          <p:cNvPicPr>
            <a:picLocks noChangeAspect="1"/>
          </p:cNvPicPr>
          <p:nvPr/>
        </p:nvPicPr>
        <p:blipFill>
          <a:blip r:embed="rId2"/>
          <a:stretch>
            <a:fillRect/>
          </a:stretch>
        </p:blipFill>
        <p:spPr>
          <a:xfrm>
            <a:off x="171702" y="72364"/>
            <a:ext cx="1663750" cy="772205"/>
          </a:xfrm>
          <a:prstGeom prst="rect">
            <a:avLst/>
          </a:prstGeom>
        </p:spPr>
      </p:pic>
    </p:spTree>
    <p:extLst>
      <p:ext uri="{BB962C8B-B14F-4D97-AF65-F5344CB8AC3E}">
        <p14:creationId xmlns:p14="http://schemas.microsoft.com/office/powerpoint/2010/main" val="40932500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0"/>
            <a:ext cx="64008" cy="6858000"/>
          </a:xfrm>
          <a:prstGeom prst="rect">
            <a:avLst/>
          </a:prstGeom>
          <a:solidFill>
            <a:srgbClr val="F5C400"/>
          </a:solidFill>
          <a:ln w="12700">
            <a:solidFill>
              <a:srgbClr val="F5C400"/>
            </a:solidFill>
            <a:prstDash val="solid"/>
          </a:ln>
        </p:spPr>
        <p:txBody>
          <a:bodyPr/>
          <a:lstStyle/>
          <a:p>
            <a:endParaRPr lang="en-US"/>
          </a:p>
        </p:txBody>
      </p:sp>
      <p:sp>
        <p:nvSpPr>
          <p:cNvPr id="3" name="Text 1"/>
          <p:cNvSpPr/>
          <p:nvPr/>
        </p:nvSpPr>
        <p:spPr>
          <a:xfrm>
            <a:off x="320040" y="201168"/>
            <a:ext cx="8686800" cy="640080"/>
          </a:xfrm>
          <a:prstGeom prst="rect">
            <a:avLst/>
          </a:prstGeom>
          <a:noFill/>
          <a:ln/>
        </p:spPr>
        <p:txBody>
          <a:bodyPr wrap="square" lIns="0" tIns="0" rIns="0" bIns="0" rtlCol="0" anchor="ctr"/>
          <a:lstStyle/>
          <a:p>
            <a:pPr marL="0" indent="0">
              <a:buNone/>
            </a:pPr>
            <a:r>
              <a:rPr lang="en-US" sz="3400" b="1" dirty="0">
                <a:solidFill>
                  <a:srgbClr val="1A1A1A"/>
                </a:solidFill>
                <a:latin typeface="Montserrat" pitchFamily="34" charset="0"/>
                <a:ea typeface="Montserrat" pitchFamily="34" charset="-122"/>
                <a:cs typeface="Montserrat" pitchFamily="34" charset="-120"/>
              </a:rPr>
              <a:t>Glossary</a:t>
            </a:r>
            <a:endParaRPr lang="en-US" sz="3400" dirty="0"/>
          </a:p>
        </p:txBody>
      </p:sp>
      <p:sp>
        <p:nvSpPr>
          <p:cNvPr id="4" name="Shape 2"/>
          <p:cNvSpPr/>
          <p:nvPr/>
        </p:nvSpPr>
        <p:spPr>
          <a:xfrm>
            <a:off x="320040" y="886968"/>
            <a:ext cx="1746677" cy="64008"/>
          </a:xfrm>
          <a:prstGeom prst="rect">
            <a:avLst/>
          </a:prstGeom>
          <a:solidFill>
            <a:srgbClr val="F5C400"/>
          </a:solidFill>
          <a:ln w="12700">
            <a:solidFill>
              <a:srgbClr val="F5C400"/>
            </a:solidFill>
            <a:prstDash val="solid"/>
          </a:ln>
        </p:spPr>
        <p:txBody>
          <a:bodyPr/>
          <a:lstStyle/>
          <a:p>
            <a:endParaRPr lang="en-US"/>
          </a:p>
        </p:txBody>
      </p:sp>
      <p:pic>
        <p:nvPicPr>
          <p:cNvPr id="5" name="Image 0" descr="preencoded.png"/>
          <p:cNvPicPr>
            <a:picLocks noChangeAspect="1"/>
          </p:cNvPicPr>
          <p:nvPr/>
        </p:nvPicPr>
        <p:blipFill>
          <a:blip r:embed="rId3"/>
          <a:stretch>
            <a:fillRect/>
          </a:stretch>
        </p:blipFill>
        <p:spPr>
          <a:xfrm>
            <a:off x="10515600" y="164592"/>
            <a:ext cx="1417320" cy="969264"/>
          </a:xfrm>
          <a:prstGeom prst="rect">
            <a:avLst/>
          </a:prstGeom>
        </p:spPr>
      </p:pic>
      <p:sp>
        <p:nvSpPr>
          <p:cNvPr id="6" name="Text 3"/>
          <p:cNvSpPr/>
          <p:nvPr/>
        </p:nvSpPr>
        <p:spPr>
          <a:xfrm>
            <a:off x="10515600" y="1115568"/>
            <a:ext cx="1417320" cy="228600"/>
          </a:xfrm>
          <a:prstGeom prst="rect">
            <a:avLst/>
          </a:prstGeom>
          <a:noFill/>
          <a:ln/>
        </p:spPr>
        <p:txBody>
          <a:bodyPr wrap="square" lIns="0" tIns="0" rIns="0" bIns="0" rtlCol="0" anchor="ctr"/>
          <a:lstStyle/>
          <a:p>
            <a:pPr marL="0" indent="0" algn="r">
              <a:buNone/>
            </a:pPr>
            <a:r>
              <a:rPr lang="en-US" sz="900" dirty="0">
                <a:solidFill>
                  <a:srgbClr val="999999"/>
                </a:solidFill>
                <a:latin typeface="Montserrat" pitchFamily="34" charset="0"/>
                <a:ea typeface="Montserrat" pitchFamily="34" charset="-122"/>
                <a:cs typeface="Montserrat" pitchFamily="34" charset="-120"/>
              </a:rPr>
              <a:t>1 of 2</a:t>
            </a:r>
            <a:endParaRPr lang="en-US" sz="900" dirty="0"/>
          </a:p>
        </p:txBody>
      </p:sp>
      <p:sp>
        <p:nvSpPr>
          <p:cNvPr id="7" name="Shape 4"/>
          <p:cNvSpPr/>
          <p:nvPr/>
        </p:nvSpPr>
        <p:spPr>
          <a:xfrm>
            <a:off x="320040" y="1353312"/>
            <a:ext cx="11521440" cy="384048"/>
          </a:xfrm>
          <a:prstGeom prst="rect">
            <a:avLst/>
          </a:prstGeom>
          <a:solidFill>
            <a:srgbClr val="1A1A1A"/>
          </a:solidFill>
          <a:ln w="12700">
            <a:solidFill>
              <a:srgbClr val="1A1A1A"/>
            </a:solidFill>
            <a:prstDash val="solid"/>
          </a:ln>
        </p:spPr>
        <p:txBody>
          <a:bodyPr/>
          <a:lstStyle/>
          <a:p>
            <a:endParaRPr lang="en-US"/>
          </a:p>
        </p:txBody>
      </p:sp>
      <p:sp>
        <p:nvSpPr>
          <p:cNvPr id="8" name="Text 5"/>
          <p:cNvSpPr/>
          <p:nvPr/>
        </p:nvSpPr>
        <p:spPr>
          <a:xfrm>
            <a:off x="320040" y="1353312"/>
            <a:ext cx="2990088" cy="384048"/>
          </a:xfrm>
          <a:prstGeom prst="rect">
            <a:avLst/>
          </a:prstGeom>
          <a:noFill/>
          <a:ln/>
        </p:spPr>
        <p:txBody>
          <a:bodyPr wrap="square" lIns="0" tIns="0" rIns="0" bIns="0" rtlCol="0" anchor="ctr"/>
          <a:lstStyle/>
          <a:p>
            <a:pPr marL="0" indent="0" algn="ctr">
              <a:buNone/>
            </a:pPr>
            <a:r>
              <a:rPr lang="en-US" sz="1000" b="1" kern="0" spc="200" dirty="0">
                <a:solidFill>
                  <a:srgbClr val="F5C400"/>
                </a:solidFill>
                <a:latin typeface="Montserrat" pitchFamily="34" charset="0"/>
                <a:ea typeface="Montserrat" pitchFamily="34" charset="-122"/>
                <a:cs typeface="Montserrat" pitchFamily="34" charset="-120"/>
              </a:rPr>
              <a:t>TERM</a:t>
            </a:r>
            <a:endParaRPr lang="en-US" sz="1000" dirty="0"/>
          </a:p>
        </p:txBody>
      </p:sp>
      <p:sp>
        <p:nvSpPr>
          <p:cNvPr id="9" name="Text 6"/>
          <p:cNvSpPr/>
          <p:nvPr/>
        </p:nvSpPr>
        <p:spPr>
          <a:xfrm>
            <a:off x="3310128" y="1353312"/>
            <a:ext cx="8531352" cy="384048"/>
          </a:xfrm>
          <a:prstGeom prst="rect">
            <a:avLst/>
          </a:prstGeom>
          <a:noFill/>
          <a:ln/>
        </p:spPr>
        <p:txBody>
          <a:bodyPr wrap="square" lIns="0" tIns="0" rIns="0" bIns="0" rtlCol="0" anchor="ctr"/>
          <a:lstStyle/>
          <a:p>
            <a:pPr marL="0" indent="0" algn="ctr">
              <a:buNone/>
            </a:pPr>
            <a:r>
              <a:rPr lang="en-US" sz="1000" b="1" kern="0" spc="200" dirty="0">
                <a:solidFill>
                  <a:srgbClr val="F5C400"/>
                </a:solidFill>
                <a:latin typeface="Montserrat" pitchFamily="34" charset="0"/>
                <a:ea typeface="Montserrat" pitchFamily="34" charset="-122"/>
                <a:cs typeface="Montserrat" pitchFamily="34" charset="-120"/>
              </a:rPr>
              <a:t>DEFINITION</a:t>
            </a:r>
            <a:endParaRPr lang="en-US" sz="1000" dirty="0"/>
          </a:p>
        </p:txBody>
      </p:sp>
      <p:sp>
        <p:nvSpPr>
          <p:cNvPr id="10" name="Shape 7"/>
          <p:cNvSpPr/>
          <p:nvPr/>
        </p:nvSpPr>
        <p:spPr>
          <a:xfrm>
            <a:off x="320040" y="1737360"/>
            <a:ext cx="11521440" cy="550672"/>
          </a:xfrm>
          <a:prstGeom prst="rect">
            <a:avLst/>
          </a:prstGeom>
          <a:solidFill>
            <a:srgbClr val="FFFFFF"/>
          </a:solidFill>
          <a:ln w="12700">
            <a:solidFill>
              <a:srgbClr val="DDDDDD"/>
            </a:solidFill>
            <a:prstDash val="solid"/>
          </a:ln>
        </p:spPr>
        <p:txBody>
          <a:bodyPr/>
          <a:lstStyle/>
          <a:p>
            <a:endParaRPr lang="en-US"/>
          </a:p>
        </p:txBody>
      </p:sp>
      <p:sp>
        <p:nvSpPr>
          <p:cNvPr id="11" name="Shape 8"/>
          <p:cNvSpPr/>
          <p:nvPr/>
        </p:nvSpPr>
        <p:spPr>
          <a:xfrm>
            <a:off x="428955" y="1792427"/>
            <a:ext cx="440538" cy="440538"/>
          </a:xfrm>
          <a:prstGeom prst="roundRect">
            <a:avLst>
              <a:gd name="adj" fmla="val 12454"/>
            </a:avLst>
          </a:prstGeom>
          <a:solidFill>
            <a:srgbClr val="E8E8E8"/>
          </a:solidFill>
          <a:ln w="12700">
            <a:solidFill>
              <a:srgbClr val="E8E8E8"/>
            </a:solidFill>
            <a:prstDash val="solid"/>
          </a:ln>
        </p:spPr>
        <p:txBody>
          <a:bodyPr/>
          <a:lstStyle/>
          <a:p>
            <a:endParaRPr lang="en-US"/>
          </a:p>
        </p:txBody>
      </p:sp>
      <p:pic>
        <p:nvPicPr>
          <p:cNvPr id="12" name="Image 1" descr="preencoded.png"/>
          <p:cNvPicPr>
            <a:picLocks noChangeAspect="1"/>
          </p:cNvPicPr>
          <p:nvPr/>
        </p:nvPicPr>
        <p:blipFill>
          <a:blip r:embed="rId4"/>
          <a:stretch>
            <a:fillRect/>
          </a:stretch>
        </p:blipFill>
        <p:spPr>
          <a:xfrm>
            <a:off x="512657" y="1876129"/>
            <a:ext cx="273133" cy="273133"/>
          </a:xfrm>
          <a:prstGeom prst="rect">
            <a:avLst/>
          </a:prstGeom>
        </p:spPr>
      </p:pic>
      <p:sp>
        <p:nvSpPr>
          <p:cNvPr id="13" name="Shape 9"/>
          <p:cNvSpPr/>
          <p:nvPr/>
        </p:nvSpPr>
        <p:spPr>
          <a:xfrm>
            <a:off x="978408" y="1737360"/>
            <a:ext cx="0" cy="550672"/>
          </a:xfrm>
          <a:prstGeom prst="line">
            <a:avLst/>
          </a:prstGeom>
          <a:noFill/>
          <a:ln w="12700">
            <a:solidFill>
              <a:srgbClr val="DDDDDD"/>
            </a:solidFill>
            <a:prstDash val="solid"/>
          </a:ln>
        </p:spPr>
        <p:txBody>
          <a:bodyPr/>
          <a:lstStyle/>
          <a:p>
            <a:endParaRPr lang="en-US"/>
          </a:p>
        </p:txBody>
      </p:sp>
      <p:sp>
        <p:nvSpPr>
          <p:cNvPr id="14" name="Text 10"/>
          <p:cNvSpPr/>
          <p:nvPr/>
        </p:nvSpPr>
        <p:spPr>
          <a:xfrm>
            <a:off x="1088136" y="1737360"/>
            <a:ext cx="2185416" cy="550672"/>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Services Procurement</a:t>
            </a:r>
            <a:endParaRPr lang="en-US" sz="950" dirty="0"/>
          </a:p>
        </p:txBody>
      </p:sp>
      <p:sp>
        <p:nvSpPr>
          <p:cNvPr id="15" name="Shape 11"/>
          <p:cNvSpPr/>
          <p:nvPr/>
        </p:nvSpPr>
        <p:spPr>
          <a:xfrm>
            <a:off x="3310128" y="1737360"/>
            <a:ext cx="0" cy="550672"/>
          </a:xfrm>
          <a:prstGeom prst="line">
            <a:avLst/>
          </a:prstGeom>
          <a:noFill/>
          <a:ln w="12700">
            <a:solidFill>
              <a:srgbClr val="DDDDDD"/>
            </a:solidFill>
            <a:prstDash val="solid"/>
          </a:ln>
        </p:spPr>
        <p:txBody>
          <a:bodyPr/>
          <a:lstStyle/>
          <a:p>
            <a:endParaRPr lang="en-US"/>
          </a:p>
        </p:txBody>
      </p:sp>
      <p:sp>
        <p:nvSpPr>
          <p:cNvPr id="16" name="Text 12"/>
          <p:cNvSpPr/>
          <p:nvPr/>
        </p:nvSpPr>
        <p:spPr>
          <a:xfrm>
            <a:off x="3438144" y="1737360"/>
            <a:ext cx="8348472" cy="550672"/>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Coupa module that allows managing services through Service Orders, Service Entry Sheets, and Invoices.</a:t>
            </a:r>
            <a:endParaRPr lang="en-US" sz="880" dirty="0"/>
          </a:p>
        </p:txBody>
      </p:sp>
      <p:sp>
        <p:nvSpPr>
          <p:cNvPr id="17" name="Shape 13"/>
          <p:cNvSpPr/>
          <p:nvPr/>
        </p:nvSpPr>
        <p:spPr>
          <a:xfrm>
            <a:off x="320040" y="2288032"/>
            <a:ext cx="11521440" cy="550672"/>
          </a:xfrm>
          <a:prstGeom prst="rect">
            <a:avLst/>
          </a:prstGeom>
          <a:solidFill>
            <a:srgbClr val="F5F5F5"/>
          </a:solidFill>
          <a:ln w="12700">
            <a:solidFill>
              <a:srgbClr val="DDDDDD"/>
            </a:solidFill>
            <a:prstDash val="solid"/>
          </a:ln>
        </p:spPr>
        <p:txBody>
          <a:bodyPr/>
          <a:lstStyle/>
          <a:p>
            <a:endParaRPr lang="en-US"/>
          </a:p>
        </p:txBody>
      </p:sp>
      <p:sp>
        <p:nvSpPr>
          <p:cNvPr id="18" name="Shape 14"/>
          <p:cNvSpPr/>
          <p:nvPr/>
        </p:nvSpPr>
        <p:spPr>
          <a:xfrm>
            <a:off x="428955" y="2343099"/>
            <a:ext cx="440538" cy="440538"/>
          </a:xfrm>
          <a:prstGeom prst="roundRect">
            <a:avLst>
              <a:gd name="adj" fmla="val 12454"/>
            </a:avLst>
          </a:prstGeom>
          <a:solidFill>
            <a:srgbClr val="E8E8E8"/>
          </a:solidFill>
          <a:ln w="12700">
            <a:solidFill>
              <a:srgbClr val="E8E8E8"/>
            </a:solidFill>
            <a:prstDash val="solid"/>
          </a:ln>
        </p:spPr>
        <p:txBody>
          <a:bodyPr/>
          <a:lstStyle/>
          <a:p>
            <a:endParaRPr lang="en-US"/>
          </a:p>
        </p:txBody>
      </p:sp>
      <p:pic>
        <p:nvPicPr>
          <p:cNvPr id="19" name="Image 2" descr="preencoded.png"/>
          <p:cNvPicPr>
            <a:picLocks noChangeAspect="1"/>
          </p:cNvPicPr>
          <p:nvPr/>
        </p:nvPicPr>
        <p:blipFill>
          <a:blip r:embed="rId5"/>
          <a:stretch>
            <a:fillRect/>
          </a:stretch>
        </p:blipFill>
        <p:spPr>
          <a:xfrm>
            <a:off x="512657" y="2426801"/>
            <a:ext cx="273133" cy="273133"/>
          </a:xfrm>
          <a:prstGeom prst="rect">
            <a:avLst/>
          </a:prstGeom>
        </p:spPr>
      </p:pic>
      <p:sp>
        <p:nvSpPr>
          <p:cNvPr id="20" name="Shape 15"/>
          <p:cNvSpPr/>
          <p:nvPr/>
        </p:nvSpPr>
        <p:spPr>
          <a:xfrm>
            <a:off x="978408" y="2288032"/>
            <a:ext cx="0" cy="550672"/>
          </a:xfrm>
          <a:prstGeom prst="line">
            <a:avLst/>
          </a:prstGeom>
          <a:noFill/>
          <a:ln w="12700">
            <a:solidFill>
              <a:srgbClr val="DDDDDD"/>
            </a:solidFill>
            <a:prstDash val="solid"/>
          </a:ln>
        </p:spPr>
        <p:txBody>
          <a:bodyPr/>
          <a:lstStyle/>
          <a:p>
            <a:endParaRPr lang="en-US"/>
          </a:p>
        </p:txBody>
      </p:sp>
      <p:sp>
        <p:nvSpPr>
          <p:cNvPr id="21" name="Text 16"/>
          <p:cNvSpPr/>
          <p:nvPr/>
        </p:nvSpPr>
        <p:spPr>
          <a:xfrm>
            <a:off x="1088136" y="2288032"/>
            <a:ext cx="2185416" cy="550672"/>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CSP (Coupa Supplier Portal)</a:t>
            </a:r>
            <a:endParaRPr lang="en-US" sz="950" dirty="0"/>
          </a:p>
        </p:txBody>
      </p:sp>
      <p:sp>
        <p:nvSpPr>
          <p:cNvPr id="22" name="Shape 17"/>
          <p:cNvSpPr/>
          <p:nvPr/>
        </p:nvSpPr>
        <p:spPr>
          <a:xfrm>
            <a:off x="3310128" y="2288032"/>
            <a:ext cx="0" cy="550672"/>
          </a:xfrm>
          <a:prstGeom prst="line">
            <a:avLst/>
          </a:prstGeom>
          <a:noFill/>
          <a:ln w="12700">
            <a:solidFill>
              <a:srgbClr val="DDDDDD"/>
            </a:solidFill>
            <a:prstDash val="solid"/>
          </a:ln>
        </p:spPr>
        <p:txBody>
          <a:bodyPr/>
          <a:lstStyle/>
          <a:p>
            <a:endParaRPr lang="en-US"/>
          </a:p>
        </p:txBody>
      </p:sp>
      <p:sp>
        <p:nvSpPr>
          <p:cNvPr id="23" name="Text 18"/>
          <p:cNvSpPr/>
          <p:nvPr/>
        </p:nvSpPr>
        <p:spPr>
          <a:xfrm>
            <a:off x="3438144" y="2288032"/>
            <a:ext cx="8348472" cy="550672"/>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Portal used by </a:t>
            </a:r>
            <a:r>
              <a:rPr lang="en-US" sz="880" dirty="0" err="1">
                <a:solidFill>
                  <a:srgbClr val="1A1A1A"/>
                </a:solidFill>
                <a:latin typeface="Montserrat" pitchFamily="34" charset="0"/>
                <a:ea typeface="Montserrat" pitchFamily="34" charset="-122"/>
                <a:cs typeface="Montserrat" pitchFamily="34" charset="-120"/>
              </a:rPr>
              <a:t>the</a:t>
            </a:r>
            <a:r>
              <a:rPr lang="en-US" sz="880" dirty="0">
                <a:solidFill>
                  <a:srgbClr val="1A1A1A"/>
                </a:solidFill>
                <a:latin typeface="Montserrat" pitchFamily="34" charset="0"/>
                <a:ea typeface="Montserrat" pitchFamily="34" charset="-122"/>
                <a:cs typeface="Montserrat" pitchFamily="34" charset="-120"/>
              </a:rPr>
              <a:t> </a:t>
            </a:r>
            <a:r>
              <a:rPr lang="en-US" sz="880" dirty="0" err="1">
                <a:solidFill>
                  <a:srgbClr val="1A1A1A"/>
                </a:solidFill>
                <a:latin typeface="Montserrat" pitchFamily="34" charset="0"/>
                <a:ea typeface="Montserrat" pitchFamily="34" charset="-122"/>
                <a:cs typeface="Montserrat" pitchFamily="34" charset="-120"/>
              </a:rPr>
              <a:t>contractors</a:t>
            </a:r>
            <a:r>
              <a:rPr lang="en-US" sz="880" dirty="0">
                <a:solidFill>
                  <a:srgbClr val="1A1A1A"/>
                </a:solidFill>
                <a:latin typeface="Montserrat" pitchFamily="34" charset="0"/>
                <a:ea typeface="Montserrat" pitchFamily="34" charset="-122"/>
                <a:cs typeface="Montserrat" pitchFamily="34" charset="-120"/>
              </a:rPr>
              <a:t> to manage Service Orders, Service Entry Sheets, and Invoices.</a:t>
            </a:r>
            <a:endParaRPr lang="en-US" sz="880" dirty="0"/>
          </a:p>
        </p:txBody>
      </p:sp>
      <p:sp>
        <p:nvSpPr>
          <p:cNvPr id="24" name="Shape 19"/>
          <p:cNvSpPr/>
          <p:nvPr/>
        </p:nvSpPr>
        <p:spPr>
          <a:xfrm>
            <a:off x="320040" y="2838704"/>
            <a:ext cx="11521440" cy="550672"/>
          </a:xfrm>
          <a:prstGeom prst="rect">
            <a:avLst/>
          </a:prstGeom>
          <a:solidFill>
            <a:srgbClr val="FFFFFF"/>
          </a:solidFill>
          <a:ln w="12700">
            <a:solidFill>
              <a:srgbClr val="DDDDDD"/>
            </a:solidFill>
            <a:prstDash val="solid"/>
          </a:ln>
        </p:spPr>
        <p:txBody>
          <a:bodyPr/>
          <a:lstStyle/>
          <a:p>
            <a:endParaRPr lang="en-US"/>
          </a:p>
        </p:txBody>
      </p:sp>
      <p:sp>
        <p:nvSpPr>
          <p:cNvPr id="25" name="Shape 20"/>
          <p:cNvSpPr/>
          <p:nvPr/>
        </p:nvSpPr>
        <p:spPr>
          <a:xfrm>
            <a:off x="428955" y="2893771"/>
            <a:ext cx="440538" cy="440538"/>
          </a:xfrm>
          <a:prstGeom prst="roundRect">
            <a:avLst>
              <a:gd name="adj" fmla="val 12454"/>
            </a:avLst>
          </a:prstGeom>
          <a:solidFill>
            <a:srgbClr val="E8E8E8"/>
          </a:solidFill>
          <a:ln w="12700">
            <a:solidFill>
              <a:srgbClr val="E8E8E8"/>
            </a:solidFill>
            <a:prstDash val="solid"/>
          </a:ln>
        </p:spPr>
        <p:txBody>
          <a:bodyPr/>
          <a:lstStyle/>
          <a:p>
            <a:endParaRPr lang="en-US"/>
          </a:p>
        </p:txBody>
      </p:sp>
      <p:pic>
        <p:nvPicPr>
          <p:cNvPr id="26" name="Image 3" descr="preencoded.png"/>
          <p:cNvPicPr>
            <a:picLocks noChangeAspect="1"/>
          </p:cNvPicPr>
          <p:nvPr/>
        </p:nvPicPr>
        <p:blipFill>
          <a:blip r:embed="rId6"/>
          <a:stretch>
            <a:fillRect/>
          </a:stretch>
        </p:blipFill>
        <p:spPr>
          <a:xfrm>
            <a:off x="512657" y="2977473"/>
            <a:ext cx="273133" cy="273133"/>
          </a:xfrm>
          <a:prstGeom prst="rect">
            <a:avLst/>
          </a:prstGeom>
        </p:spPr>
      </p:pic>
      <p:sp>
        <p:nvSpPr>
          <p:cNvPr id="27" name="Shape 21"/>
          <p:cNvSpPr/>
          <p:nvPr/>
        </p:nvSpPr>
        <p:spPr>
          <a:xfrm>
            <a:off x="978408" y="2838704"/>
            <a:ext cx="0" cy="550672"/>
          </a:xfrm>
          <a:prstGeom prst="line">
            <a:avLst/>
          </a:prstGeom>
          <a:noFill/>
          <a:ln w="12700">
            <a:solidFill>
              <a:srgbClr val="DDDDDD"/>
            </a:solidFill>
            <a:prstDash val="solid"/>
          </a:ln>
        </p:spPr>
        <p:txBody>
          <a:bodyPr/>
          <a:lstStyle/>
          <a:p>
            <a:endParaRPr lang="en-US"/>
          </a:p>
        </p:txBody>
      </p:sp>
      <p:sp>
        <p:nvSpPr>
          <p:cNvPr id="28" name="Text 22"/>
          <p:cNvSpPr/>
          <p:nvPr/>
        </p:nvSpPr>
        <p:spPr>
          <a:xfrm>
            <a:off x="1088136" y="2838704"/>
            <a:ext cx="2185416" cy="550672"/>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Contract</a:t>
            </a:r>
            <a:endParaRPr lang="en-US" sz="950" dirty="0"/>
          </a:p>
        </p:txBody>
      </p:sp>
      <p:sp>
        <p:nvSpPr>
          <p:cNvPr id="29" name="Shape 23"/>
          <p:cNvSpPr/>
          <p:nvPr/>
        </p:nvSpPr>
        <p:spPr>
          <a:xfrm>
            <a:off x="3310128" y="2838704"/>
            <a:ext cx="0" cy="550672"/>
          </a:xfrm>
          <a:prstGeom prst="line">
            <a:avLst/>
          </a:prstGeom>
          <a:noFill/>
          <a:ln w="12700">
            <a:solidFill>
              <a:srgbClr val="DDDDDD"/>
            </a:solidFill>
            <a:prstDash val="solid"/>
          </a:ln>
        </p:spPr>
        <p:txBody>
          <a:bodyPr/>
          <a:lstStyle/>
          <a:p>
            <a:endParaRPr lang="en-US"/>
          </a:p>
        </p:txBody>
      </p:sp>
      <p:sp>
        <p:nvSpPr>
          <p:cNvPr id="30" name="Text 24"/>
          <p:cNvSpPr/>
          <p:nvPr/>
        </p:nvSpPr>
        <p:spPr>
          <a:xfrm>
            <a:off x="3438144" y="2838704"/>
            <a:ext cx="8348472" cy="550672"/>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Document containing the commercial conditions, rates, and terms agreed between Cerrejón and the supplier.</a:t>
            </a:r>
            <a:endParaRPr lang="en-US" sz="880" dirty="0"/>
          </a:p>
        </p:txBody>
      </p:sp>
      <p:sp>
        <p:nvSpPr>
          <p:cNvPr id="31" name="Shape 25"/>
          <p:cNvSpPr/>
          <p:nvPr/>
        </p:nvSpPr>
        <p:spPr>
          <a:xfrm>
            <a:off x="320040" y="3389376"/>
            <a:ext cx="11521440" cy="550672"/>
          </a:xfrm>
          <a:prstGeom prst="rect">
            <a:avLst/>
          </a:prstGeom>
          <a:solidFill>
            <a:srgbClr val="F5F5F5"/>
          </a:solidFill>
          <a:ln w="12700">
            <a:solidFill>
              <a:srgbClr val="DDDDDD"/>
            </a:solidFill>
            <a:prstDash val="solid"/>
          </a:ln>
        </p:spPr>
        <p:txBody>
          <a:bodyPr/>
          <a:lstStyle/>
          <a:p>
            <a:endParaRPr lang="en-US"/>
          </a:p>
        </p:txBody>
      </p:sp>
      <p:sp>
        <p:nvSpPr>
          <p:cNvPr id="32" name="Shape 26"/>
          <p:cNvSpPr/>
          <p:nvPr/>
        </p:nvSpPr>
        <p:spPr>
          <a:xfrm>
            <a:off x="428955" y="3444443"/>
            <a:ext cx="440538" cy="440538"/>
          </a:xfrm>
          <a:prstGeom prst="roundRect">
            <a:avLst>
              <a:gd name="adj" fmla="val 12454"/>
            </a:avLst>
          </a:prstGeom>
          <a:solidFill>
            <a:srgbClr val="E8E8E8"/>
          </a:solidFill>
          <a:ln w="12700">
            <a:solidFill>
              <a:srgbClr val="E8E8E8"/>
            </a:solidFill>
            <a:prstDash val="solid"/>
          </a:ln>
        </p:spPr>
        <p:txBody>
          <a:bodyPr/>
          <a:lstStyle/>
          <a:p>
            <a:endParaRPr lang="en-US"/>
          </a:p>
        </p:txBody>
      </p:sp>
      <p:pic>
        <p:nvPicPr>
          <p:cNvPr id="33" name="Image 4" descr="preencoded.png"/>
          <p:cNvPicPr>
            <a:picLocks noChangeAspect="1"/>
          </p:cNvPicPr>
          <p:nvPr/>
        </p:nvPicPr>
        <p:blipFill>
          <a:blip r:embed="rId7"/>
          <a:stretch>
            <a:fillRect/>
          </a:stretch>
        </p:blipFill>
        <p:spPr>
          <a:xfrm>
            <a:off x="512657" y="3528145"/>
            <a:ext cx="273133" cy="273133"/>
          </a:xfrm>
          <a:prstGeom prst="rect">
            <a:avLst/>
          </a:prstGeom>
        </p:spPr>
      </p:pic>
      <p:sp>
        <p:nvSpPr>
          <p:cNvPr id="34" name="Shape 27"/>
          <p:cNvSpPr/>
          <p:nvPr/>
        </p:nvSpPr>
        <p:spPr>
          <a:xfrm>
            <a:off x="978408" y="3389376"/>
            <a:ext cx="0" cy="550672"/>
          </a:xfrm>
          <a:prstGeom prst="line">
            <a:avLst/>
          </a:prstGeom>
          <a:noFill/>
          <a:ln w="12700">
            <a:solidFill>
              <a:srgbClr val="DDDDDD"/>
            </a:solidFill>
            <a:prstDash val="solid"/>
          </a:ln>
        </p:spPr>
        <p:txBody>
          <a:bodyPr/>
          <a:lstStyle/>
          <a:p>
            <a:endParaRPr lang="en-US"/>
          </a:p>
        </p:txBody>
      </p:sp>
      <p:sp>
        <p:nvSpPr>
          <p:cNvPr id="35" name="Text 28"/>
          <p:cNvSpPr/>
          <p:nvPr/>
        </p:nvSpPr>
        <p:spPr>
          <a:xfrm>
            <a:off x="1088136" y="3389376"/>
            <a:ext cx="2185416" cy="550672"/>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Rate / Tarifa</a:t>
            </a:r>
            <a:endParaRPr lang="en-US" sz="950" dirty="0"/>
          </a:p>
        </p:txBody>
      </p:sp>
      <p:sp>
        <p:nvSpPr>
          <p:cNvPr id="36" name="Shape 29"/>
          <p:cNvSpPr/>
          <p:nvPr/>
        </p:nvSpPr>
        <p:spPr>
          <a:xfrm>
            <a:off x="3310128" y="3389376"/>
            <a:ext cx="0" cy="550672"/>
          </a:xfrm>
          <a:prstGeom prst="line">
            <a:avLst/>
          </a:prstGeom>
          <a:noFill/>
          <a:ln w="12700">
            <a:solidFill>
              <a:srgbClr val="DDDDDD"/>
            </a:solidFill>
            <a:prstDash val="solid"/>
          </a:ln>
        </p:spPr>
        <p:txBody>
          <a:bodyPr/>
          <a:lstStyle/>
          <a:p>
            <a:endParaRPr lang="en-US"/>
          </a:p>
        </p:txBody>
      </p:sp>
      <p:sp>
        <p:nvSpPr>
          <p:cNvPr id="37" name="Text 30"/>
          <p:cNvSpPr/>
          <p:nvPr/>
        </p:nvSpPr>
        <p:spPr>
          <a:xfrm>
            <a:off x="3438144" y="3389376"/>
            <a:ext cx="8348472" cy="550672"/>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Rate contractually defined for the provision of a specific service.</a:t>
            </a:r>
            <a:endParaRPr lang="en-US" sz="880" dirty="0"/>
          </a:p>
        </p:txBody>
      </p:sp>
      <p:sp>
        <p:nvSpPr>
          <p:cNvPr id="38" name="Shape 31"/>
          <p:cNvSpPr/>
          <p:nvPr/>
        </p:nvSpPr>
        <p:spPr>
          <a:xfrm>
            <a:off x="320040" y="3940048"/>
            <a:ext cx="11521440" cy="550672"/>
          </a:xfrm>
          <a:prstGeom prst="rect">
            <a:avLst/>
          </a:prstGeom>
          <a:solidFill>
            <a:srgbClr val="FFFFFF"/>
          </a:solidFill>
          <a:ln w="12700">
            <a:solidFill>
              <a:srgbClr val="DDDDDD"/>
            </a:solidFill>
            <a:prstDash val="solid"/>
          </a:ln>
        </p:spPr>
        <p:txBody>
          <a:bodyPr/>
          <a:lstStyle/>
          <a:p>
            <a:endParaRPr lang="en-US"/>
          </a:p>
        </p:txBody>
      </p:sp>
      <p:sp>
        <p:nvSpPr>
          <p:cNvPr id="39" name="Shape 32"/>
          <p:cNvSpPr/>
          <p:nvPr/>
        </p:nvSpPr>
        <p:spPr>
          <a:xfrm>
            <a:off x="428955" y="3995115"/>
            <a:ext cx="440538" cy="440538"/>
          </a:xfrm>
          <a:prstGeom prst="roundRect">
            <a:avLst>
              <a:gd name="adj" fmla="val 12454"/>
            </a:avLst>
          </a:prstGeom>
          <a:solidFill>
            <a:srgbClr val="E8E8E8"/>
          </a:solidFill>
          <a:ln w="12700">
            <a:solidFill>
              <a:srgbClr val="E8E8E8"/>
            </a:solidFill>
            <a:prstDash val="solid"/>
          </a:ln>
        </p:spPr>
        <p:txBody>
          <a:bodyPr/>
          <a:lstStyle/>
          <a:p>
            <a:endParaRPr lang="en-US"/>
          </a:p>
        </p:txBody>
      </p:sp>
      <p:pic>
        <p:nvPicPr>
          <p:cNvPr id="40" name="Image 5" descr="preencoded.png"/>
          <p:cNvPicPr>
            <a:picLocks noChangeAspect="1"/>
          </p:cNvPicPr>
          <p:nvPr/>
        </p:nvPicPr>
        <p:blipFill>
          <a:blip r:embed="rId8"/>
          <a:stretch>
            <a:fillRect/>
          </a:stretch>
        </p:blipFill>
        <p:spPr>
          <a:xfrm>
            <a:off x="512657" y="4078817"/>
            <a:ext cx="273133" cy="273133"/>
          </a:xfrm>
          <a:prstGeom prst="rect">
            <a:avLst/>
          </a:prstGeom>
        </p:spPr>
      </p:pic>
      <p:sp>
        <p:nvSpPr>
          <p:cNvPr id="41" name="Shape 33"/>
          <p:cNvSpPr/>
          <p:nvPr/>
        </p:nvSpPr>
        <p:spPr>
          <a:xfrm>
            <a:off x="978408" y="3940048"/>
            <a:ext cx="0" cy="550672"/>
          </a:xfrm>
          <a:prstGeom prst="line">
            <a:avLst/>
          </a:prstGeom>
          <a:noFill/>
          <a:ln w="12700">
            <a:solidFill>
              <a:srgbClr val="DDDDDD"/>
            </a:solidFill>
            <a:prstDash val="solid"/>
          </a:ln>
        </p:spPr>
        <p:txBody>
          <a:bodyPr/>
          <a:lstStyle/>
          <a:p>
            <a:endParaRPr lang="en-US"/>
          </a:p>
        </p:txBody>
      </p:sp>
      <p:sp>
        <p:nvSpPr>
          <p:cNvPr id="42" name="Text 34"/>
          <p:cNvSpPr/>
          <p:nvPr/>
        </p:nvSpPr>
        <p:spPr>
          <a:xfrm>
            <a:off x="1088136" y="3940048"/>
            <a:ext cx="2185416" cy="550672"/>
          </a:xfrm>
          <a:prstGeom prst="rect">
            <a:avLst/>
          </a:prstGeom>
          <a:noFill/>
          <a:ln/>
        </p:spPr>
        <p:txBody>
          <a:bodyPr wrap="square" lIns="0" tIns="0" rIns="0" bIns="0" rtlCol="0" anchor="ctr"/>
          <a:lstStyle/>
          <a:p>
            <a:pPr marL="0" indent="0">
              <a:buNone/>
            </a:pPr>
            <a:r>
              <a:rPr lang="en-US" sz="950" b="1">
                <a:solidFill>
                  <a:srgbClr val="1A1A1A"/>
                </a:solidFill>
                <a:latin typeface="Montserrat" pitchFamily="34" charset="0"/>
                <a:ea typeface="Montserrat" pitchFamily="34" charset="-122"/>
                <a:cs typeface="Montserrat" pitchFamily="34" charset="-120"/>
              </a:rPr>
              <a:t>Service Order</a:t>
            </a:r>
            <a:endParaRPr lang="en-US" sz="950" dirty="0"/>
          </a:p>
        </p:txBody>
      </p:sp>
      <p:sp>
        <p:nvSpPr>
          <p:cNvPr id="43" name="Shape 35"/>
          <p:cNvSpPr/>
          <p:nvPr/>
        </p:nvSpPr>
        <p:spPr>
          <a:xfrm>
            <a:off x="3310128" y="3940048"/>
            <a:ext cx="0" cy="550672"/>
          </a:xfrm>
          <a:prstGeom prst="line">
            <a:avLst/>
          </a:prstGeom>
          <a:noFill/>
          <a:ln w="12700">
            <a:solidFill>
              <a:srgbClr val="DDDDDD"/>
            </a:solidFill>
            <a:prstDash val="solid"/>
          </a:ln>
        </p:spPr>
        <p:txBody>
          <a:bodyPr/>
          <a:lstStyle/>
          <a:p>
            <a:endParaRPr lang="en-US"/>
          </a:p>
        </p:txBody>
      </p:sp>
      <p:sp>
        <p:nvSpPr>
          <p:cNvPr id="44" name="Text 36"/>
          <p:cNvSpPr/>
          <p:nvPr/>
        </p:nvSpPr>
        <p:spPr>
          <a:xfrm>
            <a:off x="3438144" y="3940048"/>
            <a:ext cx="8348472" cy="550672"/>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Document issued by Cerrejón that authorizes and manages the execution of services under a </a:t>
            </a:r>
            <a:r>
              <a:rPr lang="en-US" sz="880" dirty="0" err="1">
                <a:solidFill>
                  <a:srgbClr val="1A1A1A"/>
                </a:solidFill>
                <a:latin typeface="Montserrat" pitchFamily="34" charset="0"/>
                <a:ea typeface="Montserrat" pitchFamily="34" charset="-122"/>
                <a:cs typeface="Montserrat" pitchFamily="34" charset="-120"/>
              </a:rPr>
              <a:t>contract</a:t>
            </a:r>
            <a:r>
              <a:rPr lang="en-US" sz="880" dirty="0">
                <a:solidFill>
                  <a:srgbClr val="1A1A1A"/>
                </a:solidFill>
                <a:latin typeface="Montserrat" pitchFamily="34" charset="0"/>
                <a:ea typeface="Montserrat" pitchFamily="34" charset="-122"/>
                <a:cs typeface="Montserrat" pitchFamily="34" charset="-120"/>
              </a:rPr>
              <a:t> </a:t>
            </a:r>
            <a:r>
              <a:rPr lang="en-US" sz="880" dirty="0" err="1">
                <a:solidFill>
                  <a:srgbClr val="1A1A1A"/>
                </a:solidFill>
                <a:latin typeface="Montserrat" pitchFamily="34" charset="0"/>
                <a:ea typeface="Montserrat" pitchFamily="34" charset="-122"/>
                <a:cs typeface="Montserrat" pitchFamily="34" charset="-120"/>
              </a:rPr>
              <a:t>determined</a:t>
            </a:r>
            <a:r>
              <a:rPr lang="en-US" sz="880" dirty="0">
                <a:solidFill>
                  <a:srgbClr val="1A1A1A"/>
                </a:solidFill>
                <a:latin typeface="Montserrat" pitchFamily="34" charset="0"/>
                <a:ea typeface="Montserrat" pitchFamily="34" charset="-122"/>
                <a:cs typeface="Montserrat" pitchFamily="34" charset="-120"/>
              </a:rPr>
              <a:t>(Purchase </a:t>
            </a:r>
            <a:r>
              <a:rPr lang="en-US" sz="880" dirty="0" err="1">
                <a:solidFill>
                  <a:srgbClr val="1A1A1A"/>
                </a:solidFill>
                <a:latin typeface="Montserrat" pitchFamily="34" charset="0"/>
                <a:ea typeface="Montserrat" pitchFamily="34" charset="-122"/>
                <a:cs typeface="Montserrat" pitchFamily="34" charset="-120"/>
              </a:rPr>
              <a:t>Order</a:t>
            </a:r>
            <a:r>
              <a:rPr lang="en-US" sz="880" dirty="0">
                <a:solidFill>
                  <a:srgbClr val="1A1A1A"/>
                </a:solidFill>
                <a:latin typeface="Montserrat" pitchFamily="34" charset="0"/>
                <a:ea typeface="Montserrat" pitchFamily="34" charset="-122"/>
                <a:cs typeface="Montserrat" pitchFamily="34" charset="-120"/>
              </a:rPr>
              <a:t> for Serv. PO).</a:t>
            </a:r>
            <a:endParaRPr lang="en-US" sz="880" dirty="0"/>
          </a:p>
        </p:txBody>
      </p:sp>
      <p:sp>
        <p:nvSpPr>
          <p:cNvPr id="45" name="Shape 37"/>
          <p:cNvSpPr/>
          <p:nvPr/>
        </p:nvSpPr>
        <p:spPr>
          <a:xfrm>
            <a:off x="320040" y="4490720"/>
            <a:ext cx="11521440" cy="550672"/>
          </a:xfrm>
          <a:prstGeom prst="rect">
            <a:avLst/>
          </a:prstGeom>
          <a:solidFill>
            <a:srgbClr val="F5F5F5"/>
          </a:solidFill>
          <a:ln w="12700">
            <a:solidFill>
              <a:srgbClr val="DDDDDD"/>
            </a:solidFill>
            <a:prstDash val="solid"/>
          </a:ln>
        </p:spPr>
        <p:txBody>
          <a:bodyPr/>
          <a:lstStyle/>
          <a:p>
            <a:endParaRPr lang="en-US"/>
          </a:p>
        </p:txBody>
      </p:sp>
      <p:sp>
        <p:nvSpPr>
          <p:cNvPr id="46" name="Shape 38"/>
          <p:cNvSpPr/>
          <p:nvPr/>
        </p:nvSpPr>
        <p:spPr>
          <a:xfrm>
            <a:off x="428955" y="4545787"/>
            <a:ext cx="440538" cy="440538"/>
          </a:xfrm>
          <a:prstGeom prst="roundRect">
            <a:avLst>
              <a:gd name="adj" fmla="val 12454"/>
            </a:avLst>
          </a:prstGeom>
          <a:solidFill>
            <a:srgbClr val="E8E8E8"/>
          </a:solidFill>
          <a:ln w="12700">
            <a:solidFill>
              <a:srgbClr val="E8E8E8"/>
            </a:solidFill>
            <a:prstDash val="solid"/>
          </a:ln>
        </p:spPr>
        <p:txBody>
          <a:bodyPr/>
          <a:lstStyle/>
          <a:p>
            <a:endParaRPr lang="en-US"/>
          </a:p>
        </p:txBody>
      </p:sp>
      <p:pic>
        <p:nvPicPr>
          <p:cNvPr id="47" name="Image 6" descr="preencoded.png"/>
          <p:cNvPicPr>
            <a:picLocks noChangeAspect="1"/>
          </p:cNvPicPr>
          <p:nvPr/>
        </p:nvPicPr>
        <p:blipFill>
          <a:blip r:embed="rId9"/>
          <a:stretch>
            <a:fillRect/>
          </a:stretch>
        </p:blipFill>
        <p:spPr>
          <a:xfrm>
            <a:off x="512657" y="4629489"/>
            <a:ext cx="273133" cy="273133"/>
          </a:xfrm>
          <a:prstGeom prst="rect">
            <a:avLst/>
          </a:prstGeom>
        </p:spPr>
      </p:pic>
      <p:sp>
        <p:nvSpPr>
          <p:cNvPr id="48" name="Shape 39"/>
          <p:cNvSpPr/>
          <p:nvPr/>
        </p:nvSpPr>
        <p:spPr>
          <a:xfrm>
            <a:off x="978408" y="4490720"/>
            <a:ext cx="0" cy="550672"/>
          </a:xfrm>
          <a:prstGeom prst="line">
            <a:avLst/>
          </a:prstGeom>
          <a:noFill/>
          <a:ln w="12700">
            <a:solidFill>
              <a:srgbClr val="DDDDDD"/>
            </a:solidFill>
            <a:prstDash val="solid"/>
          </a:ln>
        </p:spPr>
        <p:txBody>
          <a:bodyPr/>
          <a:lstStyle/>
          <a:p>
            <a:endParaRPr lang="en-US"/>
          </a:p>
        </p:txBody>
      </p:sp>
      <p:sp>
        <p:nvSpPr>
          <p:cNvPr id="49" name="Text 40"/>
          <p:cNvSpPr/>
          <p:nvPr/>
        </p:nvSpPr>
        <p:spPr>
          <a:xfrm>
            <a:off x="1088136" y="4490720"/>
            <a:ext cx="2185416" cy="550672"/>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Service Entry Sheet (SES) / Service Sheet</a:t>
            </a:r>
            <a:endParaRPr lang="en-US" sz="950" dirty="0"/>
          </a:p>
        </p:txBody>
      </p:sp>
      <p:sp>
        <p:nvSpPr>
          <p:cNvPr id="50" name="Shape 41"/>
          <p:cNvSpPr/>
          <p:nvPr/>
        </p:nvSpPr>
        <p:spPr>
          <a:xfrm>
            <a:off x="3310128" y="4490720"/>
            <a:ext cx="0" cy="550672"/>
          </a:xfrm>
          <a:prstGeom prst="line">
            <a:avLst/>
          </a:prstGeom>
          <a:noFill/>
          <a:ln w="12700">
            <a:solidFill>
              <a:srgbClr val="DDDDDD"/>
            </a:solidFill>
            <a:prstDash val="solid"/>
          </a:ln>
        </p:spPr>
        <p:txBody>
          <a:bodyPr/>
          <a:lstStyle/>
          <a:p>
            <a:endParaRPr lang="en-US"/>
          </a:p>
        </p:txBody>
      </p:sp>
      <p:sp>
        <p:nvSpPr>
          <p:cNvPr id="51" name="Text 42"/>
          <p:cNvSpPr/>
          <p:nvPr/>
        </p:nvSpPr>
        <p:spPr>
          <a:xfrm>
            <a:off x="3438144" y="4490720"/>
            <a:ext cx="8348472" cy="550672"/>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Record of services effectively performed by </a:t>
            </a:r>
            <a:r>
              <a:rPr lang="en-US" sz="880" dirty="0" err="1">
                <a:solidFill>
                  <a:srgbClr val="1A1A1A"/>
                </a:solidFill>
                <a:latin typeface="Montserrat" pitchFamily="34" charset="0"/>
                <a:ea typeface="Montserrat" pitchFamily="34" charset="-122"/>
                <a:cs typeface="Montserrat" pitchFamily="34" charset="-120"/>
              </a:rPr>
              <a:t>the</a:t>
            </a:r>
            <a:r>
              <a:rPr lang="en-US" sz="880" dirty="0">
                <a:solidFill>
                  <a:srgbClr val="1A1A1A"/>
                </a:solidFill>
                <a:latin typeface="Montserrat" pitchFamily="34" charset="0"/>
                <a:ea typeface="Montserrat" pitchFamily="34" charset="-122"/>
                <a:cs typeface="Montserrat" pitchFamily="34" charset="-120"/>
              </a:rPr>
              <a:t> </a:t>
            </a:r>
            <a:r>
              <a:rPr lang="en-US" sz="880" dirty="0" err="1">
                <a:solidFill>
                  <a:srgbClr val="1A1A1A"/>
                </a:solidFill>
                <a:latin typeface="Montserrat" pitchFamily="34" charset="0"/>
                <a:ea typeface="Montserrat" pitchFamily="34" charset="-122"/>
                <a:cs typeface="Montserrat" pitchFamily="34" charset="-120"/>
              </a:rPr>
              <a:t>contractor</a:t>
            </a:r>
            <a:endParaRPr lang="en-US" sz="880" dirty="0"/>
          </a:p>
        </p:txBody>
      </p:sp>
      <p:sp>
        <p:nvSpPr>
          <p:cNvPr id="52" name="Shape 43"/>
          <p:cNvSpPr/>
          <p:nvPr/>
        </p:nvSpPr>
        <p:spPr>
          <a:xfrm>
            <a:off x="320040" y="5041392"/>
            <a:ext cx="11521440" cy="550672"/>
          </a:xfrm>
          <a:prstGeom prst="rect">
            <a:avLst/>
          </a:prstGeom>
          <a:solidFill>
            <a:srgbClr val="FFFFFF"/>
          </a:solidFill>
          <a:ln w="12700">
            <a:solidFill>
              <a:srgbClr val="DDDDDD"/>
            </a:solidFill>
            <a:prstDash val="solid"/>
          </a:ln>
        </p:spPr>
        <p:txBody>
          <a:bodyPr/>
          <a:lstStyle/>
          <a:p>
            <a:endParaRPr lang="en-US"/>
          </a:p>
        </p:txBody>
      </p:sp>
      <p:sp>
        <p:nvSpPr>
          <p:cNvPr id="53" name="Shape 44"/>
          <p:cNvSpPr/>
          <p:nvPr/>
        </p:nvSpPr>
        <p:spPr>
          <a:xfrm>
            <a:off x="428955" y="5096459"/>
            <a:ext cx="440538" cy="440538"/>
          </a:xfrm>
          <a:prstGeom prst="roundRect">
            <a:avLst>
              <a:gd name="adj" fmla="val 12454"/>
            </a:avLst>
          </a:prstGeom>
          <a:solidFill>
            <a:srgbClr val="E8E8E8"/>
          </a:solidFill>
          <a:ln w="12700">
            <a:solidFill>
              <a:srgbClr val="E8E8E8"/>
            </a:solidFill>
            <a:prstDash val="solid"/>
          </a:ln>
        </p:spPr>
        <p:txBody>
          <a:bodyPr/>
          <a:lstStyle/>
          <a:p>
            <a:endParaRPr lang="en-US"/>
          </a:p>
        </p:txBody>
      </p:sp>
      <p:pic>
        <p:nvPicPr>
          <p:cNvPr id="54" name="Image 7" descr="preencoded.png"/>
          <p:cNvPicPr>
            <a:picLocks noChangeAspect="1"/>
          </p:cNvPicPr>
          <p:nvPr/>
        </p:nvPicPr>
        <p:blipFill>
          <a:blip r:embed="rId10"/>
          <a:stretch>
            <a:fillRect/>
          </a:stretch>
        </p:blipFill>
        <p:spPr>
          <a:xfrm>
            <a:off x="512657" y="5180161"/>
            <a:ext cx="273133" cy="273133"/>
          </a:xfrm>
          <a:prstGeom prst="rect">
            <a:avLst/>
          </a:prstGeom>
        </p:spPr>
      </p:pic>
      <p:sp>
        <p:nvSpPr>
          <p:cNvPr id="55" name="Shape 45"/>
          <p:cNvSpPr/>
          <p:nvPr/>
        </p:nvSpPr>
        <p:spPr>
          <a:xfrm>
            <a:off x="978408" y="5041392"/>
            <a:ext cx="0" cy="550672"/>
          </a:xfrm>
          <a:prstGeom prst="line">
            <a:avLst/>
          </a:prstGeom>
          <a:noFill/>
          <a:ln w="12700">
            <a:solidFill>
              <a:srgbClr val="DDDDDD"/>
            </a:solidFill>
            <a:prstDash val="solid"/>
          </a:ln>
        </p:spPr>
        <p:txBody>
          <a:bodyPr/>
          <a:lstStyle/>
          <a:p>
            <a:endParaRPr lang="en-US"/>
          </a:p>
        </p:txBody>
      </p:sp>
      <p:sp>
        <p:nvSpPr>
          <p:cNvPr id="56" name="Text 46"/>
          <p:cNvSpPr/>
          <p:nvPr/>
        </p:nvSpPr>
        <p:spPr>
          <a:xfrm>
            <a:off x="1088136" y="5041392"/>
            <a:ext cx="2185416" cy="550672"/>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Reconciliation Document</a:t>
            </a:r>
            <a:endParaRPr lang="en-US" sz="950" dirty="0"/>
          </a:p>
        </p:txBody>
      </p:sp>
      <p:sp>
        <p:nvSpPr>
          <p:cNvPr id="57" name="Shape 47"/>
          <p:cNvSpPr/>
          <p:nvPr/>
        </p:nvSpPr>
        <p:spPr>
          <a:xfrm>
            <a:off x="3310128" y="5041392"/>
            <a:ext cx="0" cy="550672"/>
          </a:xfrm>
          <a:prstGeom prst="line">
            <a:avLst/>
          </a:prstGeom>
          <a:noFill/>
          <a:ln w="12700">
            <a:solidFill>
              <a:srgbClr val="DDDDDD"/>
            </a:solidFill>
            <a:prstDash val="solid"/>
          </a:ln>
        </p:spPr>
        <p:txBody>
          <a:bodyPr/>
          <a:lstStyle/>
          <a:p>
            <a:endParaRPr lang="en-US"/>
          </a:p>
        </p:txBody>
      </p:sp>
      <p:sp>
        <p:nvSpPr>
          <p:cNvPr id="58" name="Text 48"/>
          <p:cNvSpPr/>
          <p:nvPr/>
        </p:nvSpPr>
        <p:spPr>
          <a:xfrm>
            <a:off x="3438144" y="5041392"/>
            <a:ext cx="8348472" cy="550672"/>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Supporting document evidencing services performed and reconciled between Cerrejón and </a:t>
            </a:r>
            <a:r>
              <a:rPr lang="en-US" sz="880" dirty="0" err="1">
                <a:solidFill>
                  <a:srgbClr val="1A1A1A"/>
                </a:solidFill>
                <a:latin typeface="Montserrat" pitchFamily="34" charset="0"/>
                <a:ea typeface="Montserrat" pitchFamily="34" charset="-122"/>
                <a:cs typeface="Montserrat" pitchFamily="34" charset="-120"/>
              </a:rPr>
              <a:t>the</a:t>
            </a:r>
            <a:r>
              <a:rPr lang="en-US" sz="880" dirty="0">
                <a:solidFill>
                  <a:srgbClr val="1A1A1A"/>
                </a:solidFill>
                <a:latin typeface="Montserrat" pitchFamily="34" charset="0"/>
                <a:ea typeface="Montserrat" pitchFamily="34" charset="-122"/>
                <a:cs typeface="Montserrat" pitchFamily="34" charset="-120"/>
              </a:rPr>
              <a:t> </a:t>
            </a:r>
            <a:r>
              <a:rPr lang="en-US" sz="880" dirty="0" err="1">
                <a:solidFill>
                  <a:srgbClr val="1A1A1A"/>
                </a:solidFill>
                <a:latin typeface="Montserrat" pitchFamily="34" charset="0"/>
                <a:ea typeface="Montserrat" pitchFamily="34" charset="-122"/>
                <a:cs typeface="Montserrat" pitchFamily="34" charset="-120"/>
              </a:rPr>
              <a:t>contractor</a:t>
            </a:r>
            <a:endParaRPr lang="en-US" sz="880" dirty="0"/>
          </a:p>
        </p:txBody>
      </p:sp>
      <p:sp>
        <p:nvSpPr>
          <p:cNvPr id="59" name="Shape 49"/>
          <p:cNvSpPr/>
          <p:nvPr/>
        </p:nvSpPr>
        <p:spPr>
          <a:xfrm>
            <a:off x="320040" y="5592064"/>
            <a:ext cx="11521440" cy="550672"/>
          </a:xfrm>
          <a:prstGeom prst="rect">
            <a:avLst/>
          </a:prstGeom>
          <a:solidFill>
            <a:srgbClr val="F5F5F5"/>
          </a:solidFill>
          <a:ln w="12700">
            <a:solidFill>
              <a:srgbClr val="DDDDDD"/>
            </a:solidFill>
            <a:prstDash val="solid"/>
          </a:ln>
        </p:spPr>
        <p:txBody>
          <a:bodyPr/>
          <a:lstStyle/>
          <a:p>
            <a:endParaRPr lang="en-US"/>
          </a:p>
        </p:txBody>
      </p:sp>
      <p:sp>
        <p:nvSpPr>
          <p:cNvPr id="60" name="Shape 50"/>
          <p:cNvSpPr/>
          <p:nvPr/>
        </p:nvSpPr>
        <p:spPr>
          <a:xfrm>
            <a:off x="428955" y="5647131"/>
            <a:ext cx="440538" cy="440538"/>
          </a:xfrm>
          <a:prstGeom prst="roundRect">
            <a:avLst>
              <a:gd name="adj" fmla="val 12454"/>
            </a:avLst>
          </a:prstGeom>
          <a:solidFill>
            <a:srgbClr val="E8E8E8"/>
          </a:solidFill>
          <a:ln w="12700">
            <a:solidFill>
              <a:srgbClr val="E8E8E8"/>
            </a:solidFill>
            <a:prstDash val="solid"/>
          </a:ln>
        </p:spPr>
        <p:txBody>
          <a:bodyPr/>
          <a:lstStyle/>
          <a:p>
            <a:endParaRPr lang="en-US"/>
          </a:p>
        </p:txBody>
      </p:sp>
      <p:pic>
        <p:nvPicPr>
          <p:cNvPr id="61" name="Image 8" descr="preencoded.png"/>
          <p:cNvPicPr>
            <a:picLocks noChangeAspect="1"/>
          </p:cNvPicPr>
          <p:nvPr/>
        </p:nvPicPr>
        <p:blipFill>
          <a:blip r:embed="rId11"/>
          <a:stretch>
            <a:fillRect/>
          </a:stretch>
        </p:blipFill>
        <p:spPr>
          <a:xfrm>
            <a:off x="512657" y="5730833"/>
            <a:ext cx="273133" cy="273133"/>
          </a:xfrm>
          <a:prstGeom prst="rect">
            <a:avLst/>
          </a:prstGeom>
        </p:spPr>
      </p:pic>
      <p:sp>
        <p:nvSpPr>
          <p:cNvPr id="62" name="Shape 51"/>
          <p:cNvSpPr/>
          <p:nvPr/>
        </p:nvSpPr>
        <p:spPr>
          <a:xfrm>
            <a:off x="978408" y="5592064"/>
            <a:ext cx="0" cy="550672"/>
          </a:xfrm>
          <a:prstGeom prst="line">
            <a:avLst/>
          </a:prstGeom>
          <a:noFill/>
          <a:ln w="12700">
            <a:solidFill>
              <a:srgbClr val="DDDDDD"/>
            </a:solidFill>
            <a:prstDash val="solid"/>
          </a:ln>
        </p:spPr>
        <p:txBody>
          <a:bodyPr/>
          <a:lstStyle/>
          <a:p>
            <a:endParaRPr lang="en-US"/>
          </a:p>
        </p:txBody>
      </p:sp>
      <p:sp>
        <p:nvSpPr>
          <p:cNvPr id="63" name="Text 52"/>
          <p:cNvSpPr/>
          <p:nvPr/>
        </p:nvSpPr>
        <p:spPr>
          <a:xfrm>
            <a:off x="1088136" y="5592064"/>
            <a:ext cx="2185416" cy="550672"/>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Invoice</a:t>
            </a:r>
            <a:endParaRPr lang="en-US" sz="950" dirty="0"/>
          </a:p>
        </p:txBody>
      </p:sp>
      <p:sp>
        <p:nvSpPr>
          <p:cNvPr id="64" name="Shape 53"/>
          <p:cNvSpPr/>
          <p:nvPr/>
        </p:nvSpPr>
        <p:spPr>
          <a:xfrm>
            <a:off x="3310128" y="5592064"/>
            <a:ext cx="0" cy="550672"/>
          </a:xfrm>
          <a:prstGeom prst="line">
            <a:avLst/>
          </a:prstGeom>
          <a:noFill/>
          <a:ln w="12700">
            <a:solidFill>
              <a:srgbClr val="DDDDDD"/>
            </a:solidFill>
            <a:prstDash val="solid"/>
          </a:ln>
        </p:spPr>
        <p:txBody>
          <a:bodyPr/>
          <a:lstStyle/>
          <a:p>
            <a:endParaRPr lang="en-US"/>
          </a:p>
        </p:txBody>
      </p:sp>
      <p:sp>
        <p:nvSpPr>
          <p:cNvPr id="65" name="Text 54"/>
          <p:cNvSpPr/>
          <p:nvPr/>
        </p:nvSpPr>
        <p:spPr>
          <a:xfrm>
            <a:off x="3438144" y="5592064"/>
            <a:ext cx="8348472" cy="550672"/>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Document issued by the supplier to request payment for previously approved services.</a:t>
            </a:r>
            <a:endParaRPr lang="en-US" sz="880" dirty="0"/>
          </a:p>
        </p:txBody>
      </p:sp>
      <p:sp>
        <p:nvSpPr>
          <p:cNvPr id="66" name="Shape 55"/>
          <p:cNvSpPr/>
          <p:nvPr/>
        </p:nvSpPr>
        <p:spPr>
          <a:xfrm>
            <a:off x="320040" y="6142736"/>
            <a:ext cx="11521440" cy="550672"/>
          </a:xfrm>
          <a:prstGeom prst="rect">
            <a:avLst/>
          </a:prstGeom>
          <a:solidFill>
            <a:srgbClr val="FFFFFF"/>
          </a:solidFill>
          <a:ln w="12700">
            <a:solidFill>
              <a:srgbClr val="DDDDDD"/>
            </a:solidFill>
            <a:prstDash val="solid"/>
          </a:ln>
        </p:spPr>
        <p:txBody>
          <a:bodyPr/>
          <a:lstStyle/>
          <a:p>
            <a:endParaRPr lang="en-US"/>
          </a:p>
        </p:txBody>
      </p:sp>
      <p:sp>
        <p:nvSpPr>
          <p:cNvPr id="67" name="Shape 56"/>
          <p:cNvSpPr/>
          <p:nvPr/>
        </p:nvSpPr>
        <p:spPr>
          <a:xfrm>
            <a:off x="428955" y="6197803"/>
            <a:ext cx="440538" cy="440538"/>
          </a:xfrm>
          <a:prstGeom prst="roundRect">
            <a:avLst>
              <a:gd name="adj" fmla="val 12454"/>
            </a:avLst>
          </a:prstGeom>
          <a:solidFill>
            <a:srgbClr val="E8E8E8"/>
          </a:solidFill>
          <a:ln w="12700">
            <a:solidFill>
              <a:srgbClr val="E8E8E8"/>
            </a:solidFill>
            <a:prstDash val="solid"/>
          </a:ln>
        </p:spPr>
        <p:txBody>
          <a:bodyPr/>
          <a:lstStyle/>
          <a:p>
            <a:endParaRPr lang="en-US"/>
          </a:p>
        </p:txBody>
      </p:sp>
      <p:pic>
        <p:nvPicPr>
          <p:cNvPr id="68" name="Image 9" descr="preencoded.png"/>
          <p:cNvPicPr>
            <a:picLocks noChangeAspect="1"/>
          </p:cNvPicPr>
          <p:nvPr/>
        </p:nvPicPr>
        <p:blipFill>
          <a:blip r:embed="rId12"/>
          <a:stretch>
            <a:fillRect/>
          </a:stretch>
        </p:blipFill>
        <p:spPr>
          <a:xfrm>
            <a:off x="512657" y="6281505"/>
            <a:ext cx="273133" cy="273133"/>
          </a:xfrm>
          <a:prstGeom prst="rect">
            <a:avLst/>
          </a:prstGeom>
        </p:spPr>
      </p:pic>
      <p:sp>
        <p:nvSpPr>
          <p:cNvPr id="69" name="Shape 57"/>
          <p:cNvSpPr/>
          <p:nvPr/>
        </p:nvSpPr>
        <p:spPr>
          <a:xfrm>
            <a:off x="978408" y="6142736"/>
            <a:ext cx="0" cy="550672"/>
          </a:xfrm>
          <a:prstGeom prst="line">
            <a:avLst/>
          </a:prstGeom>
          <a:noFill/>
          <a:ln w="12700">
            <a:solidFill>
              <a:srgbClr val="DDDDDD"/>
            </a:solidFill>
            <a:prstDash val="solid"/>
          </a:ln>
        </p:spPr>
        <p:txBody>
          <a:bodyPr/>
          <a:lstStyle/>
          <a:p>
            <a:endParaRPr lang="en-US"/>
          </a:p>
        </p:txBody>
      </p:sp>
      <p:sp>
        <p:nvSpPr>
          <p:cNvPr id="70" name="Text 58"/>
          <p:cNvSpPr/>
          <p:nvPr/>
        </p:nvSpPr>
        <p:spPr>
          <a:xfrm>
            <a:off x="1088136" y="6142736"/>
            <a:ext cx="2185416" cy="550672"/>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3-Way Match</a:t>
            </a:r>
            <a:endParaRPr lang="en-US" sz="950" dirty="0"/>
          </a:p>
        </p:txBody>
      </p:sp>
      <p:sp>
        <p:nvSpPr>
          <p:cNvPr id="71" name="Shape 59"/>
          <p:cNvSpPr/>
          <p:nvPr/>
        </p:nvSpPr>
        <p:spPr>
          <a:xfrm>
            <a:off x="3310128" y="6142736"/>
            <a:ext cx="0" cy="550672"/>
          </a:xfrm>
          <a:prstGeom prst="line">
            <a:avLst/>
          </a:prstGeom>
          <a:noFill/>
          <a:ln w="12700">
            <a:solidFill>
              <a:srgbClr val="DDDDDD"/>
            </a:solidFill>
            <a:prstDash val="solid"/>
          </a:ln>
        </p:spPr>
        <p:txBody>
          <a:bodyPr/>
          <a:lstStyle/>
          <a:p>
            <a:endParaRPr lang="en-US"/>
          </a:p>
        </p:txBody>
      </p:sp>
      <p:sp>
        <p:nvSpPr>
          <p:cNvPr id="72" name="Text 60"/>
          <p:cNvSpPr/>
          <p:nvPr/>
        </p:nvSpPr>
        <p:spPr>
          <a:xfrm>
            <a:off x="3438144" y="6142736"/>
            <a:ext cx="8348472" cy="550672"/>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Automatic validation between Service Order, Service Entry Sheet, and Invoice before processing and payment.</a:t>
            </a:r>
            <a:endParaRPr lang="en-US" sz="88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0"/>
            <a:ext cx="64008" cy="6858000"/>
          </a:xfrm>
          <a:prstGeom prst="rect">
            <a:avLst/>
          </a:prstGeom>
          <a:solidFill>
            <a:srgbClr val="F5C400"/>
          </a:solidFill>
          <a:ln w="12700">
            <a:solidFill>
              <a:srgbClr val="F5C400"/>
            </a:solidFill>
            <a:prstDash val="solid"/>
          </a:ln>
        </p:spPr>
        <p:txBody>
          <a:bodyPr/>
          <a:lstStyle/>
          <a:p>
            <a:endParaRPr lang="en-US"/>
          </a:p>
        </p:txBody>
      </p:sp>
      <p:sp>
        <p:nvSpPr>
          <p:cNvPr id="3" name="Text 1"/>
          <p:cNvSpPr/>
          <p:nvPr/>
        </p:nvSpPr>
        <p:spPr>
          <a:xfrm>
            <a:off x="320040" y="201168"/>
            <a:ext cx="8686800" cy="640080"/>
          </a:xfrm>
          <a:prstGeom prst="rect">
            <a:avLst/>
          </a:prstGeom>
          <a:noFill/>
          <a:ln/>
        </p:spPr>
        <p:txBody>
          <a:bodyPr wrap="square" lIns="0" tIns="0" rIns="0" bIns="0" rtlCol="0" anchor="ctr"/>
          <a:lstStyle/>
          <a:p>
            <a:pPr marL="0" indent="0">
              <a:buNone/>
            </a:pPr>
            <a:r>
              <a:rPr lang="en-US" sz="3400" b="1" dirty="0">
                <a:solidFill>
                  <a:srgbClr val="1A1A1A"/>
                </a:solidFill>
                <a:latin typeface="Montserrat" pitchFamily="34" charset="0"/>
                <a:ea typeface="Montserrat" pitchFamily="34" charset="-122"/>
                <a:cs typeface="Montserrat" pitchFamily="34" charset="-120"/>
              </a:rPr>
              <a:t>Glossary</a:t>
            </a:r>
            <a:endParaRPr lang="en-US" sz="3400" dirty="0"/>
          </a:p>
        </p:txBody>
      </p:sp>
      <p:sp>
        <p:nvSpPr>
          <p:cNvPr id="4" name="Shape 2"/>
          <p:cNvSpPr/>
          <p:nvPr/>
        </p:nvSpPr>
        <p:spPr>
          <a:xfrm>
            <a:off x="320040" y="886968"/>
            <a:ext cx="1807061" cy="64008"/>
          </a:xfrm>
          <a:prstGeom prst="rect">
            <a:avLst/>
          </a:prstGeom>
          <a:solidFill>
            <a:srgbClr val="F5C400"/>
          </a:solidFill>
          <a:ln w="12700">
            <a:solidFill>
              <a:srgbClr val="F5C400"/>
            </a:solidFill>
            <a:prstDash val="solid"/>
          </a:ln>
        </p:spPr>
        <p:txBody>
          <a:bodyPr/>
          <a:lstStyle/>
          <a:p>
            <a:endParaRPr lang="en-US"/>
          </a:p>
        </p:txBody>
      </p:sp>
      <p:pic>
        <p:nvPicPr>
          <p:cNvPr id="5" name="Image 0" descr="preencoded.png"/>
          <p:cNvPicPr>
            <a:picLocks noChangeAspect="1"/>
          </p:cNvPicPr>
          <p:nvPr/>
        </p:nvPicPr>
        <p:blipFill>
          <a:blip r:embed="rId3"/>
          <a:stretch>
            <a:fillRect/>
          </a:stretch>
        </p:blipFill>
        <p:spPr>
          <a:xfrm>
            <a:off x="10515600" y="164592"/>
            <a:ext cx="1417320" cy="969264"/>
          </a:xfrm>
          <a:prstGeom prst="rect">
            <a:avLst/>
          </a:prstGeom>
        </p:spPr>
      </p:pic>
      <p:sp>
        <p:nvSpPr>
          <p:cNvPr id="6" name="Text 3"/>
          <p:cNvSpPr/>
          <p:nvPr/>
        </p:nvSpPr>
        <p:spPr>
          <a:xfrm>
            <a:off x="10515600" y="1115568"/>
            <a:ext cx="1417320" cy="228600"/>
          </a:xfrm>
          <a:prstGeom prst="rect">
            <a:avLst/>
          </a:prstGeom>
          <a:noFill/>
          <a:ln/>
        </p:spPr>
        <p:txBody>
          <a:bodyPr wrap="square" lIns="0" tIns="0" rIns="0" bIns="0" rtlCol="0" anchor="ctr"/>
          <a:lstStyle/>
          <a:p>
            <a:pPr marL="0" indent="0" algn="r">
              <a:buNone/>
            </a:pPr>
            <a:r>
              <a:rPr lang="en-US" sz="900" dirty="0">
                <a:solidFill>
                  <a:srgbClr val="999999"/>
                </a:solidFill>
                <a:latin typeface="Montserrat" pitchFamily="34" charset="0"/>
                <a:ea typeface="Montserrat" pitchFamily="34" charset="-122"/>
                <a:cs typeface="Montserrat" pitchFamily="34" charset="-120"/>
              </a:rPr>
              <a:t>2 of 2</a:t>
            </a:r>
            <a:endParaRPr lang="en-US" sz="900" dirty="0"/>
          </a:p>
        </p:txBody>
      </p:sp>
      <p:sp>
        <p:nvSpPr>
          <p:cNvPr id="7" name="Shape 4"/>
          <p:cNvSpPr/>
          <p:nvPr/>
        </p:nvSpPr>
        <p:spPr>
          <a:xfrm>
            <a:off x="320040" y="1353312"/>
            <a:ext cx="11521440" cy="384048"/>
          </a:xfrm>
          <a:prstGeom prst="rect">
            <a:avLst/>
          </a:prstGeom>
          <a:solidFill>
            <a:srgbClr val="1A1A1A"/>
          </a:solidFill>
          <a:ln w="12700">
            <a:solidFill>
              <a:srgbClr val="1A1A1A"/>
            </a:solidFill>
            <a:prstDash val="solid"/>
          </a:ln>
        </p:spPr>
        <p:txBody>
          <a:bodyPr/>
          <a:lstStyle/>
          <a:p>
            <a:endParaRPr lang="en-US"/>
          </a:p>
        </p:txBody>
      </p:sp>
      <p:sp>
        <p:nvSpPr>
          <p:cNvPr id="8" name="Text 5"/>
          <p:cNvSpPr/>
          <p:nvPr/>
        </p:nvSpPr>
        <p:spPr>
          <a:xfrm>
            <a:off x="320040" y="1353312"/>
            <a:ext cx="2990088" cy="384048"/>
          </a:xfrm>
          <a:prstGeom prst="rect">
            <a:avLst/>
          </a:prstGeom>
          <a:noFill/>
          <a:ln/>
        </p:spPr>
        <p:txBody>
          <a:bodyPr wrap="square" lIns="0" tIns="0" rIns="0" bIns="0" rtlCol="0" anchor="ctr"/>
          <a:lstStyle/>
          <a:p>
            <a:pPr marL="0" indent="0" algn="ctr">
              <a:buNone/>
            </a:pPr>
            <a:r>
              <a:rPr lang="en-US" sz="1000" b="1" kern="0" spc="200" dirty="0">
                <a:solidFill>
                  <a:srgbClr val="F5C400"/>
                </a:solidFill>
                <a:latin typeface="Montserrat" pitchFamily="34" charset="0"/>
                <a:ea typeface="Montserrat" pitchFamily="34" charset="-122"/>
                <a:cs typeface="Montserrat" pitchFamily="34" charset="-120"/>
              </a:rPr>
              <a:t>TERM</a:t>
            </a:r>
            <a:endParaRPr lang="en-US" sz="1000" dirty="0"/>
          </a:p>
        </p:txBody>
      </p:sp>
      <p:sp>
        <p:nvSpPr>
          <p:cNvPr id="9" name="Text 6"/>
          <p:cNvSpPr/>
          <p:nvPr/>
        </p:nvSpPr>
        <p:spPr>
          <a:xfrm>
            <a:off x="3310128" y="1353312"/>
            <a:ext cx="8531352" cy="384048"/>
          </a:xfrm>
          <a:prstGeom prst="rect">
            <a:avLst/>
          </a:prstGeom>
          <a:noFill/>
          <a:ln/>
        </p:spPr>
        <p:txBody>
          <a:bodyPr wrap="square" lIns="0" tIns="0" rIns="0" bIns="0" rtlCol="0" anchor="ctr"/>
          <a:lstStyle/>
          <a:p>
            <a:pPr marL="0" indent="0" algn="ctr">
              <a:buNone/>
            </a:pPr>
            <a:r>
              <a:rPr lang="en-US" sz="1000" b="1" kern="0" spc="200" dirty="0">
                <a:solidFill>
                  <a:srgbClr val="F5C400"/>
                </a:solidFill>
                <a:latin typeface="Montserrat" pitchFamily="34" charset="0"/>
                <a:ea typeface="Montserrat" pitchFamily="34" charset="-122"/>
                <a:cs typeface="Montserrat" pitchFamily="34" charset="-120"/>
              </a:rPr>
              <a:t>DEFINITION</a:t>
            </a:r>
            <a:endParaRPr lang="en-US" sz="1000" dirty="0"/>
          </a:p>
        </p:txBody>
      </p:sp>
      <p:sp>
        <p:nvSpPr>
          <p:cNvPr id="10" name="Shape 7"/>
          <p:cNvSpPr/>
          <p:nvPr/>
        </p:nvSpPr>
        <p:spPr>
          <a:xfrm>
            <a:off x="320040" y="1737360"/>
            <a:ext cx="11521440" cy="495605"/>
          </a:xfrm>
          <a:prstGeom prst="rect">
            <a:avLst/>
          </a:prstGeom>
          <a:solidFill>
            <a:srgbClr val="FFFFFF"/>
          </a:solidFill>
          <a:ln w="12700">
            <a:solidFill>
              <a:srgbClr val="DDDDDD"/>
            </a:solidFill>
            <a:prstDash val="solid"/>
          </a:ln>
        </p:spPr>
        <p:txBody>
          <a:bodyPr/>
          <a:lstStyle/>
          <a:p>
            <a:endParaRPr lang="en-US"/>
          </a:p>
        </p:txBody>
      </p:sp>
      <p:sp>
        <p:nvSpPr>
          <p:cNvPr id="13" name="Shape 9"/>
          <p:cNvSpPr/>
          <p:nvPr/>
        </p:nvSpPr>
        <p:spPr>
          <a:xfrm>
            <a:off x="978408" y="1737360"/>
            <a:ext cx="0" cy="495605"/>
          </a:xfrm>
          <a:prstGeom prst="line">
            <a:avLst/>
          </a:prstGeom>
          <a:noFill/>
          <a:ln w="12700">
            <a:solidFill>
              <a:srgbClr val="DDDDDD"/>
            </a:solidFill>
            <a:prstDash val="solid"/>
          </a:ln>
        </p:spPr>
        <p:txBody>
          <a:bodyPr/>
          <a:lstStyle/>
          <a:p>
            <a:endParaRPr lang="en-US"/>
          </a:p>
        </p:txBody>
      </p:sp>
      <p:sp>
        <p:nvSpPr>
          <p:cNvPr id="15" name="Shape 11"/>
          <p:cNvSpPr/>
          <p:nvPr/>
        </p:nvSpPr>
        <p:spPr>
          <a:xfrm>
            <a:off x="3310128" y="1737360"/>
            <a:ext cx="0" cy="495605"/>
          </a:xfrm>
          <a:prstGeom prst="line">
            <a:avLst/>
          </a:prstGeom>
          <a:noFill/>
          <a:ln w="12700">
            <a:solidFill>
              <a:srgbClr val="DDDDDD"/>
            </a:solidFill>
            <a:prstDash val="solid"/>
          </a:ln>
        </p:spPr>
        <p:txBody>
          <a:bodyPr/>
          <a:lstStyle/>
          <a:p>
            <a:endParaRPr lang="en-US"/>
          </a:p>
        </p:txBody>
      </p:sp>
      <p:sp>
        <p:nvSpPr>
          <p:cNvPr id="18" name="Shape 14"/>
          <p:cNvSpPr/>
          <p:nvPr/>
        </p:nvSpPr>
        <p:spPr>
          <a:xfrm>
            <a:off x="450982" y="2282525"/>
            <a:ext cx="396484" cy="396484"/>
          </a:xfrm>
          <a:prstGeom prst="roundRect">
            <a:avLst>
              <a:gd name="adj" fmla="val 13838"/>
            </a:avLst>
          </a:prstGeom>
          <a:solidFill>
            <a:srgbClr val="E8E8E8"/>
          </a:solidFill>
          <a:ln w="12700">
            <a:solidFill>
              <a:srgbClr val="E8E8E8"/>
            </a:solidFill>
            <a:prstDash val="solid"/>
          </a:ln>
        </p:spPr>
        <p:txBody>
          <a:bodyPr/>
          <a:lstStyle/>
          <a:p>
            <a:endParaRPr lang="en-US"/>
          </a:p>
        </p:txBody>
      </p:sp>
      <p:pic>
        <p:nvPicPr>
          <p:cNvPr id="19" name="Image 2" descr="preencoded.png"/>
          <p:cNvPicPr>
            <a:picLocks noChangeAspect="1"/>
          </p:cNvPicPr>
          <p:nvPr/>
        </p:nvPicPr>
        <p:blipFill>
          <a:blip r:embed="rId4"/>
          <a:stretch>
            <a:fillRect/>
          </a:stretch>
        </p:blipFill>
        <p:spPr>
          <a:xfrm>
            <a:off x="526314" y="2357857"/>
            <a:ext cx="245820" cy="245820"/>
          </a:xfrm>
          <a:prstGeom prst="rect">
            <a:avLst/>
          </a:prstGeom>
        </p:spPr>
      </p:pic>
      <p:sp>
        <p:nvSpPr>
          <p:cNvPr id="20" name="Shape 15"/>
          <p:cNvSpPr/>
          <p:nvPr/>
        </p:nvSpPr>
        <p:spPr>
          <a:xfrm>
            <a:off x="978408" y="2232965"/>
            <a:ext cx="0" cy="495605"/>
          </a:xfrm>
          <a:prstGeom prst="line">
            <a:avLst/>
          </a:prstGeom>
          <a:noFill/>
          <a:ln w="12700">
            <a:solidFill>
              <a:srgbClr val="DDDDDD"/>
            </a:solidFill>
            <a:prstDash val="solid"/>
          </a:ln>
        </p:spPr>
        <p:txBody>
          <a:bodyPr/>
          <a:lstStyle/>
          <a:p>
            <a:endParaRPr lang="en-US"/>
          </a:p>
        </p:txBody>
      </p:sp>
      <p:sp>
        <p:nvSpPr>
          <p:cNvPr id="22" name="Shape 17"/>
          <p:cNvSpPr/>
          <p:nvPr/>
        </p:nvSpPr>
        <p:spPr>
          <a:xfrm>
            <a:off x="3310128" y="2232965"/>
            <a:ext cx="0" cy="495605"/>
          </a:xfrm>
          <a:prstGeom prst="line">
            <a:avLst/>
          </a:prstGeom>
          <a:noFill/>
          <a:ln w="12700">
            <a:solidFill>
              <a:srgbClr val="DDDDDD"/>
            </a:solidFill>
            <a:prstDash val="solid"/>
          </a:ln>
        </p:spPr>
        <p:txBody>
          <a:bodyPr/>
          <a:lstStyle/>
          <a:p>
            <a:endParaRPr lang="en-US"/>
          </a:p>
        </p:txBody>
      </p:sp>
      <p:sp>
        <p:nvSpPr>
          <p:cNvPr id="23" name="Text 18"/>
          <p:cNvSpPr/>
          <p:nvPr/>
        </p:nvSpPr>
        <p:spPr>
          <a:xfrm>
            <a:off x="3438144" y="2232965"/>
            <a:ext cx="8348472" cy="495605"/>
          </a:xfrm>
          <a:prstGeom prst="rect">
            <a:avLst/>
          </a:prstGeom>
          <a:noFill/>
          <a:ln/>
        </p:spPr>
        <p:txBody>
          <a:bodyPr wrap="square" lIns="0" tIns="0" rIns="0" bIns="0" rtlCol="0" anchor="ctr"/>
          <a:lstStyle/>
          <a:p>
            <a:r>
              <a:rPr lang="en-US" sz="880" dirty="0" err="1">
                <a:solidFill>
                  <a:srgbClr val="1A1A1A"/>
                </a:solidFill>
                <a:latin typeface="Montserrat" pitchFamily="34" charset="0"/>
              </a:rPr>
              <a:t>User</a:t>
            </a:r>
            <a:r>
              <a:rPr lang="en-US" sz="880" dirty="0">
                <a:solidFill>
                  <a:srgbClr val="1A1A1A"/>
                </a:solidFill>
                <a:latin typeface="Montserrat" pitchFamily="34" charset="0"/>
              </a:rPr>
              <a:t> </a:t>
            </a:r>
            <a:r>
              <a:rPr lang="en-US" sz="880" dirty="0" err="1">
                <a:solidFill>
                  <a:srgbClr val="1A1A1A"/>
                </a:solidFill>
                <a:latin typeface="Montserrat" pitchFamily="34" charset="0"/>
              </a:rPr>
              <a:t>defined</a:t>
            </a:r>
            <a:r>
              <a:rPr lang="en-US" sz="880" dirty="0">
                <a:solidFill>
                  <a:srgbClr val="1A1A1A"/>
                </a:solidFill>
                <a:latin typeface="Montserrat" pitchFamily="34" charset="0"/>
              </a:rPr>
              <a:t> </a:t>
            </a:r>
            <a:r>
              <a:rPr lang="en-US" sz="880" dirty="0" err="1">
                <a:solidFill>
                  <a:srgbClr val="1A1A1A"/>
                </a:solidFill>
                <a:latin typeface="Montserrat" pitchFamily="34" charset="0"/>
              </a:rPr>
              <a:t>in</a:t>
            </a:r>
            <a:r>
              <a:rPr lang="en-US" sz="880" dirty="0">
                <a:solidFill>
                  <a:srgbClr val="1A1A1A"/>
                </a:solidFill>
                <a:latin typeface="Montserrat" pitchFamily="34" charset="0"/>
              </a:rPr>
              <a:t> the Service Order </a:t>
            </a:r>
            <a:r>
              <a:rPr lang="en-US" sz="880" dirty="0" err="1">
                <a:solidFill>
                  <a:srgbClr val="1A1A1A"/>
                </a:solidFill>
                <a:latin typeface="Montserrat" pitchFamily="34" charset="0"/>
              </a:rPr>
              <a:t>responsible</a:t>
            </a:r>
            <a:r>
              <a:rPr lang="en-US" sz="880" dirty="0">
                <a:solidFill>
                  <a:srgbClr val="1A1A1A"/>
                </a:solidFill>
                <a:latin typeface="Montserrat" pitchFamily="34" charset="0"/>
              </a:rPr>
              <a:t> for </a:t>
            </a:r>
            <a:r>
              <a:rPr lang="en-US" sz="880" dirty="0" err="1">
                <a:solidFill>
                  <a:srgbClr val="1A1A1A"/>
                </a:solidFill>
                <a:latin typeface="Montserrat" pitchFamily="34" charset="0"/>
              </a:rPr>
              <a:t>approving</a:t>
            </a:r>
            <a:r>
              <a:rPr lang="en-US" sz="880" dirty="0">
                <a:solidFill>
                  <a:srgbClr val="1A1A1A"/>
                </a:solidFill>
                <a:latin typeface="Montserrat" pitchFamily="34" charset="0"/>
              </a:rPr>
              <a:t> the invoice </a:t>
            </a:r>
            <a:r>
              <a:rPr lang="en-US" sz="880" dirty="0" err="1">
                <a:solidFill>
                  <a:srgbClr val="1A1A1A"/>
                </a:solidFill>
                <a:latin typeface="Montserrat" pitchFamily="34" charset="0"/>
              </a:rPr>
              <a:t>when</a:t>
            </a:r>
            <a:r>
              <a:rPr lang="en-US" sz="880" dirty="0">
                <a:solidFill>
                  <a:srgbClr val="1A1A1A"/>
                </a:solidFill>
                <a:latin typeface="Montserrat" pitchFamily="34" charset="0"/>
              </a:rPr>
              <a:t> it is </a:t>
            </a:r>
            <a:r>
              <a:rPr lang="en-US" sz="880" dirty="0" err="1">
                <a:solidFill>
                  <a:srgbClr val="1A1A1A"/>
                </a:solidFill>
                <a:latin typeface="Montserrat" pitchFamily="34" charset="0"/>
              </a:rPr>
              <a:t>required</a:t>
            </a:r>
            <a:r>
              <a:rPr lang="en-US" sz="880" dirty="0">
                <a:solidFill>
                  <a:srgbClr val="1A1A1A"/>
                </a:solidFill>
                <a:latin typeface="Montserrat" pitchFamily="34" charset="0"/>
              </a:rPr>
              <a:t> </a:t>
            </a:r>
            <a:r>
              <a:rPr lang="en-US" sz="880" dirty="0" err="1">
                <a:solidFill>
                  <a:srgbClr val="1A1A1A"/>
                </a:solidFill>
                <a:latin typeface="Montserrat" pitchFamily="34" charset="0"/>
              </a:rPr>
              <a:t>a</a:t>
            </a:r>
            <a:r>
              <a:rPr lang="en-US" sz="880" dirty="0">
                <a:solidFill>
                  <a:srgbClr val="1A1A1A"/>
                </a:solidFill>
                <a:latin typeface="Montserrat" pitchFamily="34" charset="0"/>
              </a:rPr>
              <a:t> </a:t>
            </a:r>
            <a:r>
              <a:rPr lang="en-US" sz="880" dirty="0" err="1">
                <a:solidFill>
                  <a:srgbClr val="1A1A1A"/>
                </a:solidFill>
                <a:latin typeface="Montserrat" pitchFamily="34" charset="0"/>
              </a:rPr>
              <a:t>distribution</a:t>
            </a:r>
            <a:r>
              <a:rPr lang="en-US" sz="880" dirty="0">
                <a:solidFill>
                  <a:srgbClr val="1A1A1A"/>
                </a:solidFill>
                <a:latin typeface="Montserrat" pitchFamily="34" charset="0"/>
              </a:rPr>
              <a:t> or </a:t>
            </a:r>
            <a:r>
              <a:rPr lang="en-US" sz="880" dirty="0" err="1">
                <a:solidFill>
                  <a:srgbClr val="1A1A1A"/>
                </a:solidFill>
                <a:latin typeface="Montserrat" pitchFamily="34" charset="0"/>
              </a:rPr>
              <a:t>allocation</a:t>
            </a:r>
            <a:r>
              <a:rPr lang="en-US" sz="880" dirty="0">
                <a:solidFill>
                  <a:srgbClr val="1A1A1A"/>
                </a:solidFill>
                <a:latin typeface="Montserrat" pitchFamily="34" charset="0"/>
              </a:rPr>
              <a:t> of Cost Centers</a:t>
            </a:r>
          </a:p>
        </p:txBody>
      </p:sp>
      <p:sp>
        <p:nvSpPr>
          <p:cNvPr id="24" name="Shape 19"/>
          <p:cNvSpPr/>
          <p:nvPr/>
        </p:nvSpPr>
        <p:spPr>
          <a:xfrm>
            <a:off x="320040" y="2728570"/>
            <a:ext cx="11521440" cy="495605"/>
          </a:xfrm>
          <a:prstGeom prst="rect">
            <a:avLst/>
          </a:prstGeom>
          <a:solidFill>
            <a:srgbClr val="FFFFFF"/>
          </a:solidFill>
          <a:ln w="12700">
            <a:solidFill>
              <a:srgbClr val="DDDDDD"/>
            </a:solidFill>
            <a:prstDash val="solid"/>
          </a:ln>
        </p:spPr>
        <p:txBody>
          <a:bodyPr/>
          <a:lstStyle/>
          <a:p>
            <a:endParaRPr lang="en-US"/>
          </a:p>
        </p:txBody>
      </p:sp>
      <p:sp>
        <p:nvSpPr>
          <p:cNvPr id="25" name="Shape 20"/>
          <p:cNvSpPr/>
          <p:nvPr/>
        </p:nvSpPr>
        <p:spPr>
          <a:xfrm>
            <a:off x="450982" y="2778130"/>
            <a:ext cx="396484" cy="396484"/>
          </a:xfrm>
          <a:prstGeom prst="roundRect">
            <a:avLst>
              <a:gd name="adj" fmla="val 13838"/>
            </a:avLst>
          </a:prstGeom>
          <a:solidFill>
            <a:srgbClr val="E8E8E8"/>
          </a:solidFill>
          <a:ln w="12700">
            <a:solidFill>
              <a:srgbClr val="E8E8E8"/>
            </a:solidFill>
            <a:prstDash val="solid"/>
          </a:ln>
        </p:spPr>
        <p:txBody>
          <a:bodyPr/>
          <a:lstStyle/>
          <a:p>
            <a:endParaRPr lang="en-US"/>
          </a:p>
        </p:txBody>
      </p:sp>
      <p:pic>
        <p:nvPicPr>
          <p:cNvPr id="26" name="Image 3" descr="preencoded.png"/>
          <p:cNvPicPr>
            <a:picLocks noChangeAspect="1"/>
          </p:cNvPicPr>
          <p:nvPr/>
        </p:nvPicPr>
        <p:blipFill>
          <a:blip r:embed="rId5"/>
          <a:stretch>
            <a:fillRect/>
          </a:stretch>
        </p:blipFill>
        <p:spPr>
          <a:xfrm>
            <a:off x="526314" y="2853462"/>
            <a:ext cx="245820" cy="245820"/>
          </a:xfrm>
          <a:prstGeom prst="rect">
            <a:avLst/>
          </a:prstGeom>
        </p:spPr>
      </p:pic>
      <p:sp>
        <p:nvSpPr>
          <p:cNvPr id="27" name="Shape 21"/>
          <p:cNvSpPr/>
          <p:nvPr/>
        </p:nvSpPr>
        <p:spPr>
          <a:xfrm>
            <a:off x="978408" y="2728570"/>
            <a:ext cx="0" cy="495605"/>
          </a:xfrm>
          <a:prstGeom prst="line">
            <a:avLst/>
          </a:prstGeom>
          <a:noFill/>
          <a:ln w="12700">
            <a:solidFill>
              <a:srgbClr val="DDDDDD"/>
            </a:solidFill>
            <a:prstDash val="solid"/>
          </a:ln>
        </p:spPr>
        <p:txBody>
          <a:bodyPr/>
          <a:lstStyle/>
          <a:p>
            <a:endParaRPr lang="en-US"/>
          </a:p>
        </p:txBody>
      </p:sp>
      <p:sp>
        <p:nvSpPr>
          <p:cNvPr id="28" name="Text 22"/>
          <p:cNvSpPr/>
          <p:nvPr/>
        </p:nvSpPr>
        <p:spPr>
          <a:xfrm>
            <a:off x="1088136" y="2728570"/>
            <a:ext cx="2185416" cy="495605"/>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Resource Manager</a:t>
            </a:r>
            <a:endParaRPr lang="en-US" sz="950" dirty="0"/>
          </a:p>
        </p:txBody>
      </p:sp>
      <p:sp>
        <p:nvSpPr>
          <p:cNvPr id="29" name="Shape 23"/>
          <p:cNvSpPr/>
          <p:nvPr/>
        </p:nvSpPr>
        <p:spPr>
          <a:xfrm>
            <a:off x="3310128" y="2728570"/>
            <a:ext cx="0" cy="495605"/>
          </a:xfrm>
          <a:prstGeom prst="line">
            <a:avLst/>
          </a:prstGeom>
          <a:noFill/>
          <a:ln w="12700">
            <a:solidFill>
              <a:srgbClr val="DDDDDD"/>
            </a:solidFill>
            <a:prstDash val="solid"/>
          </a:ln>
        </p:spPr>
        <p:txBody>
          <a:bodyPr/>
          <a:lstStyle/>
          <a:p>
            <a:endParaRPr lang="en-US"/>
          </a:p>
        </p:txBody>
      </p:sp>
      <p:sp>
        <p:nvSpPr>
          <p:cNvPr id="30" name="Text 24"/>
          <p:cNvSpPr/>
          <p:nvPr/>
        </p:nvSpPr>
        <p:spPr>
          <a:xfrm>
            <a:off x="3438144" y="2728570"/>
            <a:ext cx="8348472" cy="495605"/>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User defined in the Service Order responsible for reviewing and approving the Service Entry Sheets registered for the corresponding service.</a:t>
            </a:r>
            <a:endParaRPr lang="en-US" sz="880" dirty="0"/>
          </a:p>
        </p:txBody>
      </p:sp>
      <p:sp>
        <p:nvSpPr>
          <p:cNvPr id="31" name="Shape 25"/>
          <p:cNvSpPr/>
          <p:nvPr/>
        </p:nvSpPr>
        <p:spPr>
          <a:xfrm>
            <a:off x="320040" y="3224174"/>
            <a:ext cx="11521440" cy="495605"/>
          </a:xfrm>
          <a:prstGeom prst="rect">
            <a:avLst/>
          </a:prstGeom>
          <a:solidFill>
            <a:srgbClr val="F5F5F5"/>
          </a:solidFill>
          <a:ln w="12700">
            <a:solidFill>
              <a:srgbClr val="DDDDDD"/>
            </a:solidFill>
            <a:prstDash val="solid"/>
          </a:ln>
        </p:spPr>
        <p:txBody>
          <a:bodyPr/>
          <a:lstStyle/>
          <a:p>
            <a:endParaRPr lang="en-US"/>
          </a:p>
        </p:txBody>
      </p:sp>
      <p:sp>
        <p:nvSpPr>
          <p:cNvPr id="32" name="Shape 26"/>
          <p:cNvSpPr/>
          <p:nvPr/>
        </p:nvSpPr>
        <p:spPr>
          <a:xfrm>
            <a:off x="450982" y="3273735"/>
            <a:ext cx="396484" cy="396484"/>
          </a:xfrm>
          <a:prstGeom prst="roundRect">
            <a:avLst>
              <a:gd name="adj" fmla="val 13838"/>
            </a:avLst>
          </a:prstGeom>
          <a:solidFill>
            <a:srgbClr val="E8E8E8"/>
          </a:solidFill>
          <a:ln w="12700">
            <a:solidFill>
              <a:srgbClr val="E8E8E8"/>
            </a:solidFill>
            <a:prstDash val="solid"/>
          </a:ln>
        </p:spPr>
        <p:txBody>
          <a:bodyPr/>
          <a:lstStyle/>
          <a:p>
            <a:endParaRPr lang="en-US"/>
          </a:p>
        </p:txBody>
      </p:sp>
      <p:sp>
        <p:nvSpPr>
          <p:cNvPr id="34" name="Shape 27"/>
          <p:cNvSpPr/>
          <p:nvPr/>
        </p:nvSpPr>
        <p:spPr>
          <a:xfrm>
            <a:off x="978408" y="3224174"/>
            <a:ext cx="0" cy="495605"/>
          </a:xfrm>
          <a:prstGeom prst="line">
            <a:avLst/>
          </a:prstGeom>
          <a:noFill/>
          <a:ln w="12700">
            <a:solidFill>
              <a:srgbClr val="DDDDDD"/>
            </a:solidFill>
            <a:prstDash val="solid"/>
          </a:ln>
        </p:spPr>
        <p:txBody>
          <a:bodyPr/>
          <a:lstStyle/>
          <a:p>
            <a:endParaRPr lang="en-US"/>
          </a:p>
        </p:txBody>
      </p:sp>
      <p:sp>
        <p:nvSpPr>
          <p:cNvPr id="35" name="Text 28"/>
          <p:cNvSpPr/>
          <p:nvPr/>
        </p:nvSpPr>
        <p:spPr>
          <a:xfrm>
            <a:off x="1088136" y="3224174"/>
            <a:ext cx="2185416" cy="495605"/>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Accounts Payable (AP)</a:t>
            </a:r>
            <a:endParaRPr lang="en-US" sz="950" dirty="0"/>
          </a:p>
        </p:txBody>
      </p:sp>
      <p:sp>
        <p:nvSpPr>
          <p:cNvPr id="36" name="Shape 29"/>
          <p:cNvSpPr/>
          <p:nvPr/>
        </p:nvSpPr>
        <p:spPr>
          <a:xfrm>
            <a:off x="3310128" y="3224174"/>
            <a:ext cx="0" cy="495605"/>
          </a:xfrm>
          <a:prstGeom prst="line">
            <a:avLst/>
          </a:prstGeom>
          <a:noFill/>
          <a:ln w="12700">
            <a:solidFill>
              <a:srgbClr val="DDDDDD"/>
            </a:solidFill>
            <a:prstDash val="solid"/>
          </a:ln>
        </p:spPr>
        <p:txBody>
          <a:bodyPr/>
          <a:lstStyle/>
          <a:p>
            <a:endParaRPr lang="en-US"/>
          </a:p>
        </p:txBody>
      </p:sp>
      <p:sp>
        <p:nvSpPr>
          <p:cNvPr id="37" name="Text 30"/>
          <p:cNvSpPr/>
          <p:nvPr/>
        </p:nvSpPr>
        <p:spPr>
          <a:xfrm>
            <a:off x="3438144" y="3224174"/>
            <a:ext cx="8348472" cy="495605"/>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Team responsible for reviewing and processing invoices for payment.</a:t>
            </a:r>
            <a:endParaRPr lang="en-US" sz="880" dirty="0"/>
          </a:p>
        </p:txBody>
      </p:sp>
      <p:sp>
        <p:nvSpPr>
          <p:cNvPr id="38" name="Shape 31"/>
          <p:cNvSpPr/>
          <p:nvPr/>
        </p:nvSpPr>
        <p:spPr>
          <a:xfrm>
            <a:off x="320040" y="3719779"/>
            <a:ext cx="11521440" cy="495605"/>
          </a:xfrm>
          <a:prstGeom prst="rect">
            <a:avLst/>
          </a:prstGeom>
          <a:solidFill>
            <a:srgbClr val="FFFFFF"/>
          </a:solidFill>
          <a:ln w="12700">
            <a:solidFill>
              <a:srgbClr val="DDDDDD"/>
            </a:solidFill>
            <a:prstDash val="solid"/>
          </a:ln>
        </p:spPr>
        <p:txBody>
          <a:bodyPr/>
          <a:lstStyle/>
          <a:p>
            <a:endParaRPr lang="en-US"/>
          </a:p>
        </p:txBody>
      </p:sp>
      <p:sp>
        <p:nvSpPr>
          <p:cNvPr id="39" name="Shape 32"/>
          <p:cNvSpPr/>
          <p:nvPr/>
        </p:nvSpPr>
        <p:spPr>
          <a:xfrm>
            <a:off x="450982" y="3769340"/>
            <a:ext cx="396484" cy="396484"/>
          </a:xfrm>
          <a:prstGeom prst="roundRect">
            <a:avLst>
              <a:gd name="adj" fmla="val 13838"/>
            </a:avLst>
          </a:prstGeom>
          <a:solidFill>
            <a:srgbClr val="E8E8E8"/>
          </a:solidFill>
          <a:ln w="12700">
            <a:solidFill>
              <a:srgbClr val="E8E8E8"/>
            </a:solidFill>
            <a:prstDash val="solid"/>
          </a:ln>
        </p:spPr>
        <p:txBody>
          <a:bodyPr/>
          <a:lstStyle/>
          <a:p>
            <a:endParaRPr lang="en-US"/>
          </a:p>
        </p:txBody>
      </p:sp>
      <p:pic>
        <p:nvPicPr>
          <p:cNvPr id="40" name="Image 5" descr="preencoded.png"/>
          <p:cNvPicPr>
            <a:picLocks noChangeAspect="1"/>
          </p:cNvPicPr>
          <p:nvPr/>
        </p:nvPicPr>
        <p:blipFill>
          <a:blip r:embed="rId6"/>
          <a:stretch>
            <a:fillRect/>
          </a:stretch>
        </p:blipFill>
        <p:spPr>
          <a:xfrm>
            <a:off x="526314" y="3844672"/>
            <a:ext cx="245820" cy="245820"/>
          </a:xfrm>
          <a:prstGeom prst="rect">
            <a:avLst/>
          </a:prstGeom>
        </p:spPr>
      </p:pic>
      <p:sp>
        <p:nvSpPr>
          <p:cNvPr id="41" name="Shape 33"/>
          <p:cNvSpPr/>
          <p:nvPr/>
        </p:nvSpPr>
        <p:spPr>
          <a:xfrm>
            <a:off x="978408" y="3719779"/>
            <a:ext cx="0" cy="495605"/>
          </a:xfrm>
          <a:prstGeom prst="line">
            <a:avLst/>
          </a:prstGeom>
          <a:noFill/>
          <a:ln w="12700">
            <a:solidFill>
              <a:srgbClr val="DDDDDD"/>
            </a:solidFill>
            <a:prstDash val="solid"/>
          </a:ln>
        </p:spPr>
        <p:txBody>
          <a:bodyPr/>
          <a:lstStyle/>
          <a:p>
            <a:endParaRPr lang="en-US"/>
          </a:p>
        </p:txBody>
      </p:sp>
      <p:sp>
        <p:nvSpPr>
          <p:cNvPr id="42" name="Text 34"/>
          <p:cNvSpPr/>
          <p:nvPr/>
        </p:nvSpPr>
        <p:spPr>
          <a:xfrm>
            <a:off x="1088136" y="3719779"/>
            <a:ext cx="2185416" cy="495605"/>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Change Request</a:t>
            </a:r>
            <a:endParaRPr lang="en-US" sz="950" dirty="0"/>
          </a:p>
        </p:txBody>
      </p:sp>
      <p:sp>
        <p:nvSpPr>
          <p:cNvPr id="43" name="Shape 35"/>
          <p:cNvSpPr/>
          <p:nvPr/>
        </p:nvSpPr>
        <p:spPr>
          <a:xfrm>
            <a:off x="3310128" y="3719779"/>
            <a:ext cx="0" cy="495605"/>
          </a:xfrm>
          <a:prstGeom prst="line">
            <a:avLst/>
          </a:prstGeom>
          <a:noFill/>
          <a:ln w="12700">
            <a:solidFill>
              <a:srgbClr val="DDDDDD"/>
            </a:solidFill>
            <a:prstDash val="solid"/>
          </a:ln>
        </p:spPr>
        <p:txBody>
          <a:bodyPr/>
          <a:lstStyle/>
          <a:p>
            <a:endParaRPr lang="en-US"/>
          </a:p>
        </p:txBody>
      </p:sp>
      <p:sp>
        <p:nvSpPr>
          <p:cNvPr id="44" name="Text 36"/>
          <p:cNvSpPr/>
          <p:nvPr/>
        </p:nvSpPr>
        <p:spPr>
          <a:xfrm>
            <a:off x="3438144" y="3719779"/>
            <a:ext cx="8348472" cy="495605"/>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Process used to modify an already issued Service Order. Requires a new approval workflow.</a:t>
            </a:r>
            <a:endParaRPr lang="en-US" sz="880" dirty="0"/>
          </a:p>
        </p:txBody>
      </p:sp>
      <p:sp>
        <p:nvSpPr>
          <p:cNvPr id="45" name="Shape 37"/>
          <p:cNvSpPr/>
          <p:nvPr/>
        </p:nvSpPr>
        <p:spPr>
          <a:xfrm>
            <a:off x="320040" y="4215384"/>
            <a:ext cx="11521440" cy="495605"/>
          </a:xfrm>
          <a:prstGeom prst="rect">
            <a:avLst/>
          </a:prstGeom>
          <a:solidFill>
            <a:srgbClr val="F5F5F5"/>
          </a:solidFill>
          <a:ln w="12700">
            <a:solidFill>
              <a:srgbClr val="DDDDDD"/>
            </a:solidFill>
            <a:prstDash val="solid"/>
          </a:ln>
        </p:spPr>
        <p:txBody>
          <a:bodyPr/>
          <a:lstStyle/>
          <a:p>
            <a:endParaRPr lang="en-US"/>
          </a:p>
        </p:txBody>
      </p:sp>
      <p:sp>
        <p:nvSpPr>
          <p:cNvPr id="46" name="Shape 38"/>
          <p:cNvSpPr/>
          <p:nvPr/>
        </p:nvSpPr>
        <p:spPr>
          <a:xfrm>
            <a:off x="450982" y="4264944"/>
            <a:ext cx="396484" cy="396484"/>
          </a:xfrm>
          <a:prstGeom prst="roundRect">
            <a:avLst>
              <a:gd name="adj" fmla="val 13838"/>
            </a:avLst>
          </a:prstGeom>
          <a:solidFill>
            <a:srgbClr val="E8E8E8"/>
          </a:solidFill>
          <a:ln w="12700">
            <a:solidFill>
              <a:srgbClr val="E8E8E8"/>
            </a:solidFill>
            <a:prstDash val="solid"/>
          </a:ln>
        </p:spPr>
        <p:txBody>
          <a:bodyPr/>
          <a:lstStyle/>
          <a:p>
            <a:endParaRPr lang="en-US"/>
          </a:p>
        </p:txBody>
      </p:sp>
      <p:sp>
        <p:nvSpPr>
          <p:cNvPr id="48" name="Shape 39"/>
          <p:cNvSpPr/>
          <p:nvPr/>
        </p:nvSpPr>
        <p:spPr>
          <a:xfrm>
            <a:off x="978408" y="4215384"/>
            <a:ext cx="0" cy="495605"/>
          </a:xfrm>
          <a:prstGeom prst="line">
            <a:avLst/>
          </a:prstGeom>
          <a:noFill/>
          <a:ln w="12700">
            <a:solidFill>
              <a:srgbClr val="DDDDDD"/>
            </a:solidFill>
            <a:prstDash val="solid"/>
          </a:ln>
        </p:spPr>
        <p:txBody>
          <a:bodyPr/>
          <a:lstStyle/>
          <a:p>
            <a:endParaRPr lang="en-US"/>
          </a:p>
        </p:txBody>
      </p:sp>
      <p:sp>
        <p:nvSpPr>
          <p:cNvPr id="49" name="Text 40"/>
          <p:cNvSpPr/>
          <p:nvPr/>
        </p:nvSpPr>
        <p:spPr>
          <a:xfrm>
            <a:off x="1088136" y="4215384"/>
            <a:ext cx="2185416" cy="495605"/>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Credit Note</a:t>
            </a:r>
            <a:endParaRPr lang="en-US" sz="950" dirty="0"/>
          </a:p>
        </p:txBody>
      </p:sp>
      <p:sp>
        <p:nvSpPr>
          <p:cNvPr id="50" name="Shape 41"/>
          <p:cNvSpPr/>
          <p:nvPr/>
        </p:nvSpPr>
        <p:spPr>
          <a:xfrm>
            <a:off x="3310128" y="4215384"/>
            <a:ext cx="0" cy="495605"/>
          </a:xfrm>
          <a:prstGeom prst="line">
            <a:avLst/>
          </a:prstGeom>
          <a:noFill/>
          <a:ln w="12700">
            <a:solidFill>
              <a:srgbClr val="DDDDDD"/>
            </a:solidFill>
            <a:prstDash val="solid"/>
          </a:ln>
        </p:spPr>
        <p:txBody>
          <a:bodyPr/>
          <a:lstStyle/>
          <a:p>
            <a:endParaRPr lang="en-US"/>
          </a:p>
        </p:txBody>
      </p:sp>
      <p:sp>
        <p:nvSpPr>
          <p:cNvPr id="51" name="Text 42"/>
          <p:cNvSpPr/>
          <p:nvPr/>
        </p:nvSpPr>
        <p:spPr>
          <a:xfrm>
            <a:off x="3438144" y="4215384"/>
            <a:ext cx="8348472" cy="495605"/>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Document used to fully or partially reverse a previously registered invoice.</a:t>
            </a:r>
            <a:endParaRPr lang="en-US" sz="880" dirty="0"/>
          </a:p>
        </p:txBody>
      </p:sp>
      <p:sp>
        <p:nvSpPr>
          <p:cNvPr id="52" name="Shape 43"/>
          <p:cNvSpPr/>
          <p:nvPr/>
        </p:nvSpPr>
        <p:spPr>
          <a:xfrm>
            <a:off x="320040" y="4710989"/>
            <a:ext cx="11521440" cy="495605"/>
          </a:xfrm>
          <a:prstGeom prst="rect">
            <a:avLst/>
          </a:prstGeom>
          <a:solidFill>
            <a:srgbClr val="FFFFFF"/>
          </a:solidFill>
          <a:ln w="12700">
            <a:solidFill>
              <a:srgbClr val="DDDDDD"/>
            </a:solidFill>
            <a:prstDash val="solid"/>
          </a:ln>
        </p:spPr>
        <p:txBody>
          <a:bodyPr/>
          <a:lstStyle/>
          <a:p>
            <a:endParaRPr lang="en-US"/>
          </a:p>
        </p:txBody>
      </p:sp>
      <p:sp>
        <p:nvSpPr>
          <p:cNvPr id="53" name="Shape 44"/>
          <p:cNvSpPr/>
          <p:nvPr/>
        </p:nvSpPr>
        <p:spPr>
          <a:xfrm>
            <a:off x="450982" y="4760549"/>
            <a:ext cx="396484" cy="396484"/>
          </a:xfrm>
          <a:prstGeom prst="roundRect">
            <a:avLst>
              <a:gd name="adj" fmla="val 13838"/>
            </a:avLst>
          </a:prstGeom>
          <a:solidFill>
            <a:srgbClr val="E8E8E8"/>
          </a:solidFill>
          <a:ln w="12700">
            <a:solidFill>
              <a:srgbClr val="E8E8E8"/>
            </a:solidFill>
            <a:prstDash val="solid"/>
          </a:ln>
        </p:spPr>
        <p:txBody>
          <a:bodyPr/>
          <a:lstStyle/>
          <a:p>
            <a:endParaRPr lang="en-US"/>
          </a:p>
        </p:txBody>
      </p:sp>
      <p:pic>
        <p:nvPicPr>
          <p:cNvPr id="54" name="Image 7" descr="preencoded.png"/>
          <p:cNvPicPr>
            <a:picLocks noChangeAspect="1"/>
          </p:cNvPicPr>
          <p:nvPr/>
        </p:nvPicPr>
        <p:blipFill>
          <a:blip r:embed="rId7"/>
          <a:stretch>
            <a:fillRect/>
          </a:stretch>
        </p:blipFill>
        <p:spPr>
          <a:xfrm>
            <a:off x="526314" y="4835881"/>
            <a:ext cx="245820" cy="245820"/>
          </a:xfrm>
          <a:prstGeom prst="rect">
            <a:avLst/>
          </a:prstGeom>
        </p:spPr>
      </p:pic>
      <p:sp>
        <p:nvSpPr>
          <p:cNvPr id="55" name="Shape 45"/>
          <p:cNvSpPr/>
          <p:nvPr/>
        </p:nvSpPr>
        <p:spPr>
          <a:xfrm>
            <a:off x="978408" y="4710989"/>
            <a:ext cx="0" cy="495605"/>
          </a:xfrm>
          <a:prstGeom prst="line">
            <a:avLst/>
          </a:prstGeom>
          <a:noFill/>
          <a:ln w="12700">
            <a:solidFill>
              <a:srgbClr val="DDDDDD"/>
            </a:solidFill>
            <a:prstDash val="solid"/>
          </a:ln>
        </p:spPr>
        <p:txBody>
          <a:bodyPr/>
          <a:lstStyle/>
          <a:p>
            <a:endParaRPr lang="en-US"/>
          </a:p>
        </p:txBody>
      </p:sp>
      <p:sp>
        <p:nvSpPr>
          <p:cNvPr id="56" name="Text 46"/>
          <p:cNvSpPr/>
          <p:nvPr/>
        </p:nvSpPr>
        <p:spPr>
          <a:xfrm>
            <a:off x="1088136" y="4710989"/>
            <a:ext cx="2185416" cy="495605"/>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Bulk Upload (Load from File)</a:t>
            </a:r>
            <a:endParaRPr lang="en-US" sz="950" dirty="0"/>
          </a:p>
        </p:txBody>
      </p:sp>
      <p:sp>
        <p:nvSpPr>
          <p:cNvPr id="57" name="Shape 47"/>
          <p:cNvSpPr/>
          <p:nvPr/>
        </p:nvSpPr>
        <p:spPr>
          <a:xfrm>
            <a:off x="3310128" y="4710989"/>
            <a:ext cx="0" cy="495605"/>
          </a:xfrm>
          <a:prstGeom prst="line">
            <a:avLst/>
          </a:prstGeom>
          <a:noFill/>
          <a:ln w="12700">
            <a:solidFill>
              <a:srgbClr val="DDDDDD"/>
            </a:solidFill>
            <a:prstDash val="solid"/>
          </a:ln>
        </p:spPr>
        <p:txBody>
          <a:bodyPr/>
          <a:lstStyle/>
          <a:p>
            <a:endParaRPr lang="en-US"/>
          </a:p>
        </p:txBody>
      </p:sp>
      <p:sp>
        <p:nvSpPr>
          <p:cNvPr id="58" name="Text 48"/>
          <p:cNvSpPr/>
          <p:nvPr/>
        </p:nvSpPr>
        <p:spPr>
          <a:xfrm>
            <a:off x="3438144" y="4710989"/>
            <a:ext cx="8348472" cy="495605"/>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Feature that allows registering multiple service lines using a CSV template.</a:t>
            </a:r>
            <a:endParaRPr lang="en-US" sz="880" dirty="0"/>
          </a:p>
        </p:txBody>
      </p:sp>
      <p:sp>
        <p:nvSpPr>
          <p:cNvPr id="59" name="Shape 49"/>
          <p:cNvSpPr/>
          <p:nvPr/>
        </p:nvSpPr>
        <p:spPr>
          <a:xfrm>
            <a:off x="320040" y="5206594"/>
            <a:ext cx="11521440" cy="495605"/>
          </a:xfrm>
          <a:prstGeom prst="rect">
            <a:avLst/>
          </a:prstGeom>
          <a:solidFill>
            <a:srgbClr val="F5F5F5"/>
          </a:solidFill>
          <a:ln w="12700">
            <a:solidFill>
              <a:srgbClr val="DDDDDD"/>
            </a:solidFill>
            <a:prstDash val="solid"/>
          </a:ln>
        </p:spPr>
        <p:txBody>
          <a:bodyPr/>
          <a:lstStyle/>
          <a:p>
            <a:endParaRPr lang="en-US"/>
          </a:p>
        </p:txBody>
      </p:sp>
      <p:sp>
        <p:nvSpPr>
          <p:cNvPr id="60" name="Shape 50"/>
          <p:cNvSpPr/>
          <p:nvPr/>
        </p:nvSpPr>
        <p:spPr>
          <a:xfrm>
            <a:off x="450982" y="5256154"/>
            <a:ext cx="396484" cy="396484"/>
          </a:xfrm>
          <a:prstGeom prst="roundRect">
            <a:avLst>
              <a:gd name="adj" fmla="val 13838"/>
            </a:avLst>
          </a:prstGeom>
          <a:solidFill>
            <a:srgbClr val="E8E8E8"/>
          </a:solidFill>
          <a:ln w="12700">
            <a:solidFill>
              <a:srgbClr val="E8E8E8"/>
            </a:solidFill>
            <a:prstDash val="solid"/>
          </a:ln>
        </p:spPr>
        <p:txBody>
          <a:bodyPr/>
          <a:lstStyle/>
          <a:p>
            <a:endParaRPr lang="en-US"/>
          </a:p>
        </p:txBody>
      </p:sp>
      <p:pic>
        <p:nvPicPr>
          <p:cNvPr id="61" name="Image 8" descr="preencoded.png"/>
          <p:cNvPicPr>
            <a:picLocks noChangeAspect="1"/>
          </p:cNvPicPr>
          <p:nvPr/>
        </p:nvPicPr>
        <p:blipFill>
          <a:blip r:embed="rId8"/>
          <a:stretch>
            <a:fillRect/>
          </a:stretch>
        </p:blipFill>
        <p:spPr>
          <a:xfrm>
            <a:off x="526314" y="5331486"/>
            <a:ext cx="245820" cy="245820"/>
          </a:xfrm>
          <a:prstGeom prst="rect">
            <a:avLst/>
          </a:prstGeom>
        </p:spPr>
      </p:pic>
      <p:sp>
        <p:nvSpPr>
          <p:cNvPr id="62" name="Shape 51"/>
          <p:cNvSpPr/>
          <p:nvPr/>
        </p:nvSpPr>
        <p:spPr>
          <a:xfrm>
            <a:off x="978408" y="5206594"/>
            <a:ext cx="0" cy="495605"/>
          </a:xfrm>
          <a:prstGeom prst="line">
            <a:avLst/>
          </a:prstGeom>
          <a:noFill/>
          <a:ln w="12700">
            <a:solidFill>
              <a:srgbClr val="DDDDDD"/>
            </a:solidFill>
            <a:prstDash val="solid"/>
          </a:ln>
        </p:spPr>
        <p:txBody>
          <a:bodyPr/>
          <a:lstStyle/>
          <a:p>
            <a:endParaRPr lang="en-US"/>
          </a:p>
        </p:txBody>
      </p:sp>
      <p:sp>
        <p:nvSpPr>
          <p:cNvPr id="63" name="Text 52"/>
          <p:cNvSpPr/>
          <p:nvPr/>
        </p:nvSpPr>
        <p:spPr>
          <a:xfrm>
            <a:off x="1088136" y="5206594"/>
            <a:ext cx="2185416" cy="495605"/>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CSV Template</a:t>
            </a:r>
            <a:endParaRPr lang="en-US" sz="950" dirty="0"/>
          </a:p>
        </p:txBody>
      </p:sp>
      <p:sp>
        <p:nvSpPr>
          <p:cNvPr id="64" name="Shape 53"/>
          <p:cNvSpPr/>
          <p:nvPr/>
        </p:nvSpPr>
        <p:spPr>
          <a:xfrm>
            <a:off x="3310128" y="5206594"/>
            <a:ext cx="0" cy="495605"/>
          </a:xfrm>
          <a:prstGeom prst="line">
            <a:avLst/>
          </a:prstGeom>
          <a:noFill/>
          <a:ln w="12700">
            <a:solidFill>
              <a:srgbClr val="DDDDDD"/>
            </a:solidFill>
            <a:prstDash val="solid"/>
          </a:ln>
        </p:spPr>
        <p:txBody>
          <a:bodyPr/>
          <a:lstStyle/>
          <a:p>
            <a:endParaRPr lang="en-US"/>
          </a:p>
        </p:txBody>
      </p:sp>
      <p:sp>
        <p:nvSpPr>
          <p:cNvPr id="65" name="Text 54"/>
          <p:cNvSpPr/>
          <p:nvPr/>
        </p:nvSpPr>
        <p:spPr>
          <a:xfrm>
            <a:off x="3438144" y="5206594"/>
            <a:ext cx="8348472" cy="495605"/>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File used to perform bulk upload of Service Entry Sheets.</a:t>
            </a:r>
            <a:endParaRPr lang="en-US" sz="880" dirty="0"/>
          </a:p>
        </p:txBody>
      </p:sp>
      <p:sp>
        <p:nvSpPr>
          <p:cNvPr id="66" name="Shape 55"/>
          <p:cNvSpPr/>
          <p:nvPr/>
        </p:nvSpPr>
        <p:spPr>
          <a:xfrm>
            <a:off x="320040" y="5702198"/>
            <a:ext cx="11521440" cy="495605"/>
          </a:xfrm>
          <a:prstGeom prst="rect">
            <a:avLst/>
          </a:prstGeom>
          <a:solidFill>
            <a:srgbClr val="FFFFFF"/>
          </a:solidFill>
          <a:ln w="12700">
            <a:solidFill>
              <a:srgbClr val="DDDDDD"/>
            </a:solidFill>
            <a:prstDash val="solid"/>
          </a:ln>
        </p:spPr>
        <p:txBody>
          <a:bodyPr/>
          <a:lstStyle/>
          <a:p>
            <a:endParaRPr lang="en-US"/>
          </a:p>
        </p:txBody>
      </p:sp>
      <p:sp>
        <p:nvSpPr>
          <p:cNvPr id="67" name="Shape 56"/>
          <p:cNvSpPr/>
          <p:nvPr/>
        </p:nvSpPr>
        <p:spPr>
          <a:xfrm>
            <a:off x="450982" y="5751759"/>
            <a:ext cx="396484" cy="396484"/>
          </a:xfrm>
          <a:prstGeom prst="roundRect">
            <a:avLst>
              <a:gd name="adj" fmla="val 13838"/>
            </a:avLst>
          </a:prstGeom>
          <a:solidFill>
            <a:srgbClr val="E8E8E8"/>
          </a:solidFill>
          <a:ln w="12700">
            <a:solidFill>
              <a:srgbClr val="E8E8E8"/>
            </a:solidFill>
            <a:prstDash val="solid"/>
          </a:ln>
        </p:spPr>
        <p:txBody>
          <a:bodyPr/>
          <a:lstStyle/>
          <a:p>
            <a:endParaRPr lang="en-US"/>
          </a:p>
        </p:txBody>
      </p:sp>
      <p:pic>
        <p:nvPicPr>
          <p:cNvPr id="68" name="Image 9" descr="preencoded.png"/>
          <p:cNvPicPr>
            <a:picLocks noChangeAspect="1"/>
          </p:cNvPicPr>
          <p:nvPr/>
        </p:nvPicPr>
        <p:blipFill>
          <a:blip r:embed="rId9"/>
          <a:stretch>
            <a:fillRect/>
          </a:stretch>
        </p:blipFill>
        <p:spPr>
          <a:xfrm>
            <a:off x="526314" y="5827091"/>
            <a:ext cx="245820" cy="245820"/>
          </a:xfrm>
          <a:prstGeom prst="rect">
            <a:avLst/>
          </a:prstGeom>
        </p:spPr>
      </p:pic>
      <p:sp>
        <p:nvSpPr>
          <p:cNvPr id="69" name="Shape 57"/>
          <p:cNvSpPr/>
          <p:nvPr/>
        </p:nvSpPr>
        <p:spPr>
          <a:xfrm>
            <a:off x="978408" y="5702198"/>
            <a:ext cx="0" cy="495605"/>
          </a:xfrm>
          <a:prstGeom prst="line">
            <a:avLst/>
          </a:prstGeom>
          <a:noFill/>
          <a:ln w="12700">
            <a:solidFill>
              <a:srgbClr val="DDDDDD"/>
            </a:solidFill>
            <a:prstDash val="solid"/>
          </a:ln>
        </p:spPr>
        <p:txBody>
          <a:bodyPr/>
          <a:lstStyle/>
          <a:p>
            <a:endParaRPr lang="en-US"/>
          </a:p>
        </p:txBody>
      </p:sp>
      <p:sp>
        <p:nvSpPr>
          <p:cNvPr id="70" name="Text 58"/>
          <p:cNvSpPr/>
          <p:nvPr/>
        </p:nvSpPr>
        <p:spPr>
          <a:xfrm>
            <a:off x="1088136" y="5702198"/>
            <a:ext cx="2185416" cy="495605"/>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Unit of Measure (UOM)</a:t>
            </a:r>
            <a:endParaRPr lang="en-US" sz="950" dirty="0"/>
          </a:p>
        </p:txBody>
      </p:sp>
      <p:sp>
        <p:nvSpPr>
          <p:cNvPr id="71" name="Shape 59"/>
          <p:cNvSpPr/>
          <p:nvPr/>
        </p:nvSpPr>
        <p:spPr>
          <a:xfrm>
            <a:off x="3310128" y="5702198"/>
            <a:ext cx="0" cy="495605"/>
          </a:xfrm>
          <a:prstGeom prst="line">
            <a:avLst/>
          </a:prstGeom>
          <a:noFill/>
          <a:ln w="12700">
            <a:solidFill>
              <a:srgbClr val="DDDDDD"/>
            </a:solidFill>
            <a:prstDash val="solid"/>
          </a:ln>
        </p:spPr>
        <p:txBody>
          <a:bodyPr/>
          <a:lstStyle/>
          <a:p>
            <a:endParaRPr lang="en-US"/>
          </a:p>
        </p:txBody>
      </p:sp>
      <p:sp>
        <p:nvSpPr>
          <p:cNvPr id="72" name="Text 60"/>
          <p:cNvSpPr/>
          <p:nvPr/>
        </p:nvSpPr>
        <p:spPr>
          <a:xfrm>
            <a:off x="3438144" y="5702198"/>
            <a:ext cx="8348472" cy="495605"/>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Unit used to record service quantities, for example hours, days, or units.</a:t>
            </a:r>
            <a:endParaRPr lang="en-US" sz="880" dirty="0"/>
          </a:p>
        </p:txBody>
      </p:sp>
      <p:sp>
        <p:nvSpPr>
          <p:cNvPr id="73" name="Shape 61"/>
          <p:cNvSpPr/>
          <p:nvPr/>
        </p:nvSpPr>
        <p:spPr>
          <a:xfrm>
            <a:off x="320039" y="1746504"/>
            <a:ext cx="11521440" cy="495605"/>
          </a:xfrm>
          <a:prstGeom prst="rect">
            <a:avLst/>
          </a:prstGeom>
          <a:solidFill>
            <a:srgbClr val="F5F5F5"/>
          </a:solidFill>
          <a:ln w="12700">
            <a:solidFill>
              <a:srgbClr val="DDDDDD"/>
            </a:solidFill>
            <a:prstDash val="solid"/>
          </a:ln>
        </p:spPr>
        <p:txBody>
          <a:bodyPr/>
          <a:lstStyle/>
          <a:p>
            <a:endParaRPr lang="en-US"/>
          </a:p>
        </p:txBody>
      </p:sp>
      <p:sp>
        <p:nvSpPr>
          <p:cNvPr id="74" name="Shape 62"/>
          <p:cNvSpPr/>
          <p:nvPr/>
        </p:nvSpPr>
        <p:spPr>
          <a:xfrm>
            <a:off x="453908" y="1786920"/>
            <a:ext cx="396484" cy="396484"/>
          </a:xfrm>
          <a:prstGeom prst="roundRect">
            <a:avLst>
              <a:gd name="adj" fmla="val 13838"/>
            </a:avLst>
          </a:prstGeom>
          <a:solidFill>
            <a:srgbClr val="E8E8E8"/>
          </a:solidFill>
          <a:ln w="12700">
            <a:solidFill>
              <a:srgbClr val="E8E8E8"/>
            </a:solidFill>
            <a:prstDash val="solid"/>
          </a:ln>
        </p:spPr>
        <p:txBody>
          <a:bodyPr/>
          <a:lstStyle/>
          <a:p>
            <a:endParaRPr lang="en-US"/>
          </a:p>
        </p:txBody>
      </p:sp>
      <p:pic>
        <p:nvPicPr>
          <p:cNvPr id="75" name="Image 10" descr="preencoded.png"/>
          <p:cNvPicPr>
            <a:picLocks noChangeAspect="1"/>
          </p:cNvPicPr>
          <p:nvPr/>
        </p:nvPicPr>
        <p:blipFill>
          <a:blip r:embed="rId10"/>
          <a:stretch>
            <a:fillRect/>
          </a:stretch>
        </p:blipFill>
        <p:spPr>
          <a:xfrm>
            <a:off x="529240" y="1862252"/>
            <a:ext cx="245820" cy="245820"/>
          </a:xfrm>
          <a:prstGeom prst="rect">
            <a:avLst/>
          </a:prstGeom>
        </p:spPr>
      </p:pic>
      <p:sp>
        <p:nvSpPr>
          <p:cNvPr id="76" name="Shape 63"/>
          <p:cNvSpPr/>
          <p:nvPr/>
        </p:nvSpPr>
        <p:spPr>
          <a:xfrm>
            <a:off x="978408" y="1753819"/>
            <a:ext cx="0" cy="495605"/>
          </a:xfrm>
          <a:prstGeom prst="line">
            <a:avLst/>
          </a:prstGeom>
          <a:noFill/>
          <a:ln w="12700">
            <a:solidFill>
              <a:srgbClr val="DDDDDD"/>
            </a:solidFill>
            <a:prstDash val="solid"/>
          </a:ln>
        </p:spPr>
        <p:txBody>
          <a:bodyPr/>
          <a:lstStyle/>
          <a:p>
            <a:endParaRPr lang="en-US"/>
          </a:p>
        </p:txBody>
      </p:sp>
      <p:sp>
        <p:nvSpPr>
          <p:cNvPr id="77" name="Text 64"/>
          <p:cNvSpPr/>
          <p:nvPr/>
        </p:nvSpPr>
        <p:spPr>
          <a:xfrm>
            <a:off x="1188721" y="1746504"/>
            <a:ext cx="2185416" cy="495605"/>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TRM</a:t>
            </a:r>
            <a:endParaRPr lang="en-US" sz="950" dirty="0"/>
          </a:p>
        </p:txBody>
      </p:sp>
      <p:sp>
        <p:nvSpPr>
          <p:cNvPr id="78" name="Shape 65"/>
          <p:cNvSpPr/>
          <p:nvPr/>
        </p:nvSpPr>
        <p:spPr>
          <a:xfrm>
            <a:off x="3310128" y="1763222"/>
            <a:ext cx="0" cy="495605"/>
          </a:xfrm>
          <a:prstGeom prst="line">
            <a:avLst/>
          </a:prstGeom>
          <a:noFill/>
          <a:ln w="12700">
            <a:solidFill>
              <a:srgbClr val="DDDDDD"/>
            </a:solidFill>
            <a:prstDash val="solid"/>
          </a:ln>
        </p:spPr>
        <p:txBody>
          <a:bodyPr/>
          <a:lstStyle/>
          <a:p>
            <a:endParaRPr lang="en-US"/>
          </a:p>
        </p:txBody>
      </p:sp>
      <p:sp>
        <p:nvSpPr>
          <p:cNvPr id="79" name="Text 66"/>
          <p:cNvSpPr/>
          <p:nvPr/>
        </p:nvSpPr>
        <p:spPr>
          <a:xfrm>
            <a:off x="3401568" y="1753819"/>
            <a:ext cx="8348472" cy="495605"/>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Representative Market Rate used to perform currency conversions when applicable.</a:t>
            </a:r>
            <a:endParaRPr lang="en-US" sz="880" dirty="0"/>
          </a:p>
        </p:txBody>
      </p:sp>
      <p:sp>
        <p:nvSpPr>
          <p:cNvPr id="82" name="Text 22">
            <a:extLst>
              <a:ext uri="{FF2B5EF4-FFF2-40B4-BE49-F238E27FC236}">
                <a16:creationId xmlns:a16="http://schemas.microsoft.com/office/drawing/2014/main" id="{BC92390B-3062-E7D5-C385-E4180C69671E}"/>
              </a:ext>
            </a:extLst>
          </p:cNvPr>
          <p:cNvSpPr/>
          <p:nvPr/>
        </p:nvSpPr>
        <p:spPr>
          <a:xfrm>
            <a:off x="1088136" y="2260673"/>
            <a:ext cx="2185416" cy="495605"/>
          </a:xfrm>
          <a:prstGeom prst="rect">
            <a:avLst/>
          </a:prstGeom>
          <a:noFill/>
          <a:ln/>
        </p:spPr>
        <p:txBody>
          <a:bodyPr wrap="square" lIns="0" tIns="0" rIns="0" bIns="0" rtlCol="0" anchor="ctr"/>
          <a:lstStyle/>
          <a:p>
            <a:pPr marL="0" indent="0">
              <a:buNone/>
            </a:pPr>
            <a:r>
              <a:rPr lang="es-AR" sz="950" b="1" dirty="0">
                <a:solidFill>
                  <a:srgbClr val="1A1A1A"/>
                </a:solidFill>
                <a:latin typeface="Montserrat" pitchFamily="34" charset="0"/>
              </a:rPr>
              <a:t>S</a:t>
            </a:r>
            <a:r>
              <a:rPr lang="en-US" sz="950" b="1" dirty="0" err="1">
                <a:solidFill>
                  <a:srgbClr val="1A1A1A"/>
                </a:solidFill>
                <a:latin typeface="Montserrat" pitchFamily="34" charset="0"/>
              </a:rPr>
              <a:t>ervice</a:t>
            </a:r>
            <a:r>
              <a:rPr lang="en-US" sz="950" b="1" dirty="0">
                <a:solidFill>
                  <a:srgbClr val="1A1A1A"/>
                </a:solidFill>
                <a:latin typeface="Montserrat" pitchFamily="34" charset="0"/>
              </a:rPr>
              <a:t> Administrator</a:t>
            </a:r>
            <a:endParaRPr lang="en-US" sz="950" dirty="0"/>
          </a:p>
        </p:txBody>
      </p:sp>
      <p:sp>
        <p:nvSpPr>
          <p:cNvPr id="83" name="Shape 65">
            <a:extLst>
              <a:ext uri="{FF2B5EF4-FFF2-40B4-BE49-F238E27FC236}">
                <a16:creationId xmlns:a16="http://schemas.microsoft.com/office/drawing/2014/main" id="{0DCA110D-E895-578C-4B50-01BB69401E53}"/>
              </a:ext>
            </a:extLst>
          </p:cNvPr>
          <p:cNvSpPr/>
          <p:nvPr/>
        </p:nvSpPr>
        <p:spPr>
          <a:xfrm>
            <a:off x="11841480" y="2282525"/>
            <a:ext cx="0" cy="495605"/>
          </a:xfrm>
          <a:prstGeom prst="line">
            <a:avLst/>
          </a:prstGeom>
          <a:noFill/>
          <a:ln w="12700">
            <a:solidFill>
              <a:srgbClr val="DDDDDD"/>
            </a:solidFill>
            <a:prstDash val="solid"/>
          </a:ln>
        </p:spPr>
        <p:txBody>
          <a:bodyPr/>
          <a:lstStyle/>
          <a:p>
            <a:endParaRPr lang="en-US"/>
          </a:p>
        </p:txBody>
      </p:sp>
      <p:sp>
        <p:nvSpPr>
          <p:cNvPr id="84" name="Shape 65">
            <a:extLst>
              <a:ext uri="{FF2B5EF4-FFF2-40B4-BE49-F238E27FC236}">
                <a16:creationId xmlns:a16="http://schemas.microsoft.com/office/drawing/2014/main" id="{BC105F99-146E-D076-AEF2-C43D1B77187F}"/>
              </a:ext>
            </a:extLst>
          </p:cNvPr>
          <p:cNvSpPr/>
          <p:nvPr/>
        </p:nvSpPr>
        <p:spPr>
          <a:xfrm>
            <a:off x="326941" y="2249424"/>
            <a:ext cx="0" cy="495605"/>
          </a:xfrm>
          <a:prstGeom prst="line">
            <a:avLst/>
          </a:prstGeom>
          <a:noFill/>
          <a:ln w="12700">
            <a:solidFill>
              <a:srgbClr val="DDDDDD"/>
            </a:solidFill>
            <a:prstDash val="solid"/>
          </a:ln>
        </p:spPr>
        <p:txBody>
          <a:bodyPr/>
          <a:lstStyle/>
          <a:p>
            <a:endParaRPr lang="en-US"/>
          </a:p>
        </p:txBody>
      </p:sp>
      <p:pic>
        <p:nvPicPr>
          <p:cNvPr id="85" name="Image 5" descr="preencoded.png">
            <a:extLst>
              <a:ext uri="{FF2B5EF4-FFF2-40B4-BE49-F238E27FC236}">
                <a16:creationId xmlns:a16="http://schemas.microsoft.com/office/drawing/2014/main" id="{941277D8-72D8-E878-0B75-762B7C2E1F83}"/>
              </a:ext>
            </a:extLst>
          </p:cNvPr>
          <p:cNvPicPr>
            <a:picLocks noChangeAspect="1"/>
          </p:cNvPicPr>
          <p:nvPr/>
        </p:nvPicPr>
        <p:blipFill>
          <a:blip r:embed="rId11"/>
          <a:stretch>
            <a:fillRect/>
          </a:stretch>
        </p:blipFill>
        <p:spPr>
          <a:xfrm>
            <a:off x="526314" y="3349067"/>
            <a:ext cx="273133" cy="273133"/>
          </a:xfrm>
          <a:prstGeom prst="rect">
            <a:avLst/>
          </a:prstGeom>
        </p:spPr>
      </p:pic>
      <p:pic>
        <p:nvPicPr>
          <p:cNvPr id="86" name="Image 4" descr="preencoded.png">
            <a:extLst>
              <a:ext uri="{FF2B5EF4-FFF2-40B4-BE49-F238E27FC236}">
                <a16:creationId xmlns:a16="http://schemas.microsoft.com/office/drawing/2014/main" id="{861D9573-406A-7FA4-D1C6-104707F7F999}"/>
              </a:ext>
            </a:extLst>
          </p:cNvPr>
          <p:cNvPicPr>
            <a:picLocks noChangeAspect="1"/>
          </p:cNvPicPr>
          <p:nvPr/>
        </p:nvPicPr>
        <p:blipFill>
          <a:blip r:embed="rId12"/>
          <a:stretch>
            <a:fillRect/>
          </a:stretch>
        </p:blipFill>
        <p:spPr>
          <a:xfrm>
            <a:off x="492630" y="4322970"/>
            <a:ext cx="273133" cy="273133"/>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0"/>
            <a:ext cx="97536" cy="6858000"/>
          </a:xfrm>
          <a:prstGeom prst="rect">
            <a:avLst/>
          </a:prstGeom>
          <a:solidFill>
            <a:srgbClr val="F5C400"/>
          </a:solidFill>
          <a:ln w="12700">
            <a:solidFill>
              <a:srgbClr val="F5C400"/>
            </a:solidFill>
            <a:prstDash val="solid"/>
          </a:ln>
        </p:spPr>
        <p:txBody>
          <a:bodyPr/>
          <a:lstStyle/>
          <a:p>
            <a:endParaRPr lang="en-US" sz="2400" noProof="0" dirty="0"/>
          </a:p>
        </p:txBody>
      </p:sp>
      <p:sp>
        <p:nvSpPr>
          <p:cNvPr id="8" name="Text 6"/>
          <p:cNvSpPr/>
          <p:nvPr/>
        </p:nvSpPr>
        <p:spPr>
          <a:xfrm>
            <a:off x="219456" y="310896"/>
            <a:ext cx="11704320" cy="658368"/>
          </a:xfrm>
          <a:prstGeom prst="rect">
            <a:avLst/>
          </a:prstGeom>
          <a:noFill/>
          <a:ln/>
        </p:spPr>
        <p:txBody>
          <a:bodyPr wrap="square" lIns="0" tIns="0" rIns="0" bIns="0" rtlCol="0" anchor="ctr"/>
          <a:lstStyle/>
          <a:p>
            <a:r>
              <a:rPr lang="en-US" sz="3733" b="1" noProof="0" dirty="0">
                <a:solidFill>
                  <a:srgbClr val="1A1A1A"/>
                </a:solidFill>
                <a:latin typeface="Montserrat" pitchFamily="34" charset="0"/>
                <a:ea typeface="Montserrat" pitchFamily="34" charset="-122"/>
                <a:cs typeface="Montserrat" pitchFamily="34" charset="-120"/>
              </a:rPr>
              <a:t>Training Objectives</a:t>
            </a:r>
            <a:endParaRPr lang="en-US" sz="3733" noProof="0" dirty="0"/>
          </a:p>
        </p:txBody>
      </p:sp>
      <p:sp>
        <p:nvSpPr>
          <p:cNvPr id="9" name="Text 7"/>
          <p:cNvSpPr/>
          <p:nvPr/>
        </p:nvSpPr>
        <p:spPr>
          <a:xfrm>
            <a:off x="195072" y="965288"/>
            <a:ext cx="11704320" cy="341376"/>
          </a:xfrm>
          <a:prstGeom prst="rect">
            <a:avLst/>
          </a:prstGeom>
          <a:noFill/>
          <a:ln/>
        </p:spPr>
        <p:txBody>
          <a:bodyPr wrap="square" lIns="0" tIns="0" rIns="0" bIns="0" rtlCol="0" anchor="ctr"/>
          <a:lstStyle/>
          <a:p>
            <a:r>
              <a:rPr lang="en-US" sz="1400" noProof="0" dirty="0">
                <a:solidFill>
                  <a:srgbClr val="555555"/>
                </a:solidFill>
                <a:latin typeface="Montserrat" pitchFamily="34" charset="0"/>
                <a:ea typeface="Montserrat" pitchFamily="34" charset="-122"/>
                <a:cs typeface="Montserrat" pitchFamily="34" charset="-120"/>
              </a:rPr>
              <a:t>By the end of this training, participants will be able to:</a:t>
            </a:r>
            <a:endParaRPr lang="en-US" sz="1400" noProof="0" dirty="0"/>
          </a:p>
        </p:txBody>
      </p:sp>
      <p:pic>
        <p:nvPicPr>
          <p:cNvPr id="10" name="Image 0" descr="preencoded.png"/>
          <p:cNvPicPr>
            <a:picLocks noChangeAspect="1"/>
          </p:cNvPicPr>
          <p:nvPr/>
        </p:nvPicPr>
        <p:blipFill>
          <a:blip r:embed="rId3"/>
          <a:stretch>
            <a:fillRect/>
          </a:stretch>
        </p:blipFill>
        <p:spPr>
          <a:xfrm>
            <a:off x="365760" y="1463040"/>
            <a:ext cx="365760" cy="365760"/>
          </a:xfrm>
          <a:prstGeom prst="rect">
            <a:avLst/>
          </a:prstGeom>
        </p:spPr>
      </p:pic>
      <p:sp>
        <p:nvSpPr>
          <p:cNvPr id="11" name="Text 8"/>
          <p:cNvSpPr/>
          <p:nvPr/>
        </p:nvSpPr>
        <p:spPr>
          <a:xfrm>
            <a:off x="853440" y="1414272"/>
            <a:ext cx="11094720" cy="475488"/>
          </a:xfrm>
          <a:prstGeom prst="rect">
            <a:avLst/>
          </a:prstGeom>
          <a:noFill/>
          <a:ln/>
        </p:spPr>
        <p:txBody>
          <a:bodyPr wrap="none" lIns="0" tIns="0" rIns="0" bIns="0" rtlCol="0" anchor="ctr"/>
          <a:lstStyle/>
          <a:p>
            <a:r>
              <a:rPr lang="en-US" sz="1533" b="1" noProof="0" dirty="0">
                <a:solidFill>
                  <a:srgbClr val="1A1A1A"/>
                </a:solidFill>
                <a:latin typeface="Montserrat" pitchFamily="34" charset="0"/>
                <a:ea typeface="Montserrat" pitchFamily="34" charset="-122"/>
                <a:cs typeface="Montserrat" pitchFamily="34" charset="-120"/>
              </a:rPr>
              <a:t>Access and navigate</a:t>
            </a:r>
            <a:r>
              <a:rPr lang="en-US" sz="1533" noProof="0" dirty="0">
                <a:solidFill>
                  <a:srgbClr val="1A1A1A"/>
                </a:solidFill>
                <a:latin typeface="Montserrat" pitchFamily="34" charset="0"/>
                <a:ea typeface="Montserrat" pitchFamily="34" charset="-122"/>
                <a:cs typeface="Montserrat" pitchFamily="34" charset="-120"/>
              </a:rPr>
              <a:t> the Coupa Supplier Portal (CSP).</a:t>
            </a:r>
            <a:endParaRPr lang="en-US" sz="1533" noProof="0" dirty="0"/>
          </a:p>
        </p:txBody>
      </p:sp>
      <p:pic>
        <p:nvPicPr>
          <p:cNvPr id="12" name="Image 1" descr="preencoded.png"/>
          <p:cNvPicPr>
            <a:picLocks noChangeAspect="1"/>
          </p:cNvPicPr>
          <p:nvPr/>
        </p:nvPicPr>
        <p:blipFill>
          <a:blip r:embed="rId3"/>
          <a:stretch>
            <a:fillRect/>
          </a:stretch>
        </p:blipFill>
        <p:spPr>
          <a:xfrm>
            <a:off x="365760" y="1938528"/>
            <a:ext cx="365760" cy="365760"/>
          </a:xfrm>
          <a:prstGeom prst="rect">
            <a:avLst/>
          </a:prstGeom>
        </p:spPr>
      </p:pic>
      <p:sp>
        <p:nvSpPr>
          <p:cNvPr id="13" name="Text 9"/>
          <p:cNvSpPr/>
          <p:nvPr/>
        </p:nvSpPr>
        <p:spPr>
          <a:xfrm>
            <a:off x="853440" y="1889760"/>
            <a:ext cx="11094720" cy="475488"/>
          </a:xfrm>
          <a:prstGeom prst="rect">
            <a:avLst/>
          </a:prstGeom>
          <a:noFill/>
          <a:ln/>
        </p:spPr>
        <p:txBody>
          <a:bodyPr wrap="none" lIns="0" tIns="0" rIns="0" bIns="0" rtlCol="0" anchor="ctr"/>
          <a:lstStyle/>
          <a:p>
            <a:r>
              <a:rPr lang="en-US" sz="1533" noProof="0" dirty="0">
                <a:solidFill>
                  <a:srgbClr val="1A1A1A"/>
                </a:solidFill>
                <a:latin typeface="Montserrat" pitchFamily="34" charset="0"/>
                <a:ea typeface="Montserrat" pitchFamily="34" charset="-122"/>
                <a:cs typeface="Montserrat" pitchFamily="34" charset="-120"/>
              </a:rPr>
              <a:t>View the </a:t>
            </a:r>
            <a:r>
              <a:rPr lang="en-US" sz="1533" b="1" noProof="0" dirty="0">
                <a:solidFill>
                  <a:srgbClr val="1A1A1A"/>
                </a:solidFill>
                <a:latin typeface="Montserrat" pitchFamily="34" charset="0"/>
                <a:ea typeface="Montserrat" pitchFamily="34" charset="-122"/>
                <a:cs typeface="Montserrat" pitchFamily="34" charset="-120"/>
              </a:rPr>
              <a:t>Service Orders</a:t>
            </a:r>
            <a:r>
              <a:rPr lang="en-US" sz="1533" noProof="0" dirty="0">
                <a:solidFill>
                  <a:srgbClr val="1A1A1A"/>
                </a:solidFill>
                <a:latin typeface="Montserrat" pitchFamily="34" charset="0"/>
                <a:ea typeface="Montserrat" pitchFamily="34" charset="-122"/>
                <a:cs typeface="Montserrat" pitchFamily="34" charset="-120"/>
              </a:rPr>
              <a:t> issued by Cerrejón.</a:t>
            </a:r>
            <a:endParaRPr lang="en-US" sz="1533" noProof="0" dirty="0"/>
          </a:p>
        </p:txBody>
      </p:sp>
      <p:pic>
        <p:nvPicPr>
          <p:cNvPr id="14" name="Image 2" descr="preencoded.png"/>
          <p:cNvPicPr>
            <a:picLocks noChangeAspect="1"/>
          </p:cNvPicPr>
          <p:nvPr/>
        </p:nvPicPr>
        <p:blipFill>
          <a:blip r:embed="rId3"/>
          <a:stretch>
            <a:fillRect/>
          </a:stretch>
        </p:blipFill>
        <p:spPr>
          <a:xfrm>
            <a:off x="365760" y="2414016"/>
            <a:ext cx="365760" cy="365760"/>
          </a:xfrm>
          <a:prstGeom prst="rect">
            <a:avLst/>
          </a:prstGeom>
        </p:spPr>
      </p:pic>
      <p:sp>
        <p:nvSpPr>
          <p:cNvPr id="15" name="Text 10"/>
          <p:cNvSpPr/>
          <p:nvPr/>
        </p:nvSpPr>
        <p:spPr>
          <a:xfrm>
            <a:off x="853440" y="2365248"/>
            <a:ext cx="11094720" cy="475488"/>
          </a:xfrm>
          <a:prstGeom prst="rect">
            <a:avLst/>
          </a:prstGeom>
          <a:noFill/>
          <a:ln/>
        </p:spPr>
        <p:txBody>
          <a:bodyPr wrap="none" lIns="0" tIns="0" rIns="0" bIns="0" rtlCol="0" anchor="ctr"/>
          <a:lstStyle/>
          <a:p>
            <a:r>
              <a:rPr lang="en-US" sz="1533" noProof="0" dirty="0">
                <a:solidFill>
                  <a:srgbClr val="1A1A1A"/>
                </a:solidFill>
                <a:latin typeface="Montserrat" pitchFamily="34" charset="0"/>
                <a:ea typeface="Montserrat" pitchFamily="34" charset="-122"/>
                <a:cs typeface="Montserrat" pitchFamily="34" charset="-120"/>
              </a:rPr>
              <a:t>Record </a:t>
            </a:r>
            <a:r>
              <a:rPr lang="en-US" sz="1533" b="1" noProof="0" dirty="0">
                <a:solidFill>
                  <a:srgbClr val="1A1A1A"/>
                </a:solidFill>
                <a:latin typeface="Montserrat" pitchFamily="34" charset="0"/>
                <a:ea typeface="Montserrat" pitchFamily="34" charset="-122"/>
                <a:cs typeface="Montserrat" pitchFamily="34" charset="-120"/>
              </a:rPr>
              <a:t>Service Entry Sheets (SES)</a:t>
            </a:r>
            <a:r>
              <a:rPr lang="en-US" sz="1533" noProof="0" dirty="0">
                <a:solidFill>
                  <a:srgbClr val="1A1A1A"/>
                </a:solidFill>
                <a:latin typeface="Montserrat" pitchFamily="34" charset="0"/>
                <a:ea typeface="Montserrat" pitchFamily="34" charset="-122"/>
                <a:cs typeface="Montserrat" pitchFamily="34" charset="-120"/>
              </a:rPr>
              <a:t>.</a:t>
            </a:r>
            <a:endParaRPr lang="en-US" sz="1533" noProof="0" dirty="0"/>
          </a:p>
        </p:txBody>
      </p:sp>
      <p:pic>
        <p:nvPicPr>
          <p:cNvPr id="16" name="Image 3" descr="preencoded.png"/>
          <p:cNvPicPr>
            <a:picLocks noChangeAspect="1"/>
          </p:cNvPicPr>
          <p:nvPr/>
        </p:nvPicPr>
        <p:blipFill>
          <a:blip r:embed="rId3"/>
          <a:stretch>
            <a:fillRect/>
          </a:stretch>
        </p:blipFill>
        <p:spPr>
          <a:xfrm>
            <a:off x="365760" y="2889504"/>
            <a:ext cx="365760" cy="365760"/>
          </a:xfrm>
          <a:prstGeom prst="rect">
            <a:avLst/>
          </a:prstGeom>
        </p:spPr>
      </p:pic>
      <p:sp>
        <p:nvSpPr>
          <p:cNvPr id="17" name="Text 11"/>
          <p:cNvSpPr/>
          <p:nvPr/>
        </p:nvSpPr>
        <p:spPr>
          <a:xfrm>
            <a:off x="853440" y="2840736"/>
            <a:ext cx="11094720" cy="475488"/>
          </a:xfrm>
          <a:prstGeom prst="rect">
            <a:avLst/>
          </a:prstGeom>
          <a:noFill/>
          <a:ln/>
        </p:spPr>
        <p:txBody>
          <a:bodyPr wrap="none" lIns="0" tIns="0" rIns="0" bIns="0" rtlCol="0" anchor="ctr"/>
          <a:lstStyle/>
          <a:p>
            <a:r>
              <a:rPr lang="en-US" sz="1533" noProof="0" dirty="0">
                <a:solidFill>
                  <a:srgbClr val="1A1A1A"/>
                </a:solidFill>
                <a:latin typeface="Montserrat" pitchFamily="34" charset="0"/>
                <a:ea typeface="Montserrat" pitchFamily="34" charset="-122"/>
                <a:cs typeface="Montserrat" pitchFamily="34" charset="-120"/>
              </a:rPr>
              <a:t>Attach the </a:t>
            </a:r>
            <a:r>
              <a:rPr lang="en-US" sz="1533" b="1" noProof="0" dirty="0">
                <a:solidFill>
                  <a:srgbClr val="1A1A1A"/>
                </a:solidFill>
                <a:latin typeface="Montserrat" pitchFamily="34" charset="0"/>
                <a:ea typeface="Montserrat" pitchFamily="34" charset="-122"/>
                <a:cs typeface="Montserrat" pitchFamily="34" charset="-120"/>
              </a:rPr>
              <a:t>required supporting</a:t>
            </a:r>
            <a:r>
              <a:rPr lang="en-US" sz="1533" noProof="0" dirty="0">
                <a:solidFill>
                  <a:srgbClr val="1A1A1A"/>
                </a:solidFill>
                <a:latin typeface="Montserrat" pitchFamily="34" charset="0"/>
                <a:ea typeface="Montserrat" pitchFamily="34" charset="-122"/>
                <a:cs typeface="Montserrat" pitchFamily="34" charset="-120"/>
              </a:rPr>
              <a:t> documentation.</a:t>
            </a:r>
            <a:endParaRPr lang="en-US" sz="1533" noProof="0" dirty="0"/>
          </a:p>
        </p:txBody>
      </p:sp>
      <p:pic>
        <p:nvPicPr>
          <p:cNvPr id="18" name="Image 4" descr="preencoded.png"/>
          <p:cNvPicPr>
            <a:picLocks noChangeAspect="1"/>
          </p:cNvPicPr>
          <p:nvPr/>
        </p:nvPicPr>
        <p:blipFill>
          <a:blip r:embed="rId3"/>
          <a:stretch>
            <a:fillRect/>
          </a:stretch>
        </p:blipFill>
        <p:spPr>
          <a:xfrm>
            <a:off x="365760" y="3364992"/>
            <a:ext cx="365760" cy="365760"/>
          </a:xfrm>
          <a:prstGeom prst="rect">
            <a:avLst/>
          </a:prstGeom>
        </p:spPr>
      </p:pic>
      <p:sp>
        <p:nvSpPr>
          <p:cNvPr id="19" name="Text 12"/>
          <p:cNvSpPr/>
          <p:nvPr/>
        </p:nvSpPr>
        <p:spPr>
          <a:xfrm>
            <a:off x="853440" y="3316224"/>
            <a:ext cx="11094720" cy="475488"/>
          </a:xfrm>
          <a:prstGeom prst="rect">
            <a:avLst/>
          </a:prstGeom>
          <a:noFill/>
          <a:ln/>
        </p:spPr>
        <p:txBody>
          <a:bodyPr wrap="none" lIns="0" tIns="0" rIns="0" bIns="0" rtlCol="0" anchor="ctr"/>
          <a:lstStyle/>
          <a:p>
            <a:r>
              <a:rPr lang="en-US" sz="1533" noProof="0" dirty="0">
                <a:solidFill>
                  <a:srgbClr val="1A1A1A"/>
                </a:solidFill>
                <a:latin typeface="Montserrat" pitchFamily="34" charset="0"/>
                <a:ea typeface="Montserrat" pitchFamily="34" charset="-122"/>
                <a:cs typeface="Montserrat" pitchFamily="34" charset="-120"/>
              </a:rPr>
              <a:t>Create and submit </a:t>
            </a:r>
            <a:r>
              <a:rPr lang="en-US" sz="1533" b="1" noProof="0" dirty="0">
                <a:solidFill>
                  <a:srgbClr val="1A1A1A"/>
                </a:solidFill>
                <a:latin typeface="Montserrat" pitchFamily="34" charset="0"/>
                <a:ea typeface="Montserrat" pitchFamily="34" charset="-122"/>
                <a:cs typeface="Montserrat" pitchFamily="34" charset="-120"/>
              </a:rPr>
              <a:t>invoices</a:t>
            </a:r>
            <a:r>
              <a:rPr lang="en-US" sz="1533" noProof="0" dirty="0">
                <a:solidFill>
                  <a:srgbClr val="1A1A1A"/>
                </a:solidFill>
                <a:latin typeface="Montserrat" pitchFamily="34" charset="0"/>
                <a:ea typeface="Montserrat" pitchFamily="34" charset="-122"/>
                <a:cs typeface="Montserrat" pitchFamily="34" charset="-120"/>
              </a:rPr>
              <a:t> for previously approved services.</a:t>
            </a:r>
            <a:endParaRPr lang="en-US" sz="1533" noProof="0" dirty="0"/>
          </a:p>
        </p:txBody>
      </p:sp>
      <p:pic>
        <p:nvPicPr>
          <p:cNvPr id="20" name="Image 5" descr="preencoded.png"/>
          <p:cNvPicPr>
            <a:picLocks noChangeAspect="1"/>
          </p:cNvPicPr>
          <p:nvPr/>
        </p:nvPicPr>
        <p:blipFill>
          <a:blip r:embed="rId3"/>
          <a:stretch>
            <a:fillRect/>
          </a:stretch>
        </p:blipFill>
        <p:spPr>
          <a:xfrm>
            <a:off x="365760" y="3840480"/>
            <a:ext cx="365760" cy="365760"/>
          </a:xfrm>
          <a:prstGeom prst="rect">
            <a:avLst/>
          </a:prstGeom>
        </p:spPr>
      </p:pic>
      <p:sp>
        <p:nvSpPr>
          <p:cNvPr id="21" name="Text 13"/>
          <p:cNvSpPr/>
          <p:nvPr/>
        </p:nvSpPr>
        <p:spPr>
          <a:xfrm>
            <a:off x="853440" y="3791712"/>
            <a:ext cx="11094720" cy="475488"/>
          </a:xfrm>
          <a:prstGeom prst="rect">
            <a:avLst/>
          </a:prstGeom>
          <a:noFill/>
          <a:ln/>
        </p:spPr>
        <p:txBody>
          <a:bodyPr wrap="none" lIns="0" tIns="0" rIns="0" bIns="0" rtlCol="0" anchor="ctr"/>
          <a:lstStyle/>
          <a:p>
            <a:r>
              <a:rPr lang="en-US" sz="1533" noProof="0" dirty="0">
                <a:solidFill>
                  <a:srgbClr val="1A1A1A"/>
                </a:solidFill>
                <a:latin typeface="Montserrat" pitchFamily="34" charset="0"/>
                <a:ea typeface="Montserrat" pitchFamily="34" charset="-122"/>
                <a:cs typeface="Montserrat" pitchFamily="34" charset="-120"/>
              </a:rPr>
              <a:t>Track </a:t>
            </a:r>
            <a:r>
              <a:rPr lang="en-US" sz="1533" b="1" noProof="0" dirty="0">
                <a:solidFill>
                  <a:srgbClr val="1A1A1A"/>
                </a:solidFill>
                <a:latin typeface="Montserrat" pitchFamily="34" charset="0"/>
                <a:ea typeface="Montserrat" pitchFamily="34" charset="-122"/>
                <a:cs typeface="Montserrat" pitchFamily="34" charset="-120"/>
              </a:rPr>
              <a:t>the status</a:t>
            </a:r>
            <a:r>
              <a:rPr lang="en-US" sz="1533" noProof="0" dirty="0">
                <a:solidFill>
                  <a:srgbClr val="1A1A1A"/>
                </a:solidFill>
                <a:latin typeface="Montserrat" pitchFamily="34" charset="0"/>
                <a:ea typeface="Montserrat" pitchFamily="34" charset="-122"/>
                <a:cs typeface="Montserrat" pitchFamily="34" charset="-120"/>
              </a:rPr>
              <a:t> of their transactions within Coupa.</a:t>
            </a:r>
            <a:endParaRPr lang="en-US" sz="1533" noProof="0" dirty="0"/>
          </a:p>
        </p:txBody>
      </p:sp>
      <p:sp>
        <p:nvSpPr>
          <p:cNvPr id="22" name="Shape 14"/>
          <p:cNvSpPr/>
          <p:nvPr/>
        </p:nvSpPr>
        <p:spPr>
          <a:xfrm>
            <a:off x="182880" y="4462271"/>
            <a:ext cx="11826240" cy="2267713"/>
          </a:xfrm>
          <a:prstGeom prst="roundRect">
            <a:avLst>
              <a:gd name="adj" fmla="val 4938"/>
            </a:avLst>
          </a:prstGeom>
          <a:solidFill>
            <a:srgbClr val="FDF8E1"/>
          </a:solidFill>
          <a:ln w="19050">
            <a:solidFill>
              <a:srgbClr val="E8C200"/>
            </a:solidFill>
            <a:prstDash val="solid"/>
          </a:ln>
        </p:spPr>
        <p:txBody>
          <a:bodyPr/>
          <a:lstStyle/>
          <a:p>
            <a:endParaRPr lang="en-US" sz="2400" noProof="0" dirty="0"/>
          </a:p>
        </p:txBody>
      </p:sp>
      <p:sp>
        <p:nvSpPr>
          <p:cNvPr id="23" name="Shape 15"/>
          <p:cNvSpPr/>
          <p:nvPr/>
        </p:nvSpPr>
        <p:spPr>
          <a:xfrm>
            <a:off x="609600" y="4901183"/>
            <a:ext cx="3413760" cy="0"/>
          </a:xfrm>
          <a:prstGeom prst="line">
            <a:avLst/>
          </a:prstGeom>
          <a:noFill/>
          <a:ln w="12700">
            <a:solidFill>
              <a:srgbClr val="E8C200"/>
            </a:solidFill>
            <a:prstDash val="solid"/>
          </a:ln>
        </p:spPr>
        <p:txBody>
          <a:bodyPr/>
          <a:lstStyle/>
          <a:p>
            <a:endParaRPr lang="en-US" sz="2400" noProof="0" dirty="0"/>
          </a:p>
        </p:txBody>
      </p:sp>
      <p:sp>
        <p:nvSpPr>
          <p:cNvPr id="24" name="Text 16"/>
          <p:cNvSpPr/>
          <p:nvPr/>
        </p:nvSpPr>
        <p:spPr>
          <a:xfrm>
            <a:off x="4084320" y="4706111"/>
            <a:ext cx="4023360" cy="365760"/>
          </a:xfrm>
          <a:prstGeom prst="rect">
            <a:avLst/>
          </a:prstGeom>
          <a:noFill/>
          <a:ln/>
        </p:spPr>
        <p:txBody>
          <a:bodyPr wrap="square" lIns="0" tIns="0" rIns="0" bIns="0" rtlCol="0" anchor="ctr"/>
          <a:lstStyle/>
          <a:p>
            <a:pPr algn="ctr"/>
            <a:r>
              <a:rPr lang="en-US" sz="1600" b="1" noProof="0" dirty="0">
                <a:solidFill>
                  <a:srgbClr val="F5C400"/>
                </a:solidFill>
                <a:latin typeface="Montserrat" pitchFamily="34" charset="0"/>
                <a:ea typeface="Montserrat" pitchFamily="34" charset="-122"/>
                <a:cs typeface="Montserrat" pitchFamily="34" charset="-120"/>
              </a:rPr>
              <a:t>Scope of this training</a:t>
            </a:r>
            <a:endParaRPr lang="en-US" sz="1600" noProof="0" dirty="0"/>
          </a:p>
        </p:txBody>
      </p:sp>
      <p:sp>
        <p:nvSpPr>
          <p:cNvPr id="25" name="Shape 17"/>
          <p:cNvSpPr/>
          <p:nvPr/>
        </p:nvSpPr>
        <p:spPr>
          <a:xfrm>
            <a:off x="8168640" y="4901183"/>
            <a:ext cx="3413760" cy="0"/>
          </a:xfrm>
          <a:prstGeom prst="line">
            <a:avLst/>
          </a:prstGeom>
          <a:noFill/>
          <a:ln w="12700">
            <a:solidFill>
              <a:srgbClr val="E8C200"/>
            </a:solidFill>
            <a:prstDash val="solid"/>
          </a:ln>
        </p:spPr>
        <p:txBody>
          <a:bodyPr/>
          <a:lstStyle/>
          <a:p>
            <a:endParaRPr lang="en-US" sz="2400" noProof="0" dirty="0"/>
          </a:p>
        </p:txBody>
      </p:sp>
      <p:sp>
        <p:nvSpPr>
          <p:cNvPr id="26" name="Text 18"/>
          <p:cNvSpPr/>
          <p:nvPr/>
        </p:nvSpPr>
        <p:spPr>
          <a:xfrm>
            <a:off x="5547360" y="5193792"/>
            <a:ext cx="1097280" cy="268224"/>
          </a:xfrm>
          <a:prstGeom prst="rect">
            <a:avLst/>
          </a:prstGeom>
          <a:noFill/>
          <a:ln/>
        </p:spPr>
        <p:txBody>
          <a:bodyPr wrap="square" lIns="0" tIns="0" rIns="0" bIns="0" rtlCol="0" anchor="ctr"/>
          <a:lstStyle/>
          <a:p>
            <a:pPr algn="ctr"/>
            <a:endParaRPr lang="en-US" sz="1200" noProof="0" dirty="0"/>
          </a:p>
        </p:txBody>
      </p:sp>
      <p:sp>
        <p:nvSpPr>
          <p:cNvPr id="27" name="Shape 19"/>
          <p:cNvSpPr/>
          <p:nvPr/>
        </p:nvSpPr>
        <p:spPr>
          <a:xfrm>
            <a:off x="1304544" y="5172854"/>
            <a:ext cx="707136" cy="707136"/>
          </a:xfrm>
          <a:prstGeom prst="ellipse">
            <a:avLst/>
          </a:prstGeom>
          <a:solidFill>
            <a:srgbClr val="F5C400"/>
          </a:solidFill>
          <a:ln w="12700">
            <a:solidFill>
              <a:srgbClr val="F5C400"/>
            </a:solidFill>
            <a:prstDash val="solid"/>
          </a:ln>
        </p:spPr>
        <p:txBody>
          <a:bodyPr/>
          <a:lstStyle/>
          <a:p>
            <a:endParaRPr lang="en-US" sz="2400" noProof="0" dirty="0"/>
          </a:p>
        </p:txBody>
      </p:sp>
      <p:pic>
        <p:nvPicPr>
          <p:cNvPr id="28" name="Image 6" descr="preencoded.png"/>
          <p:cNvPicPr>
            <a:picLocks noChangeAspect="1"/>
          </p:cNvPicPr>
          <p:nvPr/>
        </p:nvPicPr>
        <p:blipFill>
          <a:blip r:embed="rId4"/>
          <a:stretch>
            <a:fillRect/>
          </a:stretch>
        </p:blipFill>
        <p:spPr>
          <a:xfrm>
            <a:off x="1414272" y="5282582"/>
            <a:ext cx="487680" cy="487680"/>
          </a:xfrm>
          <a:prstGeom prst="rect">
            <a:avLst/>
          </a:prstGeom>
        </p:spPr>
      </p:pic>
      <p:sp>
        <p:nvSpPr>
          <p:cNvPr id="29" name="Text 20"/>
          <p:cNvSpPr/>
          <p:nvPr/>
        </p:nvSpPr>
        <p:spPr>
          <a:xfrm>
            <a:off x="536448" y="6106071"/>
            <a:ext cx="2365248" cy="609600"/>
          </a:xfrm>
          <a:prstGeom prst="rect">
            <a:avLst/>
          </a:prstGeom>
          <a:noFill/>
          <a:ln/>
        </p:spPr>
        <p:txBody>
          <a:bodyPr wrap="square" lIns="0" tIns="0" rIns="0" bIns="0" rtlCol="0" anchor="ctr"/>
          <a:lstStyle/>
          <a:p>
            <a:pPr algn="ctr"/>
            <a:r>
              <a:rPr lang="en-US" sz="1133" noProof="0" dirty="0">
                <a:solidFill>
                  <a:srgbClr val="1A1A1A"/>
                </a:solidFill>
                <a:latin typeface="Montserrat" pitchFamily="34" charset="0"/>
                <a:ea typeface="Montserrat" pitchFamily="34" charset="-122"/>
                <a:cs typeface="Montserrat" pitchFamily="34" charset="-120"/>
              </a:rPr>
              <a:t>Viewing</a:t>
            </a:r>
            <a:endParaRPr lang="en-US" sz="1133" noProof="0" dirty="0"/>
          </a:p>
          <a:p>
            <a:pPr algn="ctr"/>
            <a:r>
              <a:rPr lang="en-US" sz="1133" noProof="0" dirty="0">
                <a:solidFill>
                  <a:srgbClr val="1A1A1A"/>
                </a:solidFill>
                <a:latin typeface="Montserrat" pitchFamily="34" charset="0"/>
                <a:ea typeface="Montserrat" pitchFamily="34" charset="-122"/>
                <a:cs typeface="Montserrat" pitchFamily="34" charset="-120"/>
              </a:rPr>
              <a:t>Service Orders</a:t>
            </a:r>
            <a:endParaRPr lang="en-US" sz="1133" noProof="0" dirty="0"/>
          </a:p>
        </p:txBody>
      </p:sp>
      <p:sp>
        <p:nvSpPr>
          <p:cNvPr id="30" name="Shape 21"/>
          <p:cNvSpPr/>
          <p:nvPr/>
        </p:nvSpPr>
        <p:spPr>
          <a:xfrm>
            <a:off x="3657600" y="5172854"/>
            <a:ext cx="707136" cy="707136"/>
          </a:xfrm>
          <a:prstGeom prst="ellipse">
            <a:avLst/>
          </a:prstGeom>
          <a:solidFill>
            <a:srgbClr val="F5C400"/>
          </a:solidFill>
          <a:ln w="12700">
            <a:solidFill>
              <a:srgbClr val="F5C400"/>
            </a:solidFill>
            <a:prstDash val="solid"/>
          </a:ln>
        </p:spPr>
        <p:txBody>
          <a:bodyPr/>
          <a:lstStyle/>
          <a:p>
            <a:endParaRPr lang="en-US" sz="2400" noProof="0" dirty="0"/>
          </a:p>
        </p:txBody>
      </p:sp>
      <p:pic>
        <p:nvPicPr>
          <p:cNvPr id="31" name="Image 7" descr="preencoded.png"/>
          <p:cNvPicPr>
            <a:picLocks noChangeAspect="1"/>
          </p:cNvPicPr>
          <p:nvPr/>
        </p:nvPicPr>
        <p:blipFill>
          <a:blip r:embed="rId5"/>
          <a:stretch>
            <a:fillRect/>
          </a:stretch>
        </p:blipFill>
        <p:spPr>
          <a:xfrm>
            <a:off x="3767328" y="5282582"/>
            <a:ext cx="487680" cy="487680"/>
          </a:xfrm>
          <a:prstGeom prst="rect">
            <a:avLst/>
          </a:prstGeom>
        </p:spPr>
      </p:pic>
      <p:sp>
        <p:nvSpPr>
          <p:cNvPr id="32" name="Text 22"/>
          <p:cNvSpPr/>
          <p:nvPr/>
        </p:nvSpPr>
        <p:spPr>
          <a:xfrm>
            <a:off x="2840736" y="6095469"/>
            <a:ext cx="2365248" cy="609600"/>
          </a:xfrm>
          <a:prstGeom prst="rect">
            <a:avLst/>
          </a:prstGeom>
          <a:noFill/>
          <a:ln/>
        </p:spPr>
        <p:txBody>
          <a:bodyPr wrap="square" lIns="0" tIns="0" rIns="0" bIns="0" rtlCol="0" anchor="ctr"/>
          <a:lstStyle/>
          <a:p>
            <a:pPr algn="ctr"/>
            <a:r>
              <a:rPr lang="en-US" sz="1133" noProof="0" dirty="0">
                <a:solidFill>
                  <a:srgbClr val="1A1A1A"/>
                </a:solidFill>
                <a:latin typeface="Montserrat" pitchFamily="34" charset="0"/>
                <a:ea typeface="Montserrat" pitchFamily="34" charset="-122"/>
                <a:cs typeface="Montserrat" pitchFamily="34" charset="-120"/>
              </a:rPr>
              <a:t>Recording</a:t>
            </a:r>
            <a:endParaRPr lang="en-US" sz="1133" noProof="0" dirty="0"/>
          </a:p>
          <a:p>
            <a:pPr algn="ctr"/>
            <a:r>
              <a:rPr lang="en-US" sz="1133" noProof="0" dirty="0">
                <a:solidFill>
                  <a:srgbClr val="1A1A1A"/>
                </a:solidFill>
                <a:latin typeface="Montserrat" pitchFamily="34" charset="0"/>
                <a:ea typeface="Montserrat" pitchFamily="34" charset="-122"/>
                <a:cs typeface="Montserrat" pitchFamily="34" charset="-120"/>
              </a:rPr>
              <a:t>Service Entry Sheets (SES)</a:t>
            </a:r>
            <a:endParaRPr lang="en-US" sz="1133" noProof="0" dirty="0"/>
          </a:p>
        </p:txBody>
      </p:sp>
      <p:sp>
        <p:nvSpPr>
          <p:cNvPr id="33" name="Shape 23"/>
          <p:cNvSpPr/>
          <p:nvPr/>
        </p:nvSpPr>
        <p:spPr>
          <a:xfrm>
            <a:off x="6096000" y="5167287"/>
            <a:ext cx="707136" cy="707136"/>
          </a:xfrm>
          <a:prstGeom prst="ellipse">
            <a:avLst/>
          </a:prstGeom>
          <a:solidFill>
            <a:srgbClr val="F5C400"/>
          </a:solidFill>
          <a:ln w="12700">
            <a:solidFill>
              <a:srgbClr val="F5C400"/>
            </a:solidFill>
            <a:prstDash val="solid"/>
          </a:ln>
        </p:spPr>
        <p:txBody>
          <a:bodyPr/>
          <a:lstStyle/>
          <a:p>
            <a:endParaRPr lang="en-US" sz="2400" noProof="0" dirty="0"/>
          </a:p>
        </p:txBody>
      </p:sp>
      <p:pic>
        <p:nvPicPr>
          <p:cNvPr id="34" name="Image 8" descr="preencoded.png"/>
          <p:cNvPicPr>
            <a:picLocks noChangeAspect="1"/>
          </p:cNvPicPr>
          <p:nvPr/>
        </p:nvPicPr>
        <p:blipFill>
          <a:blip r:embed="rId6"/>
          <a:stretch>
            <a:fillRect/>
          </a:stretch>
        </p:blipFill>
        <p:spPr>
          <a:xfrm>
            <a:off x="6205728" y="5277015"/>
            <a:ext cx="487680" cy="487680"/>
          </a:xfrm>
          <a:prstGeom prst="rect">
            <a:avLst/>
          </a:prstGeom>
        </p:spPr>
      </p:pic>
      <p:sp>
        <p:nvSpPr>
          <p:cNvPr id="35" name="Text 24"/>
          <p:cNvSpPr/>
          <p:nvPr/>
        </p:nvSpPr>
        <p:spPr>
          <a:xfrm>
            <a:off x="5303520" y="6099709"/>
            <a:ext cx="2365248" cy="609600"/>
          </a:xfrm>
          <a:prstGeom prst="rect">
            <a:avLst/>
          </a:prstGeom>
          <a:noFill/>
          <a:ln/>
        </p:spPr>
        <p:txBody>
          <a:bodyPr wrap="square" lIns="0" tIns="0" rIns="0" bIns="0" rtlCol="0" anchor="ctr"/>
          <a:lstStyle/>
          <a:p>
            <a:pPr algn="ctr"/>
            <a:r>
              <a:rPr lang="en-US" sz="1133" noProof="0" dirty="0">
                <a:solidFill>
                  <a:srgbClr val="1A1A1A"/>
                </a:solidFill>
                <a:latin typeface="Montserrat" pitchFamily="34" charset="0"/>
                <a:ea typeface="Montserrat" pitchFamily="34" charset="-122"/>
                <a:cs typeface="Montserrat" pitchFamily="34" charset="-120"/>
              </a:rPr>
              <a:t>Attaching the</a:t>
            </a:r>
            <a:endParaRPr lang="en-US" sz="1133" noProof="0" dirty="0"/>
          </a:p>
          <a:p>
            <a:pPr algn="ctr"/>
            <a:r>
              <a:rPr lang="en-US" sz="1133" noProof="0" dirty="0">
                <a:solidFill>
                  <a:srgbClr val="1A1A1A"/>
                </a:solidFill>
                <a:latin typeface="Montserrat" pitchFamily="34" charset="0"/>
                <a:ea typeface="Montserrat" pitchFamily="34" charset="-122"/>
                <a:cs typeface="Montserrat" pitchFamily="34" charset="-120"/>
              </a:rPr>
              <a:t>Reconciliation Certificate</a:t>
            </a:r>
            <a:endParaRPr lang="en-US" sz="1133" noProof="0" dirty="0"/>
          </a:p>
        </p:txBody>
      </p:sp>
      <p:sp>
        <p:nvSpPr>
          <p:cNvPr id="36" name="Shape 25"/>
          <p:cNvSpPr/>
          <p:nvPr/>
        </p:nvSpPr>
        <p:spPr>
          <a:xfrm>
            <a:off x="8412480" y="5172854"/>
            <a:ext cx="707136" cy="707136"/>
          </a:xfrm>
          <a:prstGeom prst="ellipse">
            <a:avLst/>
          </a:prstGeom>
          <a:solidFill>
            <a:srgbClr val="F5C400"/>
          </a:solidFill>
          <a:ln w="12700">
            <a:solidFill>
              <a:srgbClr val="F5C400"/>
            </a:solidFill>
            <a:prstDash val="solid"/>
          </a:ln>
        </p:spPr>
        <p:txBody>
          <a:bodyPr/>
          <a:lstStyle/>
          <a:p>
            <a:endParaRPr lang="en-US" sz="2400" noProof="0" dirty="0"/>
          </a:p>
        </p:txBody>
      </p:sp>
      <p:pic>
        <p:nvPicPr>
          <p:cNvPr id="37" name="Image 9" descr="preencoded.png"/>
          <p:cNvPicPr>
            <a:picLocks noChangeAspect="1"/>
          </p:cNvPicPr>
          <p:nvPr/>
        </p:nvPicPr>
        <p:blipFill>
          <a:blip r:embed="rId7"/>
          <a:stretch>
            <a:fillRect/>
          </a:stretch>
        </p:blipFill>
        <p:spPr>
          <a:xfrm>
            <a:off x="8522208" y="5282582"/>
            <a:ext cx="487680" cy="487680"/>
          </a:xfrm>
          <a:prstGeom prst="rect">
            <a:avLst/>
          </a:prstGeom>
        </p:spPr>
      </p:pic>
      <p:sp>
        <p:nvSpPr>
          <p:cNvPr id="38" name="Text 26"/>
          <p:cNvSpPr/>
          <p:nvPr/>
        </p:nvSpPr>
        <p:spPr>
          <a:xfrm>
            <a:off x="7668768" y="6099709"/>
            <a:ext cx="2365248" cy="609600"/>
          </a:xfrm>
          <a:prstGeom prst="rect">
            <a:avLst/>
          </a:prstGeom>
          <a:noFill/>
          <a:ln/>
        </p:spPr>
        <p:txBody>
          <a:bodyPr wrap="square" lIns="0" tIns="0" rIns="0" bIns="0" rtlCol="0" anchor="ctr"/>
          <a:lstStyle/>
          <a:p>
            <a:pPr algn="ctr"/>
            <a:r>
              <a:rPr lang="en-US" sz="1133" noProof="0" dirty="0">
                <a:solidFill>
                  <a:srgbClr val="1A1A1A"/>
                </a:solidFill>
                <a:latin typeface="Montserrat" pitchFamily="34" charset="0"/>
                <a:ea typeface="Montserrat" pitchFamily="34" charset="-122"/>
                <a:cs typeface="Montserrat" pitchFamily="34" charset="-120"/>
              </a:rPr>
              <a:t>Creating and submitting</a:t>
            </a:r>
            <a:endParaRPr lang="en-US" sz="1133" noProof="0" dirty="0"/>
          </a:p>
          <a:p>
            <a:pPr algn="ctr"/>
            <a:r>
              <a:rPr lang="en-US" sz="1133" noProof="0" dirty="0">
                <a:solidFill>
                  <a:srgbClr val="1A1A1A"/>
                </a:solidFill>
                <a:latin typeface="Montserrat" pitchFamily="34" charset="0"/>
                <a:ea typeface="Montserrat" pitchFamily="34" charset="-122"/>
                <a:cs typeface="Montserrat" pitchFamily="34" charset="-120"/>
              </a:rPr>
              <a:t>Invoices</a:t>
            </a:r>
            <a:endParaRPr lang="en-US" sz="1133" noProof="0" dirty="0"/>
          </a:p>
        </p:txBody>
      </p:sp>
      <p:sp>
        <p:nvSpPr>
          <p:cNvPr id="39" name="Shape 27"/>
          <p:cNvSpPr/>
          <p:nvPr/>
        </p:nvSpPr>
        <p:spPr>
          <a:xfrm>
            <a:off x="10777728" y="5193793"/>
            <a:ext cx="707136" cy="707136"/>
          </a:xfrm>
          <a:prstGeom prst="ellipse">
            <a:avLst/>
          </a:prstGeom>
          <a:solidFill>
            <a:srgbClr val="F5C400"/>
          </a:solidFill>
          <a:ln w="12700">
            <a:solidFill>
              <a:srgbClr val="F5C400"/>
            </a:solidFill>
            <a:prstDash val="solid"/>
          </a:ln>
        </p:spPr>
        <p:txBody>
          <a:bodyPr/>
          <a:lstStyle/>
          <a:p>
            <a:endParaRPr lang="en-US" sz="2400" noProof="0" dirty="0"/>
          </a:p>
        </p:txBody>
      </p:sp>
      <p:pic>
        <p:nvPicPr>
          <p:cNvPr id="40" name="Image 10" descr="preencoded.png"/>
          <p:cNvPicPr>
            <a:picLocks noChangeAspect="1"/>
          </p:cNvPicPr>
          <p:nvPr/>
        </p:nvPicPr>
        <p:blipFill>
          <a:blip r:embed="rId8"/>
          <a:stretch>
            <a:fillRect/>
          </a:stretch>
        </p:blipFill>
        <p:spPr>
          <a:xfrm>
            <a:off x="10887456" y="5303521"/>
            <a:ext cx="487680" cy="487680"/>
          </a:xfrm>
          <a:prstGeom prst="rect">
            <a:avLst/>
          </a:prstGeom>
        </p:spPr>
      </p:pic>
      <p:sp>
        <p:nvSpPr>
          <p:cNvPr id="41" name="Text 28"/>
          <p:cNvSpPr/>
          <p:nvPr/>
        </p:nvSpPr>
        <p:spPr>
          <a:xfrm>
            <a:off x="9997440" y="6120648"/>
            <a:ext cx="2365248" cy="609600"/>
          </a:xfrm>
          <a:prstGeom prst="rect">
            <a:avLst/>
          </a:prstGeom>
          <a:noFill/>
          <a:ln/>
        </p:spPr>
        <p:txBody>
          <a:bodyPr wrap="square" lIns="0" tIns="0" rIns="0" bIns="0" rtlCol="0" anchor="ctr"/>
          <a:lstStyle/>
          <a:p>
            <a:pPr algn="ctr"/>
            <a:r>
              <a:rPr lang="en-US" sz="1133" noProof="0" dirty="0">
                <a:solidFill>
                  <a:srgbClr val="1A1A1A"/>
                </a:solidFill>
                <a:latin typeface="Montserrat" pitchFamily="34" charset="0"/>
                <a:ea typeface="Montserrat" pitchFamily="34" charset="-122"/>
                <a:cs typeface="Montserrat" pitchFamily="34" charset="-120"/>
              </a:rPr>
              <a:t>Transaction</a:t>
            </a:r>
            <a:endParaRPr lang="en-US" sz="1133" noProof="0" dirty="0"/>
          </a:p>
          <a:p>
            <a:pPr algn="ctr"/>
            <a:r>
              <a:rPr lang="en-US" sz="1133" noProof="0" dirty="0">
                <a:solidFill>
                  <a:srgbClr val="1A1A1A"/>
                </a:solidFill>
                <a:latin typeface="Montserrat" pitchFamily="34" charset="0"/>
                <a:ea typeface="Montserrat" pitchFamily="34" charset="-122"/>
                <a:cs typeface="Montserrat" pitchFamily="34" charset="-120"/>
              </a:rPr>
              <a:t>tracking</a:t>
            </a:r>
            <a:endParaRPr lang="en-US" sz="1133" noProof="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3"/>
          <p:cNvSpPr/>
          <p:nvPr/>
        </p:nvSpPr>
        <p:spPr>
          <a:xfrm>
            <a:off x="2462786" y="121920"/>
            <a:ext cx="60959" cy="877824"/>
          </a:xfrm>
          <a:prstGeom prst="rect">
            <a:avLst/>
          </a:prstGeom>
          <a:solidFill>
            <a:srgbClr val="F5C400"/>
          </a:solidFill>
          <a:ln w="12700">
            <a:solidFill>
              <a:srgbClr val="F5C400"/>
            </a:solidFill>
            <a:prstDash val="solid"/>
          </a:ln>
        </p:spPr>
        <p:txBody>
          <a:bodyPr/>
          <a:lstStyle/>
          <a:p>
            <a:endParaRPr lang="en-US" sz="2400" noProof="0" dirty="0"/>
          </a:p>
        </p:txBody>
      </p:sp>
      <p:sp>
        <p:nvSpPr>
          <p:cNvPr id="6" name="Text 4"/>
          <p:cNvSpPr/>
          <p:nvPr/>
        </p:nvSpPr>
        <p:spPr>
          <a:xfrm>
            <a:off x="2567497" y="280416"/>
            <a:ext cx="9265920" cy="609600"/>
          </a:xfrm>
          <a:prstGeom prst="rect">
            <a:avLst/>
          </a:prstGeom>
          <a:noFill/>
          <a:ln/>
        </p:spPr>
        <p:txBody>
          <a:bodyPr wrap="square" lIns="0" tIns="0" rIns="0" bIns="0" rtlCol="0" anchor="ctr"/>
          <a:lstStyle/>
          <a:p>
            <a:r>
              <a:rPr lang="en-US" sz="2800" b="1" noProof="0" dirty="0">
                <a:solidFill>
                  <a:srgbClr val="1A1A1A"/>
                </a:solidFill>
                <a:latin typeface="Montserrat" pitchFamily="34" charset="0"/>
              </a:rPr>
              <a:t>What is Services Procurement and what does it include?</a:t>
            </a:r>
          </a:p>
        </p:txBody>
      </p:sp>
      <p:sp>
        <p:nvSpPr>
          <p:cNvPr id="8" name="Shape 6"/>
          <p:cNvSpPr/>
          <p:nvPr/>
        </p:nvSpPr>
        <p:spPr>
          <a:xfrm>
            <a:off x="182880" y="1170432"/>
            <a:ext cx="11826240" cy="0"/>
          </a:xfrm>
          <a:prstGeom prst="line">
            <a:avLst/>
          </a:prstGeom>
          <a:noFill/>
          <a:ln w="12700">
            <a:solidFill>
              <a:srgbClr val="EEEEEE"/>
            </a:solidFill>
            <a:prstDash val="solid"/>
          </a:ln>
        </p:spPr>
        <p:txBody>
          <a:bodyPr/>
          <a:lstStyle/>
          <a:p>
            <a:endParaRPr lang="en-US" sz="2400" noProof="0" dirty="0"/>
          </a:p>
        </p:txBody>
      </p:sp>
      <p:sp>
        <p:nvSpPr>
          <p:cNvPr id="9" name="Shape 7"/>
          <p:cNvSpPr/>
          <p:nvPr/>
        </p:nvSpPr>
        <p:spPr>
          <a:xfrm>
            <a:off x="231648" y="2455607"/>
            <a:ext cx="3755136" cy="4291584"/>
          </a:xfrm>
          <a:prstGeom prst="roundRect">
            <a:avLst>
              <a:gd name="adj" fmla="val 2597"/>
            </a:avLst>
          </a:prstGeom>
          <a:solidFill>
            <a:srgbClr val="F5F5F5"/>
          </a:solidFill>
          <a:ln w="12700">
            <a:solidFill>
              <a:srgbClr val="E0E0E0"/>
            </a:solidFill>
            <a:prstDash val="solid"/>
          </a:ln>
        </p:spPr>
        <p:txBody>
          <a:bodyPr/>
          <a:lstStyle/>
          <a:p>
            <a:endParaRPr lang="en-US" sz="2400" noProof="0" dirty="0"/>
          </a:p>
        </p:txBody>
      </p:sp>
      <p:sp>
        <p:nvSpPr>
          <p:cNvPr id="10" name="Shape 8"/>
          <p:cNvSpPr/>
          <p:nvPr/>
        </p:nvSpPr>
        <p:spPr>
          <a:xfrm>
            <a:off x="577867" y="2638487"/>
            <a:ext cx="3023616" cy="1219200"/>
          </a:xfrm>
          <a:prstGeom prst="roundRect">
            <a:avLst>
              <a:gd name="adj" fmla="val 6000"/>
            </a:avLst>
          </a:prstGeom>
          <a:solidFill>
            <a:srgbClr val="FFFFFF"/>
          </a:solidFill>
          <a:ln w="12700">
            <a:solidFill>
              <a:srgbClr val="E8E8E8"/>
            </a:solidFill>
            <a:prstDash val="solid"/>
          </a:ln>
        </p:spPr>
        <p:txBody>
          <a:bodyPr/>
          <a:lstStyle/>
          <a:p>
            <a:endParaRPr lang="en-US" sz="2400" noProof="0" dirty="0"/>
          </a:p>
        </p:txBody>
      </p:sp>
      <p:sp>
        <p:nvSpPr>
          <p:cNvPr id="11" name="Shape 9"/>
          <p:cNvSpPr/>
          <p:nvPr/>
        </p:nvSpPr>
        <p:spPr>
          <a:xfrm>
            <a:off x="821707" y="2760407"/>
            <a:ext cx="877824" cy="877824"/>
          </a:xfrm>
          <a:prstGeom prst="ellipse">
            <a:avLst/>
          </a:prstGeom>
          <a:solidFill>
            <a:srgbClr val="FDF8E1"/>
          </a:solidFill>
          <a:ln w="19050">
            <a:solidFill>
              <a:srgbClr val="F5C400"/>
            </a:solidFill>
            <a:prstDash val="solid"/>
          </a:ln>
        </p:spPr>
        <p:txBody>
          <a:bodyPr/>
          <a:lstStyle/>
          <a:p>
            <a:endParaRPr lang="en-US" sz="2400" noProof="0" dirty="0"/>
          </a:p>
        </p:txBody>
      </p:sp>
      <p:pic>
        <p:nvPicPr>
          <p:cNvPr id="12" name="Image 0" descr="preencoded.png"/>
          <p:cNvPicPr>
            <a:picLocks noChangeAspect="1"/>
          </p:cNvPicPr>
          <p:nvPr/>
        </p:nvPicPr>
        <p:blipFill>
          <a:blip r:embed="rId3"/>
          <a:stretch>
            <a:fillRect/>
          </a:stretch>
        </p:blipFill>
        <p:spPr>
          <a:xfrm>
            <a:off x="968011" y="2906711"/>
            <a:ext cx="585216" cy="585216"/>
          </a:xfrm>
          <a:prstGeom prst="rect">
            <a:avLst/>
          </a:prstGeom>
        </p:spPr>
      </p:pic>
      <p:sp>
        <p:nvSpPr>
          <p:cNvPr id="13" name="Text 10"/>
          <p:cNvSpPr/>
          <p:nvPr/>
        </p:nvSpPr>
        <p:spPr>
          <a:xfrm>
            <a:off x="1699531" y="2918903"/>
            <a:ext cx="438912" cy="487680"/>
          </a:xfrm>
          <a:prstGeom prst="rect">
            <a:avLst/>
          </a:prstGeom>
          <a:noFill/>
          <a:ln/>
        </p:spPr>
        <p:txBody>
          <a:bodyPr wrap="square" lIns="0" tIns="0" rIns="0" bIns="0" rtlCol="0" anchor="ctr"/>
          <a:lstStyle/>
          <a:p>
            <a:pPr algn="ctr"/>
            <a:r>
              <a:rPr lang="en-US" sz="2400" noProof="0" dirty="0">
                <a:solidFill>
                  <a:srgbClr val="1A1A1A"/>
                </a:solidFill>
                <a:latin typeface="Montserrat" pitchFamily="34" charset="0"/>
                <a:ea typeface="Montserrat" pitchFamily="34" charset="-122"/>
                <a:cs typeface="Montserrat" pitchFamily="34" charset="-120"/>
              </a:rPr>
              <a:t>→</a:t>
            </a:r>
            <a:endParaRPr lang="en-US" sz="2400" noProof="0" dirty="0"/>
          </a:p>
        </p:txBody>
      </p:sp>
      <p:sp>
        <p:nvSpPr>
          <p:cNvPr id="14" name="Shape 11"/>
          <p:cNvSpPr/>
          <p:nvPr/>
        </p:nvSpPr>
        <p:spPr>
          <a:xfrm>
            <a:off x="2138443" y="2760407"/>
            <a:ext cx="877824" cy="877824"/>
          </a:xfrm>
          <a:prstGeom prst="ellipse">
            <a:avLst/>
          </a:prstGeom>
          <a:solidFill>
            <a:srgbClr val="FDF8E1"/>
          </a:solidFill>
          <a:ln w="19050">
            <a:solidFill>
              <a:srgbClr val="F5C400"/>
            </a:solidFill>
            <a:prstDash val="solid"/>
          </a:ln>
        </p:spPr>
        <p:txBody>
          <a:bodyPr/>
          <a:lstStyle/>
          <a:p>
            <a:endParaRPr lang="en-US" sz="2400" noProof="0" dirty="0"/>
          </a:p>
        </p:txBody>
      </p:sp>
      <p:pic>
        <p:nvPicPr>
          <p:cNvPr id="15" name="Image 1" descr="preencoded.png"/>
          <p:cNvPicPr>
            <a:picLocks noChangeAspect="1"/>
          </p:cNvPicPr>
          <p:nvPr/>
        </p:nvPicPr>
        <p:blipFill>
          <a:blip r:embed="rId4"/>
          <a:stretch>
            <a:fillRect/>
          </a:stretch>
        </p:blipFill>
        <p:spPr>
          <a:xfrm>
            <a:off x="2284747" y="2906711"/>
            <a:ext cx="585216" cy="585216"/>
          </a:xfrm>
          <a:prstGeom prst="rect">
            <a:avLst/>
          </a:prstGeom>
        </p:spPr>
      </p:pic>
      <p:sp>
        <p:nvSpPr>
          <p:cNvPr id="16" name="Shape 12"/>
          <p:cNvSpPr/>
          <p:nvPr/>
        </p:nvSpPr>
        <p:spPr>
          <a:xfrm>
            <a:off x="1784875" y="3894263"/>
            <a:ext cx="609600" cy="0"/>
          </a:xfrm>
          <a:prstGeom prst="line">
            <a:avLst/>
          </a:prstGeom>
          <a:noFill/>
          <a:ln w="25400">
            <a:solidFill>
              <a:srgbClr val="F5C400"/>
            </a:solidFill>
            <a:prstDash val="solid"/>
          </a:ln>
        </p:spPr>
        <p:txBody>
          <a:bodyPr/>
          <a:lstStyle/>
          <a:p>
            <a:endParaRPr lang="en-US" sz="2400" noProof="0" dirty="0"/>
          </a:p>
        </p:txBody>
      </p:sp>
      <p:sp>
        <p:nvSpPr>
          <p:cNvPr id="17" name="Text 13"/>
          <p:cNvSpPr/>
          <p:nvPr/>
        </p:nvSpPr>
        <p:spPr>
          <a:xfrm>
            <a:off x="212107" y="4016183"/>
            <a:ext cx="3755136" cy="341376"/>
          </a:xfrm>
          <a:prstGeom prst="rect">
            <a:avLst/>
          </a:prstGeom>
          <a:noFill/>
          <a:ln/>
        </p:spPr>
        <p:txBody>
          <a:bodyPr wrap="square" lIns="0" tIns="0" rIns="0" bIns="0" rtlCol="0" anchor="ctr"/>
          <a:lstStyle/>
          <a:p>
            <a:pPr algn="ctr"/>
            <a:r>
              <a:rPr lang="en-US" sz="1733" b="1" noProof="0" dirty="0">
                <a:solidFill>
                  <a:srgbClr val="1A1A1A"/>
                </a:solidFill>
                <a:latin typeface="Montserrat" pitchFamily="34" charset="0"/>
                <a:ea typeface="Montserrat" pitchFamily="34" charset="-122"/>
                <a:cs typeface="Montserrat" pitchFamily="34" charset="-120"/>
              </a:rPr>
              <a:t>From direct invoicing</a:t>
            </a:r>
            <a:endParaRPr lang="en-US" sz="1733" noProof="0" dirty="0"/>
          </a:p>
        </p:txBody>
      </p:sp>
      <p:sp>
        <p:nvSpPr>
          <p:cNvPr id="18" name="Text 14"/>
          <p:cNvSpPr/>
          <p:nvPr/>
        </p:nvSpPr>
        <p:spPr>
          <a:xfrm>
            <a:off x="212107" y="4357559"/>
            <a:ext cx="3755136" cy="341376"/>
          </a:xfrm>
          <a:prstGeom prst="rect">
            <a:avLst/>
          </a:prstGeom>
          <a:noFill/>
          <a:ln/>
        </p:spPr>
        <p:txBody>
          <a:bodyPr wrap="square" lIns="0" tIns="0" rIns="0" bIns="0" rtlCol="0" anchor="ctr"/>
          <a:lstStyle/>
          <a:p>
            <a:pPr algn="ctr"/>
            <a:r>
              <a:rPr lang="en-US" sz="1733" b="1" noProof="0" dirty="0">
                <a:solidFill>
                  <a:srgbClr val="1A1A1A"/>
                </a:solidFill>
                <a:latin typeface="Montserrat" pitchFamily="34" charset="0"/>
                <a:ea typeface="Montserrat" pitchFamily="34" charset="-122"/>
                <a:cs typeface="Montserrat" pitchFamily="34" charset="-120"/>
              </a:rPr>
              <a:t>to</a:t>
            </a:r>
            <a:endParaRPr lang="en-US" sz="1733" noProof="0" dirty="0"/>
          </a:p>
        </p:txBody>
      </p:sp>
      <p:sp>
        <p:nvSpPr>
          <p:cNvPr id="19" name="Text 15"/>
          <p:cNvSpPr/>
          <p:nvPr/>
        </p:nvSpPr>
        <p:spPr>
          <a:xfrm>
            <a:off x="212107" y="4698935"/>
            <a:ext cx="3755136" cy="341376"/>
          </a:xfrm>
          <a:prstGeom prst="rect">
            <a:avLst/>
          </a:prstGeom>
          <a:noFill/>
          <a:ln/>
        </p:spPr>
        <p:txBody>
          <a:bodyPr wrap="square" lIns="0" tIns="0" rIns="0" bIns="0" rtlCol="0" anchor="ctr"/>
          <a:lstStyle/>
          <a:p>
            <a:pPr algn="ctr"/>
            <a:r>
              <a:rPr lang="en-US" sz="1733" b="1" noProof="0" dirty="0">
                <a:solidFill>
                  <a:srgbClr val="F5C400"/>
                </a:solidFill>
                <a:latin typeface="Montserrat" pitchFamily="34" charset="0"/>
                <a:ea typeface="Montserrat" pitchFamily="34" charset="-122"/>
                <a:cs typeface="Montserrat" pitchFamily="34" charset="-120"/>
              </a:rPr>
              <a:t>service recording</a:t>
            </a:r>
            <a:endParaRPr lang="en-US" sz="1733" noProof="0" dirty="0"/>
          </a:p>
        </p:txBody>
      </p:sp>
      <p:sp>
        <p:nvSpPr>
          <p:cNvPr id="20" name="Shape 16"/>
          <p:cNvSpPr/>
          <p:nvPr/>
        </p:nvSpPr>
        <p:spPr>
          <a:xfrm>
            <a:off x="309643" y="5137847"/>
            <a:ext cx="3560064" cy="682752"/>
          </a:xfrm>
          <a:prstGeom prst="roundRect">
            <a:avLst>
              <a:gd name="adj" fmla="val 8929"/>
            </a:avLst>
          </a:prstGeom>
          <a:solidFill>
            <a:srgbClr val="FFFFFF"/>
          </a:solidFill>
          <a:ln w="12700">
            <a:solidFill>
              <a:srgbClr val="DDDDDD"/>
            </a:solidFill>
            <a:prstDash val="solid"/>
          </a:ln>
        </p:spPr>
        <p:txBody>
          <a:bodyPr/>
          <a:lstStyle/>
          <a:p>
            <a:endParaRPr lang="en-US" sz="2400" noProof="0" dirty="0"/>
          </a:p>
        </p:txBody>
      </p:sp>
      <p:pic>
        <p:nvPicPr>
          <p:cNvPr id="21" name="Image 2" descr="preencoded.png"/>
          <p:cNvPicPr>
            <a:picLocks noChangeAspect="1"/>
          </p:cNvPicPr>
          <p:nvPr/>
        </p:nvPicPr>
        <p:blipFill>
          <a:blip r:embed="rId5"/>
          <a:stretch>
            <a:fillRect/>
          </a:stretch>
        </p:blipFill>
        <p:spPr>
          <a:xfrm>
            <a:off x="382795" y="5259767"/>
            <a:ext cx="341376" cy="341376"/>
          </a:xfrm>
          <a:prstGeom prst="rect">
            <a:avLst/>
          </a:prstGeom>
        </p:spPr>
      </p:pic>
      <p:sp>
        <p:nvSpPr>
          <p:cNvPr id="22" name="Text 17"/>
          <p:cNvSpPr/>
          <p:nvPr/>
        </p:nvSpPr>
        <p:spPr>
          <a:xfrm>
            <a:off x="772939" y="5186615"/>
            <a:ext cx="3023616" cy="268224"/>
          </a:xfrm>
          <a:prstGeom prst="rect">
            <a:avLst/>
          </a:prstGeom>
          <a:noFill/>
          <a:ln/>
        </p:spPr>
        <p:txBody>
          <a:bodyPr wrap="square" lIns="0" tIns="0" rIns="0" bIns="0" rtlCol="0" anchor="ctr"/>
          <a:lstStyle/>
          <a:p>
            <a:r>
              <a:rPr lang="en-US" sz="1267" b="1" noProof="0" dirty="0">
                <a:solidFill>
                  <a:srgbClr val="1A1A1A"/>
                </a:solidFill>
                <a:latin typeface="Montserrat" pitchFamily="34" charset="0"/>
                <a:ea typeface="Montserrat" pitchFamily="34" charset="-122"/>
                <a:cs typeface="Montserrat" pitchFamily="34" charset="-120"/>
              </a:rPr>
              <a:t>Before</a:t>
            </a:r>
            <a:endParaRPr lang="en-US" sz="1267" noProof="0" dirty="0"/>
          </a:p>
        </p:txBody>
      </p:sp>
      <p:sp>
        <p:nvSpPr>
          <p:cNvPr id="23" name="Text 18"/>
          <p:cNvSpPr/>
          <p:nvPr/>
        </p:nvSpPr>
        <p:spPr>
          <a:xfrm>
            <a:off x="772939" y="5454839"/>
            <a:ext cx="3023616" cy="316992"/>
          </a:xfrm>
          <a:prstGeom prst="rect">
            <a:avLst/>
          </a:prstGeom>
          <a:noFill/>
          <a:ln/>
        </p:spPr>
        <p:txBody>
          <a:bodyPr wrap="square" lIns="0" tIns="0" rIns="0" bIns="0" rtlCol="0" anchor="ctr"/>
          <a:lstStyle/>
          <a:p>
            <a:r>
              <a:rPr lang="en-US" sz="1133" noProof="0" dirty="0">
                <a:solidFill>
                  <a:srgbClr val="1A1A1A"/>
                </a:solidFill>
                <a:latin typeface="Montserrat" pitchFamily="34" charset="0"/>
                <a:ea typeface="Montserrat" pitchFamily="34" charset="-122"/>
                <a:cs typeface="Montserrat" pitchFamily="34" charset="-120"/>
              </a:rPr>
              <a:t>Invoicing without structured validation.</a:t>
            </a:r>
            <a:endParaRPr lang="en-US" sz="1133" noProof="0" dirty="0"/>
          </a:p>
        </p:txBody>
      </p:sp>
      <p:sp>
        <p:nvSpPr>
          <p:cNvPr id="24" name="Shape 19"/>
          <p:cNvSpPr/>
          <p:nvPr/>
        </p:nvSpPr>
        <p:spPr>
          <a:xfrm>
            <a:off x="309643" y="5918135"/>
            <a:ext cx="3560064" cy="755904"/>
          </a:xfrm>
          <a:prstGeom prst="roundRect">
            <a:avLst>
              <a:gd name="adj" fmla="val 8065"/>
            </a:avLst>
          </a:prstGeom>
          <a:solidFill>
            <a:srgbClr val="FDF8E1"/>
          </a:solidFill>
          <a:ln w="12700">
            <a:solidFill>
              <a:srgbClr val="E8C200"/>
            </a:solidFill>
            <a:prstDash val="solid"/>
          </a:ln>
        </p:spPr>
        <p:txBody>
          <a:bodyPr/>
          <a:lstStyle/>
          <a:p>
            <a:endParaRPr lang="en-US" sz="2400" noProof="0" dirty="0"/>
          </a:p>
        </p:txBody>
      </p:sp>
      <p:pic>
        <p:nvPicPr>
          <p:cNvPr id="25" name="Image 3" descr="preencoded.png"/>
          <p:cNvPicPr>
            <a:picLocks noChangeAspect="1"/>
          </p:cNvPicPr>
          <p:nvPr/>
        </p:nvPicPr>
        <p:blipFill>
          <a:blip r:embed="rId6"/>
          <a:stretch>
            <a:fillRect/>
          </a:stretch>
        </p:blipFill>
        <p:spPr>
          <a:xfrm>
            <a:off x="382795" y="6064439"/>
            <a:ext cx="341376" cy="341376"/>
          </a:xfrm>
          <a:prstGeom prst="rect">
            <a:avLst/>
          </a:prstGeom>
        </p:spPr>
      </p:pic>
      <p:sp>
        <p:nvSpPr>
          <p:cNvPr id="26" name="Shape 20"/>
          <p:cNvSpPr/>
          <p:nvPr/>
        </p:nvSpPr>
        <p:spPr>
          <a:xfrm>
            <a:off x="577867" y="6259511"/>
            <a:ext cx="170688" cy="170688"/>
          </a:xfrm>
          <a:prstGeom prst="ellipse">
            <a:avLst/>
          </a:prstGeom>
          <a:solidFill>
            <a:srgbClr val="F5C400"/>
          </a:solidFill>
          <a:ln w="12700">
            <a:solidFill>
              <a:srgbClr val="F5C400"/>
            </a:solidFill>
            <a:prstDash val="solid"/>
          </a:ln>
        </p:spPr>
        <p:txBody>
          <a:bodyPr/>
          <a:lstStyle/>
          <a:p>
            <a:endParaRPr lang="en-US" sz="2400" noProof="0" dirty="0"/>
          </a:p>
        </p:txBody>
      </p:sp>
      <p:sp>
        <p:nvSpPr>
          <p:cNvPr id="27" name="Text 21"/>
          <p:cNvSpPr/>
          <p:nvPr/>
        </p:nvSpPr>
        <p:spPr>
          <a:xfrm>
            <a:off x="772939" y="5966903"/>
            <a:ext cx="3023616" cy="268224"/>
          </a:xfrm>
          <a:prstGeom prst="rect">
            <a:avLst/>
          </a:prstGeom>
          <a:noFill/>
          <a:ln/>
        </p:spPr>
        <p:txBody>
          <a:bodyPr wrap="square" lIns="0" tIns="0" rIns="0" bIns="0" rtlCol="0" anchor="ctr"/>
          <a:lstStyle/>
          <a:p>
            <a:r>
              <a:rPr lang="en-US" sz="1267" b="1" noProof="0" dirty="0">
                <a:solidFill>
                  <a:srgbClr val="1A1A1A"/>
                </a:solidFill>
                <a:latin typeface="Montserrat" pitchFamily="34" charset="0"/>
                <a:ea typeface="Montserrat" pitchFamily="34" charset="-122"/>
                <a:cs typeface="Montserrat" pitchFamily="34" charset="-120"/>
              </a:rPr>
              <a:t>Now</a:t>
            </a:r>
            <a:endParaRPr lang="en-US" sz="1267" noProof="0" dirty="0"/>
          </a:p>
        </p:txBody>
      </p:sp>
      <p:sp>
        <p:nvSpPr>
          <p:cNvPr id="28" name="Text 22"/>
          <p:cNvSpPr/>
          <p:nvPr/>
        </p:nvSpPr>
        <p:spPr>
          <a:xfrm>
            <a:off x="809515" y="6222935"/>
            <a:ext cx="3023616" cy="365760"/>
          </a:xfrm>
          <a:prstGeom prst="rect">
            <a:avLst/>
          </a:prstGeom>
          <a:noFill/>
          <a:ln/>
        </p:spPr>
        <p:txBody>
          <a:bodyPr wrap="square" lIns="0" tIns="0" rIns="0" bIns="0" rtlCol="0" anchor="ctr"/>
          <a:lstStyle/>
          <a:p>
            <a:r>
              <a:rPr lang="en-US" sz="1133" noProof="0" dirty="0">
                <a:solidFill>
                  <a:srgbClr val="1A1A1A"/>
                </a:solidFill>
                <a:latin typeface="Montserrat" pitchFamily="34" charset="0"/>
                <a:ea typeface="Montserrat" pitchFamily="34" charset="-122"/>
                <a:cs typeface="Montserrat" pitchFamily="34" charset="-120"/>
              </a:rPr>
              <a:t>Recording via a </a:t>
            </a:r>
            <a:r>
              <a:rPr lang="en-US" sz="1133" b="1" noProof="0" dirty="0">
                <a:solidFill>
                  <a:srgbClr val="F5C400"/>
                </a:solidFill>
                <a:latin typeface="Montserrat" pitchFamily="34" charset="0"/>
                <a:ea typeface="Montserrat" pitchFamily="34" charset="-122"/>
                <a:cs typeface="Montserrat" pitchFamily="34" charset="-120"/>
              </a:rPr>
              <a:t>Service Entry Sheet (SES) </a:t>
            </a:r>
            <a:r>
              <a:rPr lang="en-US" sz="1133" noProof="0" dirty="0">
                <a:solidFill>
                  <a:srgbClr val="1A1A1A"/>
                </a:solidFill>
                <a:latin typeface="Montserrat" pitchFamily="34" charset="0"/>
                <a:ea typeface="Montserrat" pitchFamily="34" charset="-122"/>
                <a:cs typeface="Montserrat" pitchFamily="34" charset="-120"/>
              </a:rPr>
              <a:t>before invoicing.</a:t>
            </a:r>
            <a:endParaRPr lang="en-US" sz="1133" noProof="0" dirty="0"/>
          </a:p>
        </p:txBody>
      </p:sp>
      <p:sp>
        <p:nvSpPr>
          <p:cNvPr id="29" name="Shape 23"/>
          <p:cNvSpPr/>
          <p:nvPr/>
        </p:nvSpPr>
        <p:spPr>
          <a:xfrm>
            <a:off x="4174507" y="2455607"/>
            <a:ext cx="3755136" cy="4291584"/>
          </a:xfrm>
          <a:prstGeom prst="roundRect">
            <a:avLst>
              <a:gd name="adj" fmla="val 2597"/>
            </a:avLst>
          </a:prstGeom>
          <a:solidFill>
            <a:srgbClr val="F5F5F5"/>
          </a:solidFill>
          <a:ln w="12700">
            <a:solidFill>
              <a:srgbClr val="E0E0E0"/>
            </a:solidFill>
            <a:prstDash val="solid"/>
          </a:ln>
        </p:spPr>
        <p:txBody>
          <a:bodyPr/>
          <a:lstStyle/>
          <a:p>
            <a:endParaRPr lang="en-US" sz="2400" noProof="0" dirty="0"/>
          </a:p>
        </p:txBody>
      </p:sp>
      <p:sp>
        <p:nvSpPr>
          <p:cNvPr id="30" name="Shape 24"/>
          <p:cNvSpPr/>
          <p:nvPr/>
        </p:nvSpPr>
        <p:spPr>
          <a:xfrm>
            <a:off x="4540267" y="2638487"/>
            <a:ext cx="3023616" cy="1219200"/>
          </a:xfrm>
          <a:prstGeom prst="roundRect">
            <a:avLst>
              <a:gd name="adj" fmla="val 6000"/>
            </a:avLst>
          </a:prstGeom>
          <a:solidFill>
            <a:srgbClr val="FFFFFF"/>
          </a:solidFill>
          <a:ln w="12700">
            <a:solidFill>
              <a:srgbClr val="E8E8E8"/>
            </a:solidFill>
            <a:prstDash val="solid"/>
          </a:ln>
        </p:spPr>
        <p:txBody>
          <a:bodyPr/>
          <a:lstStyle/>
          <a:p>
            <a:endParaRPr lang="en-US" sz="2400" noProof="0" dirty="0"/>
          </a:p>
        </p:txBody>
      </p:sp>
      <p:sp>
        <p:nvSpPr>
          <p:cNvPr id="31" name="Shape 25"/>
          <p:cNvSpPr/>
          <p:nvPr/>
        </p:nvSpPr>
        <p:spPr>
          <a:xfrm>
            <a:off x="4784107" y="2760407"/>
            <a:ext cx="877824" cy="877824"/>
          </a:xfrm>
          <a:prstGeom prst="ellipse">
            <a:avLst/>
          </a:prstGeom>
          <a:solidFill>
            <a:srgbClr val="FDF8E1"/>
          </a:solidFill>
          <a:ln w="19050">
            <a:solidFill>
              <a:srgbClr val="F5C400"/>
            </a:solidFill>
            <a:prstDash val="solid"/>
          </a:ln>
        </p:spPr>
        <p:txBody>
          <a:bodyPr/>
          <a:lstStyle/>
          <a:p>
            <a:endParaRPr lang="en-US" sz="2400" noProof="0" dirty="0"/>
          </a:p>
        </p:txBody>
      </p:sp>
      <p:pic>
        <p:nvPicPr>
          <p:cNvPr id="32" name="Image 4" descr="preencoded.png"/>
          <p:cNvPicPr>
            <a:picLocks noChangeAspect="1"/>
          </p:cNvPicPr>
          <p:nvPr/>
        </p:nvPicPr>
        <p:blipFill>
          <a:blip r:embed="rId7"/>
          <a:stretch>
            <a:fillRect/>
          </a:stretch>
        </p:blipFill>
        <p:spPr>
          <a:xfrm>
            <a:off x="4930411" y="2906711"/>
            <a:ext cx="585216" cy="585216"/>
          </a:xfrm>
          <a:prstGeom prst="rect">
            <a:avLst/>
          </a:prstGeom>
        </p:spPr>
      </p:pic>
      <p:sp>
        <p:nvSpPr>
          <p:cNvPr id="33" name="Text 26"/>
          <p:cNvSpPr/>
          <p:nvPr/>
        </p:nvSpPr>
        <p:spPr>
          <a:xfrm>
            <a:off x="5661931" y="2918903"/>
            <a:ext cx="438912" cy="487680"/>
          </a:xfrm>
          <a:prstGeom prst="rect">
            <a:avLst/>
          </a:prstGeom>
          <a:noFill/>
          <a:ln/>
        </p:spPr>
        <p:txBody>
          <a:bodyPr wrap="square" lIns="0" tIns="0" rIns="0" bIns="0" rtlCol="0" anchor="ctr"/>
          <a:lstStyle/>
          <a:p>
            <a:pPr algn="ctr"/>
            <a:r>
              <a:rPr lang="en-US" sz="2400" noProof="0" dirty="0">
                <a:solidFill>
                  <a:srgbClr val="1A1A1A"/>
                </a:solidFill>
                <a:latin typeface="Montserrat" pitchFamily="34" charset="0"/>
                <a:ea typeface="Montserrat" pitchFamily="34" charset="-122"/>
                <a:cs typeface="Montserrat" pitchFamily="34" charset="-120"/>
              </a:rPr>
              <a:t>→</a:t>
            </a:r>
            <a:endParaRPr lang="en-US" sz="2400" noProof="0" dirty="0"/>
          </a:p>
        </p:txBody>
      </p:sp>
      <p:sp>
        <p:nvSpPr>
          <p:cNvPr id="34" name="Shape 27"/>
          <p:cNvSpPr/>
          <p:nvPr/>
        </p:nvSpPr>
        <p:spPr>
          <a:xfrm>
            <a:off x="6100843" y="2760407"/>
            <a:ext cx="877824" cy="877824"/>
          </a:xfrm>
          <a:prstGeom prst="ellipse">
            <a:avLst/>
          </a:prstGeom>
          <a:solidFill>
            <a:srgbClr val="FDF8E1"/>
          </a:solidFill>
          <a:ln w="19050">
            <a:solidFill>
              <a:srgbClr val="F5C400"/>
            </a:solidFill>
            <a:prstDash val="solid"/>
          </a:ln>
        </p:spPr>
        <p:txBody>
          <a:bodyPr/>
          <a:lstStyle/>
          <a:p>
            <a:endParaRPr lang="en-US" sz="2400" noProof="0" dirty="0"/>
          </a:p>
        </p:txBody>
      </p:sp>
      <p:pic>
        <p:nvPicPr>
          <p:cNvPr id="35" name="Image 5" descr="preencoded.png"/>
          <p:cNvPicPr>
            <a:picLocks noChangeAspect="1"/>
          </p:cNvPicPr>
          <p:nvPr/>
        </p:nvPicPr>
        <p:blipFill>
          <a:blip r:embed="rId8"/>
          <a:stretch>
            <a:fillRect/>
          </a:stretch>
        </p:blipFill>
        <p:spPr>
          <a:xfrm>
            <a:off x="6247147" y="2906711"/>
            <a:ext cx="585216" cy="585216"/>
          </a:xfrm>
          <a:prstGeom prst="rect">
            <a:avLst/>
          </a:prstGeom>
        </p:spPr>
      </p:pic>
      <p:sp>
        <p:nvSpPr>
          <p:cNvPr id="36" name="Shape 28"/>
          <p:cNvSpPr/>
          <p:nvPr/>
        </p:nvSpPr>
        <p:spPr>
          <a:xfrm>
            <a:off x="5747275" y="3894263"/>
            <a:ext cx="609600" cy="0"/>
          </a:xfrm>
          <a:prstGeom prst="line">
            <a:avLst/>
          </a:prstGeom>
          <a:noFill/>
          <a:ln w="25400">
            <a:solidFill>
              <a:srgbClr val="F5C400"/>
            </a:solidFill>
            <a:prstDash val="solid"/>
          </a:ln>
        </p:spPr>
        <p:txBody>
          <a:bodyPr/>
          <a:lstStyle/>
          <a:p>
            <a:endParaRPr lang="en-US" sz="2400" noProof="0" dirty="0"/>
          </a:p>
        </p:txBody>
      </p:sp>
      <p:sp>
        <p:nvSpPr>
          <p:cNvPr id="37" name="Text 29"/>
          <p:cNvSpPr/>
          <p:nvPr/>
        </p:nvSpPr>
        <p:spPr>
          <a:xfrm>
            <a:off x="4174507" y="4016183"/>
            <a:ext cx="3755136" cy="341376"/>
          </a:xfrm>
          <a:prstGeom prst="rect">
            <a:avLst/>
          </a:prstGeom>
          <a:noFill/>
          <a:ln/>
        </p:spPr>
        <p:txBody>
          <a:bodyPr wrap="square" lIns="0" tIns="0" rIns="0" bIns="0" rtlCol="0" anchor="ctr"/>
          <a:lstStyle/>
          <a:p>
            <a:pPr algn="ctr"/>
            <a:r>
              <a:rPr lang="en-US" sz="1733" b="1" noProof="0" dirty="0">
                <a:solidFill>
                  <a:srgbClr val="1A1A1A"/>
                </a:solidFill>
                <a:latin typeface="Montserrat" pitchFamily="34" charset="0"/>
                <a:ea typeface="Montserrat" pitchFamily="34" charset="-122"/>
                <a:cs typeface="Montserrat" pitchFamily="34" charset="-120"/>
              </a:rPr>
              <a:t>Greater control</a:t>
            </a:r>
            <a:endParaRPr lang="en-US" sz="1733" noProof="0" dirty="0"/>
          </a:p>
        </p:txBody>
      </p:sp>
      <p:sp>
        <p:nvSpPr>
          <p:cNvPr id="38" name="Text 30"/>
          <p:cNvSpPr/>
          <p:nvPr/>
        </p:nvSpPr>
        <p:spPr>
          <a:xfrm>
            <a:off x="4174507" y="4357559"/>
            <a:ext cx="3755136" cy="341376"/>
          </a:xfrm>
          <a:prstGeom prst="rect">
            <a:avLst/>
          </a:prstGeom>
          <a:noFill/>
          <a:ln/>
        </p:spPr>
        <p:txBody>
          <a:bodyPr wrap="square" lIns="0" tIns="0" rIns="0" bIns="0" rtlCol="0" anchor="ctr"/>
          <a:lstStyle/>
          <a:p>
            <a:pPr algn="ctr"/>
            <a:r>
              <a:rPr lang="en-US" sz="1733" b="1" noProof="0" dirty="0">
                <a:solidFill>
                  <a:srgbClr val="1A1A1A"/>
                </a:solidFill>
                <a:latin typeface="Montserrat" pitchFamily="34" charset="0"/>
                <a:ea typeface="Montserrat" pitchFamily="34" charset="-122"/>
                <a:cs typeface="Montserrat" pitchFamily="34" charset="-120"/>
              </a:rPr>
              <a:t>and</a:t>
            </a:r>
            <a:endParaRPr lang="en-US" sz="1733" noProof="0" dirty="0"/>
          </a:p>
        </p:txBody>
      </p:sp>
      <p:sp>
        <p:nvSpPr>
          <p:cNvPr id="39" name="Text 31"/>
          <p:cNvSpPr/>
          <p:nvPr/>
        </p:nvSpPr>
        <p:spPr>
          <a:xfrm>
            <a:off x="4174507" y="4698935"/>
            <a:ext cx="3755136" cy="341376"/>
          </a:xfrm>
          <a:prstGeom prst="rect">
            <a:avLst/>
          </a:prstGeom>
          <a:noFill/>
          <a:ln/>
        </p:spPr>
        <p:txBody>
          <a:bodyPr wrap="square" lIns="0" tIns="0" rIns="0" bIns="0" rtlCol="0" anchor="ctr"/>
          <a:lstStyle/>
          <a:p>
            <a:pPr algn="ctr"/>
            <a:r>
              <a:rPr lang="en-US" sz="1733" b="1" noProof="0" dirty="0">
                <a:solidFill>
                  <a:srgbClr val="F5C400"/>
                </a:solidFill>
                <a:latin typeface="Montserrat" pitchFamily="34" charset="0"/>
                <a:ea typeface="Montserrat" pitchFamily="34" charset="-122"/>
                <a:cs typeface="Montserrat" pitchFamily="34" charset="-120"/>
              </a:rPr>
              <a:t>traceability</a:t>
            </a:r>
            <a:endParaRPr lang="en-US" sz="1733" noProof="0" dirty="0"/>
          </a:p>
        </p:txBody>
      </p:sp>
      <p:sp>
        <p:nvSpPr>
          <p:cNvPr id="40" name="Shape 32"/>
          <p:cNvSpPr/>
          <p:nvPr/>
        </p:nvSpPr>
        <p:spPr>
          <a:xfrm>
            <a:off x="4272043" y="5137847"/>
            <a:ext cx="3560064" cy="682752"/>
          </a:xfrm>
          <a:prstGeom prst="roundRect">
            <a:avLst>
              <a:gd name="adj" fmla="val 8929"/>
            </a:avLst>
          </a:prstGeom>
          <a:solidFill>
            <a:srgbClr val="FFFFFF"/>
          </a:solidFill>
          <a:ln w="12700">
            <a:solidFill>
              <a:srgbClr val="DDDDDD"/>
            </a:solidFill>
            <a:prstDash val="solid"/>
          </a:ln>
        </p:spPr>
        <p:txBody>
          <a:bodyPr/>
          <a:lstStyle/>
          <a:p>
            <a:endParaRPr lang="en-US" sz="2400" noProof="0" dirty="0"/>
          </a:p>
        </p:txBody>
      </p:sp>
      <p:pic>
        <p:nvPicPr>
          <p:cNvPr id="41" name="Image 6" descr="preencoded.png"/>
          <p:cNvPicPr>
            <a:picLocks noChangeAspect="1"/>
          </p:cNvPicPr>
          <p:nvPr/>
        </p:nvPicPr>
        <p:blipFill>
          <a:blip r:embed="rId5"/>
          <a:stretch>
            <a:fillRect/>
          </a:stretch>
        </p:blipFill>
        <p:spPr>
          <a:xfrm>
            <a:off x="4345195" y="5259767"/>
            <a:ext cx="341376" cy="341376"/>
          </a:xfrm>
          <a:prstGeom prst="rect">
            <a:avLst/>
          </a:prstGeom>
        </p:spPr>
      </p:pic>
      <p:sp>
        <p:nvSpPr>
          <p:cNvPr id="42" name="Text 33"/>
          <p:cNvSpPr/>
          <p:nvPr/>
        </p:nvSpPr>
        <p:spPr>
          <a:xfrm>
            <a:off x="4735339" y="5186615"/>
            <a:ext cx="3023616" cy="268224"/>
          </a:xfrm>
          <a:prstGeom prst="rect">
            <a:avLst/>
          </a:prstGeom>
          <a:noFill/>
          <a:ln/>
        </p:spPr>
        <p:txBody>
          <a:bodyPr wrap="square" lIns="0" tIns="0" rIns="0" bIns="0" rtlCol="0" anchor="ctr"/>
          <a:lstStyle/>
          <a:p>
            <a:r>
              <a:rPr lang="en-US" sz="1267" b="1" noProof="0" dirty="0">
                <a:solidFill>
                  <a:srgbClr val="1A1A1A"/>
                </a:solidFill>
                <a:latin typeface="Montserrat" pitchFamily="34" charset="0"/>
                <a:ea typeface="Montserrat" pitchFamily="34" charset="-122"/>
                <a:cs typeface="Montserrat" pitchFamily="34" charset="-120"/>
              </a:rPr>
              <a:t>Before</a:t>
            </a:r>
            <a:endParaRPr lang="en-US" sz="1267" noProof="0" dirty="0"/>
          </a:p>
        </p:txBody>
      </p:sp>
      <p:sp>
        <p:nvSpPr>
          <p:cNvPr id="43" name="Text 34"/>
          <p:cNvSpPr/>
          <p:nvPr/>
        </p:nvSpPr>
        <p:spPr>
          <a:xfrm>
            <a:off x="4735339" y="5454839"/>
            <a:ext cx="3023616" cy="316992"/>
          </a:xfrm>
          <a:prstGeom prst="rect">
            <a:avLst/>
          </a:prstGeom>
          <a:noFill/>
          <a:ln/>
        </p:spPr>
        <p:txBody>
          <a:bodyPr wrap="square" lIns="0" tIns="0" rIns="0" bIns="0" rtlCol="0" anchor="ctr"/>
          <a:lstStyle/>
          <a:p>
            <a:r>
              <a:rPr lang="en-US" sz="1133" noProof="0" dirty="0">
                <a:solidFill>
                  <a:srgbClr val="1A1A1A"/>
                </a:solidFill>
                <a:latin typeface="Montserrat" pitchFamily="34" charset="0"/>
                <a:ea typeface="Montserrat" pitchFamily="34" charset="-122"/>
                <a:cs typeface="Montserrat" pitchFamily="34" charset="-120"/>
              </a:rPr>
              <a:t>Low visibility between the service provided and the invoice.</a:t>
            </a:r>
            <a:endParaRPr lang="en-US" sz="1133" noProof="0" dirty="0"/>
          </a:p>
        </p:txBody>
      </p:sp>
      <p:sp>
        <p:nvSpPr>
          <p:cNvPr id="44" name="Shape 35"/>
          <p:cNvSpPr/>
          <p:nvPr/>
        </p:nvSpPr>
        <p:spPr>
          <a:xfrm>
            <a:off x="4272043" y="5918135"/>
            <a:ext cx="3560064" cy="755904"/>
          </a:xfrm>
          <a:prstGeom prst="roundRect">
            <a:avLst>
              <a:gd name="adj" fmla="val 8065"/>
            </a:avLst>
          </a:prstGeom>
          <a:solidFill>
            <a:srgbClr val="FDF8E1"/>
          </a:solidFill>
          <a:ln w="12700">
            <a:solidFill>
              <a:srgbClr val="E8C200"/>
            </a:solidFill>
            <a:prstDash val="solid"/>
          </a:ln>
        </p:spPr>
        <p:txBody>
          <a:bodyPr/>
          <a:lstStyle/>
          <a:p>
            <a:endParaRPr lang="en-US" sz="2400" noProof="0" dirty="0"/>
          </a:p>
        </p:txBody>
      </p:sp>
      <p:pic>
        <p:nvPicPr>
          <p:cNvPr id="45" name="Image 7" descr="preencoded.png"/>
          <p:cNvPicPr>
            <a:picLocks noChangeAspect="1"/>
          </p:cNvPicPr>
          <p:nvPr/>
        </p:nvPicPr>
        <p:blipFill>
          <a:blip r:embed="rId6"/>
          <a:stretch>
            <a:fillRect/>
          </a:stretch>
        </p:blipFill>
        <p:spPr>
          <a:xfrm>
            <a:off x="4345195" y="6064439"/>
            <a:ext cx="341376" cy="341376"/>
          </a:xfrm>
          <a:prstGeom prst="rect">
            <a:avLst/>
          </a:prstGeom>
        </p:spPr>
      </p:pic>
      <p:sp>
        <p:nvSpPr>
          <p:cNvPr id="46" name="Shape 36"/>
          <p:cNvSpPr/>
          <p:nvPr/>
        </p:nvSpPr>
        <p:spPr>
          <a:xfrm>
            <a:off x="4540267" y="6259511"/>
            <a:ext cx="170688" cy="170688"/>
          </a:xfrm>
          <a:prstGeom prst="ellipse">
            <a:avLst/>
          </a:prstGeom>
          <a:solidFill>
            <a:srgbClr val="F5C400"/>
          </a:solidFill>
          <a:ln w="12700">
            <a:solidFill>
              <a:srgbClr val="F5C400"/>
            </a:solidFill>
            <a:prstDash val="solid"/>
          </a:ln>
        </p:spPr>
        <p:txBody>
          <a:bodyPr/>
          <a:lstStyle/>
          <a:p>
            <a:endParaRPr lang="en-US" sz="2400" noProof="0" dirty="0"/>
          </a:p>
        </p:txBody>
      </p:sp>
      <p:sp>
        <p:nvSpPr>
          <p:cNvPr id="47" name="Text 37"/>
          <p:cNvSpPr/>
          <p:nvPr/>
        </p:nvSpPr>
        <p:spPr>
          <a:xfrm>
            <a:off x="4735339" y="5966903"/>
            <a:ext cx="3023616" cy="268224"/>
          </a:xfrm>
          <a:prstGeom prst="rect">
            <a:avLst/>
          </a:prstGeom>
          <a:noFill/>
          <a:ln/>
        </p:spPr>
        <p:txBody>
          <a:bodyPr wrap="square" lIns="0" tIns="0" rIns="0" bIns="0" rtlCol="0" anchor="ctr"/>
          <a:lstStyle/>
          <a:p>
            <a:r>
              <a:rPr lang="en-US" sz="1267" b="1" noProof="0" dirty="0">
                <a:solidFill>
                  <a:srgbClr val="1A1A1A"/>
                </a:solidFill>
                <a:latin typeface="Montserrat" pitchFamily="34" charset="0"/>
                <a:ea typeface="Montserrat" pitchFamily="34" charset="-122"/>
                <a:cs typeface="Montserrat" pitchFamily="34" charset="-120"/>
              </a:rPr>
              <a:t>Now</a:t>
            </a:r>
            <a:endParaRPr lang="en-US" sz="1267" noProof="0" dirty="0"/>
          </a:p>
        </p:txBody>
      </p:sp>
      <p:sp>
        <p:nvSpPr>
          <p:cNvPr id="48" name="Text 38"/>
          <p:cNvSpPr/>
          <p:nvPr/>
        </p:nvSpPr>
        <p:spPr>
          <a:xfrm>
            <a:off x="4796299" y="6211824"/>
            <a:ext cx="3023616" cy="365760"/>
          </a:xfrm>
          <a:prstGeom prst="rect">
            <a:avLst/>
          </a:prstGeom>
          <a:noFill/>
          <a:ln/>
        </p:spPr>
        <p:txBody>
          <a:bodyPr wrap="square" lIns="0" tIns="0" rIns="0" bIns="0" rtlCol="0" anchor="ctr"/>
          <a:lstStyle/>
          <a:p>
            <a:r>
              <a:rPr lang="en-US" sz="1133" noProof="0" dirty="0">
                <a:solidFill>
                  <a:srgbClr val="1A1A1A"/>
                </a:solidFill>
                <a:latin typeface="Montserrat" pitchFamily="34" charset="0"/>
              </a:rPr>
              <a:t>You will know the detail and status of the services executed and approved.</a:t>
            </a:r>
            <a:endParaRPr lang="en-US" sz="1133" noProof="0" dirty="0"/>
          </a:p>
        </p:txBody>
      </p:sp>
      <p:sp>
        <p:nvSpPr>
          <p:cNvPr id="49" name="Shape 39"/>
          <p:cNvSpPr/>
          <p:nvPr/>
        </p:nvSpPr>
        <p:spPr>
          <a:xfrm>
            <a:off x="8136907" y="2455607"/>
            <a:ext cx="3755136" cy="4291584"/>
          </a:xfrm>
          <a:prstGeom prst="roundRect">
            <a:avLst>
              <a:gd name="adj" fmla="val 2597"/>
            </a:avLst>
          </a:prstGeom>
          <a:solidFill>
            <a:srgbClr val="F5F5F5"/>
          </a:solidFill>
          <a:ln w="12700">
            <a:solidFill>
              <a:srgbClr val="E0E0E0"/>
            </a:solidFill>
            <a:prstDash val="solid"/>
          </a:ln>
        </p:spPr>
        <p:txBody>
          <a:bodyPr/>
          <a:lstStyle/>
          <a:p>
            <a:endParaRPr lang="en-US" sz="2400" noProof="0" dirty="0"/>
          </a:p>
        </p:txBody>
      </p:sp>
      <p:sp>
        <p:nvSpPr>
          <p:cNvPr id="50" name="Shape 40"/>
          <p:cNvSpPr/>
          <p:nvPr/>
        </p:nvSpPr>
        <p:spPr>
          <a:xfrm>
            <a:off x="8502667" y="2638487"/>
            <a:ext cx="3023616" cy="1219200"/>
          </a:xfrm>
          <a:prstGeom prst="roundRect">
            <a:avLst>
              <a:gd name="adj" fmla="val 6000"/>
            </a:avLst>
          </a:prstGeom>
          <a:solidFill>
            <a:srgbClr val="FFFFFF"/>
          </a:solidFill>
          <a:ln w="12700">
            <a:solidFill>
              <a:srgbClr val="E8E8E8"/>
            </a:solidFill>
            <a:prstDash val="solid"/>
          </a:ln>
        </p:spPr>
        <p:txBody>
          <a:bodyPr/>
          <a:lstStyle/>
          <a:p>
            <a:endParaRPr lang="en-US" sz="2400" noProof="0" dirty="0"/>
          </a:p>
        </p:txBody>
      </p:sp>
      <p:sp>
        <p:nvSpPr>
          <p:cNvPr id="51" name="Shape 41"/>
          <p:cNvSpPr/>
          <p:nvPr/>
        </p:nvSpPr>
        <p:spPr>
          <a:xfrm>
            <a:off x="8746507" y="2760407"/>
            <a:ext cx="877824" cy="877824"/>
          </a:xfrm>
          <a:prstGeom prst="ellipse">
            <a:avLst/>
          </a:prstGeom>
          <a:solidFill>
            <a:srgbClr val="FDF8E1"/>
          </a:solidFill>
          <a:ln w="19050">
            <a:solidFill>
              <a:srgbClr val="F5C400"/>
            </a:solidFill>
            <a:prstDash val="solid"/>
          </a:ln>
        </p:spPr>
        <p:txBody>
          <a:bodyPr/>
          <a:lstStyle/>
          <a:p>
            <a:endParaRPr lang="en-US" sz="2400" noProof="0" dirty="0"/>
          </a:p>
        </p:txBody>
      </p:sp>
      <p:pic>
        <p:nvPicPr>
          <p:cNvPr id="52" name="Image 8" descr="preencoded.png"/>
          <p:cNvPicPr>
            <a:picLocks noChangeAspect="1"/>
          </p:cNvPicPr>
          <p:nvPr/>
        </p:nvPicPr>
        <p:blipFill>
          <a:blip r:embed="rId9"/>
          <a:stretch>
            <a:fillRect/>
          </a:stretch>
        </p:blipFill>
        <p:spPr>
          <a:xfrm>
            <a:off x="8892811" y="2906711"/>
            <a:ext cx="585216" cy="585216"/>
          </a:xfrm>
          <a:prstGeom prst="rect">
            <a:avLst/>
          </a:prstGeom>
        </p:spPr>
      </p:pic>
      <p:sp>
        <p:nvSpPr>
          <p:cNvPr id="53" name="Text 42"/>
          <p:cNvSpPr/>
          <p:nvPr/>
        </p:nvSpPr>
        <p:spPr>
          <a:xfrm>
            <a:off x="9624331" y="2918903"/>
            <a:ext cx="438912" cy="487680"/>
          </a:xfrm>
          <a:prstGeom prst="rect">
            <a:avLst/>
          </a:prstGeom>
          <a:noFill/>
          <a:ln/>
        </p:spPr>
        <p:txBody>
          <a:bodyPr wrap="square" lIns="0" tIns="0" rIns="0" bIns="0" rtlCol="0" anchor="ctr"/>
          <a:lstStyle/>
          <a:p>
            <a:pPr algn="ctr"/>
            <a:r>
              <a:rPr lang="en-US" sz="2400" noProof="0" dirty="0">
                <a:solidFill>
                  <a:srgbClr val="1A1A1A"/>
                </a:solidFill>
                <a:latin typeface="Montserrat" pitchFamily="34" charset="0"/>
                <a:ea typeface="Montserrat" pitchFamily="34" charset="-122"/>
                <a:cs typeface="Montserrat" pitchFamily="34" charset="-120"/>
              </a:rPr>
              <a:t>→</a:t>
            </a:r>
            <a:endParaRPr lang="en-US" sz="2400" noProof="0" dirty="0"/>
          </a:p>
        </p:txBody>
      </p:sp>
      <p:sp>
        <p:nvSpPr>
          <p:cNvPr id="54" name="Shape 43"/>
          <p:cNvSpPr/>
          <p:nvPr/>
        </p:nvSpPr>
        <p:spPr>
          <a:xfrm>
            <a:off x="10063243" y="2760407"/>
            <a:ext cx="877824" cy="877824"/>
          </a:xfrm>
          <a:prstGeom prst="ellipse">
            <a:avLst/>
          </a:prstGeom>
          <a:solidFill>
            <a:srgbClr val="FDF8E1"/>
          </a:solidFill>
          <a:ln w="19050">
            <a:solidFill>
              <a:srgbClr val="F5C400"/>
            </a:solidFill>
            <a:prstDash val="solid"/>
          </a:ln>
        </p:spPr>
        <p:txBody>
          <a:bodyPr/>
          <a:lstStyle/>
          <a:p>
            <a:endParaRPr lang="en-US" sz="2400" noProof="0" dirty="0"/>
          </a:p>
        </p:txBody>
      </p:sp>
      <p:pic>
        <p:nvPicPr>
          <p:cNvPr id="55" name="Image 9" descr="preencoded.png"/>
          <p:cNvPicPr>
            <a:picLocks noChangeAspect="1"/>
          </p:cNvPicPr>
          <p:nvPr/>
        </p:nvPicPr>
        <p:blipFill>
          <a:blip r:embed="rId10"/>
          <a:stretch>
            <a:fillRect/>
          </a:stretch>
        </p:blipFill>
        <p:spPr>
          <a:xfrm>
            <a:off x="10209547" y="2906711"/>
            <a:ext cx="585216" cy="585216"/>
          </a:xfrm>
          <a:prstGeom prst="rect">
            <a:avLst/>
          </a:prstGeom>
        </p:spPr>
      </p:pic>
      <p:sp>
        <p:nvSpPr>
          <p:cNvPr id="56" name="Shape 44"/>
          <p:cNvSpPr/>
          <p:nvPr/>
        </p:nvSpPr>
        <p:spPr>
          <a:xfrm>
            <a:off x="9709675" y="3894263"/>
            <a:ext cx="609600" cy="0"/>
          </a:xfrm>
          <a:prstGeom prst="line">
            <a:avLst/>
          </a:prstGeom>
          <a:noFill/>
          <a:ln w="25400">
            <a:solidFill>
              <a:srgbClr val="F5C400"/>
            </a:solidFill>
            <a:prstDash val="solid"/>
          </a:ln>
        </p:spPr>
        <p:txBody>
          <a:bodyPr/>
          <a:lstStyle/>
          <a:p>
            <a:endParaRPr lang="en-US" sz="2400" noProof="0" dirty="0"/>
          </a:p>
        </p:txBody>
      </p:sp>
      <p:sp>
        <p:nvSpPr>
          <p:cNvPr id="57" name="Text 45"/>
          <p:cNvSpPr/>
          <p:nvPr/>
        </p:nvSpPr>
        <p:spPr>
          <a:xfrm>
            <a:off x="8136907" y="4016183"/>
            <a:ext cx="3755136" cy="341376"/>
          </a:xfrm>
          <a:prstGeom prst="rect">
            <a:avLst/>
          </a:prstGeom>
          <a:noFill/>
          <a:ln/>
        </p:spPr>
        <p:txBody>
          <a:bodyPr wrap="square" lIns="0" tIns="0" rIns="0" bIns="0" rtlCol="0" anchor="ctr"/>
          <a:lstStyle/>
          <a:p>
            <a:pPr algn="ctr"/>
            <a:r>
              <a:rPr lang="en-US" sz="1733" b="1" noProof="0" dirty="0">
                <a:solidFill>
                  <a:srgbClr val="1A1A1A"/>
                </a:solidFill>
                <a:latin typeface="Montserrat" pitchFamily="34" charset="0"/>
                <a:ea typeface="Montserrat" pitchFamily="34" charset="-122"/>
                <a:cs typeface="Montserrat" pitchFamily="34" charset="-120"/>
              </a:rPr>
              <a:t>A more organized</a:t>
            </a:r>
            <a:endParaRPr lang="en-US" sz="1733" noProof="0" dirty="0"/>
          </a:p>
        </p:txBody>
      </p:sp>
      <p:sp>
        <p:nvSpPr>
          <p:cNvPr id="58" name="Text 46"/>
          <p:cNvSpPr/>
          <p:nvPr/>
        </p:nvSpPr>
        <p:spPr>
          <a:xfrm>
            <a:off x="8136907" y="4357559"/>
            <a:ext cx="3755136" cy="341376"/>
          </a:xfrm>
          <a:prstGeom prst="rect">
            <a:avLst/>
          </a:prstGeom>
          <a:noFill/>
          <a:ln/>
        </p:spPr>
        <p:txBody>
          <a:bodyPr wrap="square" lIns="0" tIns="0" rIns="0" bIns="0" rtlCol="0" anchor="ctr"/>
          <a:lstStyle/>
          <a:p>
            <a:pPr algn="ctr"/>
            <a:r>
              <a:rPr lang="en-US" sz="1733" b="1" noProof="0" dirty="0">
                <a:solidFill>
                  <a:srgbClr val="1A1A1A"/>
                </a:solidFill>
                <a:latin typeface="Montserrat" pitchFamily="34" charset="0"/>
                <a:ea typeface="Montserrat" pitchFamily="34" charset="-122"/>
                <a:cs typeface="Montserrat" pitchFamily="34" charset="-120"/>
              </a:rPr>
              <a:t>and</a:t>
            </a:r>
            <a:endParaRPr lang="en-US" sz="1733" noProof="0" dirty="0"/>
          </a:p>
        </p:txBody>
      </p:sp>
      <p:sp>
        <p:nvSpPr>
          <p:cNvPr id="59" name="Text 47"/>
          <p:cNvSpPr/>
          <p:nvPr/>
        </p:nvSpPr>
        <p:spPr>
          <a:xfrm>
            <a:off x="8136907" y="4698935"/>
            <a:ext cx="3755136" cy="341376"/>
          </a:xfrm>
          <a:prstGeom prst="rect">
            <a:avLst/>
          </a:prstGeom>
          <a:noFill/>
          <a:ln/>
        </p:spPr>
        <p:txBody>
          <a:bodyPr wrap="square" lIns="0" tIns="0" rIns="0" bIns="0" rtlCol="0" anchor="ctr"/>
          <a:lstStyle/>
          <a:p>
            <a:pPr algn="ctr"/>
            <a:r>
              <a:rPr lang="en-US" sz="1733" b="1" noProof="0" dirty="0">
                <a:solidFill>
                  <a:srgbClr val="F5C400"/>
                </a:solidFill>
                <a:latin typeface="Montserrat" pitchFamily="34" charset="0"/>
                <a:ea typeface="Montserrat" pitchFamily="34" charset="-122"/>
                <a:cs typeface="Montserrat" pitchFamily="34" charset="-120"/>
              </a:rPr>
              <a:t>predictable</a:t>
            </a:r>
            <a:endParaRPr lang="en-US" sz="1733" noProof="0" dirty="0"/>
          </a:p>
        </p:txBody>
      </p:sp>
      <p:sp>
        <p:nvSpPr>
          <p:cNvPr id="60" name="Shape 48"/>
          <p:cNvSpPr/>
          <p:nvPr/>
        </p:nvSpPr>
        <p:spPr>
          <a:xfrm>
            <a:off x="8234443" y="5137847"/>
            <a:ext cx="3560064" cy="682752"/>
          </a:xfrm>
          <a:prstGeom prst="roundRect">
            <a:avLst>
              <a:gd name="adj" fmla="val 8929"/>
            </a:avLst>
          </a:prstGeom>
          <a:solidFill>
            <a:srgbClr val="FFFFFF"/>
          </a:solidFill>
          <a:ln w="12700">
            <a:solidFill>
              <a:srgbClr val="DDDDDD"/>
            </a:solidFill>
            <a:prstDash val="solid"/>
          </a:ln>
        </p:spPr>
        <p:txBody>
          <a:bodyPr/>
          <a:lstStyle/>
          <a:p>
            <a:endParaRPr lang="en-US" sz="2400" noProof="0" dirty="0"/>
          </a:p>
        </p:txBody>
      </p:sp>
      <p:pic>
        <p:nvPicPr>
          <p:cNvPr id="61" name="Image 10" descr="preencoded.png"/>
          <p:cNvPicPr>
            <a:picLocks noChangeAspect="1"/>
          </p:cNvPicPr>
          <p:nvPr/>
        </p:nvPicPr>
        <p:blipFill>
          <a:blip r:embed="rId5"/>
          <a:stretch>
            <a:fillRect/>
          </a:stretch>
        </p:blipFill>
        <p:spPr>
          <a:xfrm>
            <a:off x="8307595" y="5259767"/>
            <a:ext cx="341376" cy="341376"/>
          </a:xfrm>
          <a:prstGeom prst="rect">
            <a:avLst/>
          </a:prstGeom>
        </p:spPr>
      </p:pic>
      <p:sp>
        <p:nvSpPr>
          <p:cNvPr id="62" name="Text 49"/>
          <p:cNvSpPr/>
          <p:nvPr/>
        </p:nvSpPr>
        <p:spPr>
          <a:xfrm>
            <a:off x="8697739" y="5186615"/>
            <a:ext cx="3023616" cy="268224"/>
          </a:xfrm>
          <a:prstGeom prst="rect">
            <a:avLst/>
          </a:prstGeom>
          <a:noFill/>
          <a:ln/>
        </p:spPr>
        <p:txBody>
          <a:bodyPr wrap="square" lIns="0" tIns="0" rIns="0" bIns="0" rtlCol="0" anchor="ctr"/>
          <a:lstStyle/>
          <a:p>
            <a:r>
              <a:rPr lang="en-US" sz="1267" b="1" noProof="0" dirty="0">
                <a:solidFill>
                  <a:srgbClr val="1A1A1A"/>
                </a:solidFill>
                <a:latin typeface="Montserrat" pitchFamily="34" charset="0"/>
                <a:ea typeface="Montserrat" pitchFamily="34" charset="-122"/>
                <a:cs typeface="Montserrat" pitchFamily="34" charset="-120"/>
              </a:rPr>
              <a:t>Before</a:t>
            </a:r>
            <a:endParaRPr lang="en-US" sz="1267" noProof="0" dirty="0"/>
          </a:p>
        </p:txBody>
      </p:sp>
      <p:sp>
        <p:nvSpPr>
          <p:cNvPr id="63" name="Text 50"/>
          <p:cNvSpPr/>
          <p:nvPr/>
        </p:nvSpPr>
        <p:spPr>
          <a:xfrm>
            <a:off x="8697739" y="5454839"/>
            <a:ext cx="3023616" cy="316992"/>
          </a:xfrm>
          <a:prstGeom prst="rect">
            <a:avLst/>
          </a:prstGeom>
          <a:noFill/>
          <a:ln/>
        </p:spPr>
        <p:txBody>
          <a:bodyPr wrap="square" lIns="0" tIns="0" rIns="0" bIns="0" rtlCol="0" anchor="ctr"/>
          <a:lstStyle/>
          <a:p>
            <a:r>
              <a:rPr lang="en-US" sz="1133" noProof="0" dirty="0">
                <a:solidFill>
                  <a:srgbClr val="1A1A1A"/>
                </a:solidFill>
                <a:latin typeface="Montserrat" pitchFamily="34" charset="0"/>
                <a:ea typeface="Montserrat" pitchFamily="34" charset="-122"/>
                <a:cs typeface="Montserrat" pitchFamily="34" charset="-120"/>
              </a:rPr>
              <a:t>Adjustments, rework, and discrepancies.</a:t>
            </a:r>
            <a:endParaRPr lang="en-US" sz="1133" noProof="0" dirty="0"/>
          </a:p>
        </p:txBody>
      </p:sp>
      <p:sp>
        <p:nvSpPr>
          <p:cNvPr id="64" name="Shape 51"/>
          <p:cNvSpPr/>
          <p:nvPr/>
        </p:nvSpPr>
        <p:spPr>
          <a:xfrm>
            <a:off x="8234443" y="5918135"/>
            <a:ext cx="3560064" cy="755904"/>
          </a:xfrm>
          <a:prstGeom prst="roundRect">
            <a:avLst>
              <a:gd name="adj" fmla="val 8065"/>
            </a:avLst>
          </a:prstGeom>
          <a:solidFill>
            <a:srgbClr val="FDF8E1"/>
          </a:solidFill>
          <a:ln w="12700">
            <a:solidFill>
              <a:srgbClr val="E8C200"/>
            </a:solidFill>
            <a:prstDash val="solid"/>
          </a:ln>
        </p:spPr>
        <p:txBody>
          <a:bodyPr/>
          <a:lstStyle/>
          <a:p>
            <a:endParaRPr lang="en-US" sz="2400" noProof="0" dirty="0"/>
          </a:p>
        </p:txBody>
      </p:sp>
      <p:pic>
        <p:nvPicPr>
          <p:cNvPr id="65" name="Image 11" descr="preencoded.png"/>
          <p:cNvPicPr>
            <a:picLocks noChangeAspect="1"/>
          </p:cNvPicPr>
          <p:nvPr/>
        </p:nvPicPr>
        <p:blipFill>
          <a:blip r:embed="rId6"/>
          <a:stretch>
            <a:fillRect/>
          </a:stretch>
        </p:blipFill>
        <p:spPr>
          <a:xfrm>
            <a:off x="8307595" y="6064439"/>
            <a:ext cx="341376" cy="341376"/>
          </a:xfrm>
          <a:prstGeom prst="rect">
            <a:avLst/>
          </a:prstGeom>
        </p:spPr>
      </p:pic>
      <p:sp>
        <p:nvSpPr>
          <p:cNvPr id="66" name="Shape 52"/>
          <p:cNvSpPr/>
          <p:nvPr/>
        </p:nvSpPr>
        <p:spPr>
          <a:xfrm>
            <a:off x="8502667" y="6259511"/>
            <a:ext cx="170688" cy="170688"/>
          </a:xfrm>
          <a:prstGeom prst="ellipse">
            <a:avLst/>
          </a:prstGeom>
          <a:solidFill>
            <a:srgbClr val="F5C400"/>
          </a:solidFill>
          <a:ln w="12700">
            <a:solidFill>
              <a:srgbClr val="F5C400"/>
            </a:solidFill>
            <a:prstDash val="solid"/>
          </a:ln>
        </p:spPr>
        <p:txBody>
          <a:bodyPr/>
          <a:lstStyle/>
          <a:p>
            <a:endParaRPr lang="en-US" sz="2400" noProof="0" dirty="0"/>
          </a:p>
        </p:txBody>
      </p:sp>
      <p:sp>
        <p:nvSpPr>
          <p:cNvPr id="67" name="Text 53"/>
          <p:cNvSpPr/>
          <p:nvPr/>
        </p:nvSpPr>
        <p:spPr>
          <a:xfrm>
            <a:off x="8697739" y="5966903"/>
            <a:ext cx="3023616" cy="268224"/>
          </a:xfrm>
          <a:prstGeom prst="rect">
            <a:avLst/>
          </a:prstGeom>
          <a:noFill/>
          <a:ln/>
        </p:spPr>
        <p:txBody>
          <a:bodyPr wrap="square" lIns="0" tIns="0" rIns="0" bIns="0" rtlCol="0" anchor="ctr"/>
          <a:lstStyle/>
          <a:p>
            <a:r>
              <a:rPr lang="en-US" sz="1267" b="1" noProof="0" dirty="0">
                <a:solidFill>
                  <a:srgbClr val="1A1A1A"/>
                </a:solidFill>
                <a:latin typeface="Montserrat" pitchFamily="34" charset="0"/>
                <a:ea typeface="Montserrat" pitchFamily="34" charset="-122"/>
                <a:cs typeface="Montserrat" pitchFamily="34" charset="-120"/>
              </a:rPr>
              <a:t>Now</a:t>
            </a:r>
            <a:endParaRPr lang="en-US" sz="1267" noProof="0" dirty="0"/>
          </a:p>
        </p:txBody>
      </p:sp>
      <p:sp>
        <p:nvSpPr>
          <p:cNvPr id="68" name="Text 54"/>
          <p:cNvSpPr/>
          <p:nvPr/>
        </p:nvSpPr>
        <p:spPr>
          <a:xfrm>
            <a:off x="8770891" y="6178624"/>
            <a:ext cx="3023616" cy="426617"/>
          </a:xfrm>
          <a:prstGeom prst="rect">
            <a:avLst/>
          </a:prstGeom>
          <a:noFill/>
          <a:ln/>
        </p:spPr>
        <p:txBody>
          <a:bodyPr wrap="square" lIns="0" tIns="0" rIns="0" bIns="0" rtlCol="0" anchor="ctr"/>
          <a:lstStyle/>
          <a:p>
            <a:r>
              <a:rPr lang="en-US" sz="1133" noProof="0" dirty="0">
                <a:solidFill>
                  <a:srgbClr val="1A1A1A"/>
                </a:solidFill>
                <a:latin typeface="Montserrat" pitchFamily="34" charset="0"/>
              </a:rPr>
              <a:t>A single source of information and consistent criteria for everyone. Invoices are linked to previously validated services.</a:t>
            </a:r>
            <a:endParaRPr lang="en-US" sz="1133" noProof="0" dirty="0"/>
          </a:p>
        </p:txBody>
      </p:sp>
      <p:pic>
        <p:nvPicPr>
          <p:cNvPr id="75" name="Image 0" descr="preencoded.png">
            <a:extLst>
              <a:ext uri="{FF2B5EF4-FFF2-40B4-BE49-F238E27FC236}">
                <a16:creationId xmlns:a16="http://schemas.microsoft.com/office/drawing/2014/main" id="{91CAE8ED-D8F2-8345-55E5-E32D708E9115}"/>
              </a:ext>
            </a:extLst>
          </p:cNvPr>
          <p:cNvPicPr>
            <a:picLocks noChangeAspect="1"/>
          </p:cNvPicPr>
          <p:nvPr/>
        </p:nvPicPr>
        <p:blipFill>
          <a:blip r:embed="rId11"/>
          <a:stretch>
            <a:fillRect/>
          </a:stretch>
        </p:blipFill>
        <p:spPr>
          <a:xfrm>
            <a:off x="86629" y="1602"/>
            <a:ext cx="2214450" cy="1027804"/>
          </a:xfrm>
          <a:prstGeom prst="rect">
            <a:avLst/>
          </a:prstGeom>
        </p:spPr>
      </p:pic>
      <p:sp>
        <p:nvSpPr>
          <p:cNvPr id="4" name="Shape 55">
            <a:extLst>
              <a:ext uri="{FF2B5EF4-FFF2-40B4-BE49-F238E27FC236}">
                <a16:creationId xmlns:a16="http://schemas.microsoft.com/office/drawing/2014/main" id="{C3ADD998-BA47-E3B9-F03E-6D699456F4E9}"/>
              </a:ext>
            </a:extLst>
          </p:cNvPr>
          <p:cNvSpPr/>
          <p:nvPr/>
        </p:nvSpPr>
        <p:spPr>
          <a:xfrm>
            <a:off x="212107" y="1249679"/>
            <a:ext cx="11679936" cy="738663"/>
          </a:xfrm>
          <a:prstGeom prst="roundRect">
            <a:avLst>
              <a:gd name="adj" fmla="val 9722"/>
            </a:avLst>
          </a:prstGeom>
          <a:solidFill>
            <a:schemeClr val="bg1"/>
          </a:solidFill>
          <a:ln w="19050">
            <a:solidFill>
              <a:srgbClr val="E8C200"/>
            </a:solidFill>
            <a:prstDash val="solid"/>
          </a:ln>
        </p:spPr>
        <p:txBody>
          <a:bodyPr/>
          <a:lstStyle/>
          <a:p>
            <a:endParaRPr lang="en-US" sz="2400" noProof="0" dirty="0"/>
          </a:p>
        </p:txBody>
      </p:sp>
      <p:sp>
        <p:nvSpPr>
          <p:cNvPr id="3" name="TextBox 2">
            <a:extLst>
              <a:ext uri="{FF2B5EF4-FFF2-40B4-BE49-F238E27FC236}">
                <a16:creationId xmlns:a16="http://schemas.microsoft.com/office/drawing/2014/main" id="{F85D5708-2EF2-8C58-32B2-A2A42A1963D1}"/>
              </a:ext>
            </a:extLst>
          </p:cNvPr>
          <p:cNvSpPr txBox="1"/>
          <p:nvPr/>
        </p:nvSpPr>
        <p:spPr>
          <a:xfrm>
            <a:off x="231648" y="1341120"/>
            <a:ext cx="11777472" cy="707694"/>
          </a:xfrm>
          <a:prstGeom prst="rect">
            <a:avLst/>
          </a:prstGeom>
          <a:noFill/>
        </p:spPr>
        <p:txBody>
          <a:bodyPr wrap="square">
            <a:spAutoFit/>
          </a:bodyPr>
          <a:lstStyle/>
          <a:p>
            <a:r>
              <a:rPr lang="en-US" sz="1333" noProof="0" dirty="0">
                <a:latin typeface="Montserrat" panose="00000500000000000000" pitchFamily="2" charset="0"/>
                <a:ea typeface="Aptos" pitchFamily="34" charset="-122"/>
                <a:cs typeface="Aptos" pitchFamily="34" charset="-120"/>
              </a:rPr>
              <a:t>Services Procurement is the new service-management model in Coupa that lets you </a:t>
            </a:r>
            <a:r>
              <a:rPr lang="en-US" sz="1333" b="1" noProof="0" dirty="0">
                <a:latin typeface="Montserrat" panose="00000500000000000000" pitchFamily="2" charset="0"/>
                <a:ea typeface="Aptos" pitchFamily="34" charset="-122"/>
                <a:cs typeface="Aptos" pitchFamily="34" charset="-120"/>
              </a:rPr>
              <a:t>manage, validate, and track</a:t>
            </a:r>
            <a:r>
              <a:rPr lang="en-US" sz="1333" noProof="0" dirty="0">
                <a:latin typeface="Montserrat" panose="00000500000000000000" pitchFamily="2" charset="0"/>
                <a:ea typeface="Aptos" pitchFamily="34" charset="-122"/>
                <a:cs typeface="Aptos" pitchFamily="34" charset="-120"/>
              </a:rPr>
              <a:t> contracted services in a </a:t>
            </a:r>
            <a:r>
              <a:rPr lang="en-US" sz="1333" b="1" noProof="0" dirty="0">
                <a:latin typeface="Montserrat" panose="00000500000000000000" pitchFamily="2" charset="0"/>
                <a:ea typeface="Aptos" pitchFamily="34" charset="-122"/>
                <a:cs typeface="Aptos" pitchFamily="34" charset="-120"/>
              </a:rPr>
              <a:t>digital, traceable, and centralized way.</a:t>
            </a:r>
            <a:endParaRPr lang="en-US" sz="1333" noProof="0" dirty="0"/>
          </a:p>
          <a:p>
            <a:endParaRPr lang="en-US" sz="1333" noProof="0" dirty="0"/>
          </a:p>
        </p:txBody>
      </p:sp>
      <p:sp>
        <p:nvSpPr>
          <p:cNvPr id="77" name="Text 5">
            <a:extLst>
              <a:ext uri="{FF2B5EF4-FFF2-40B4-BE49-F238E27FC236}">
                <a16:creationId xmlns:a16="http://schemas.microsoft.com/office/drawing/2014/main" id="{0FB0B973-6B5D-9EAC-3CB3-7759524E7EFF}"/>
              </a:ext>
            </a:extLst>
          </p:cNvPr>
          <p:cNvSpPr/>
          <p:nvPr/>
        </p:nvSpPr>
        <p:spPr>
          <a:xfrm>
            <a:off x="253784" y="2126423"/>
            <a:ext cx="2891493" cy="365760"/>
          </a:xfrm>
          <a:prstGeom prst="rect">
            <a:avLst/>
          </a:prstGeom>
          <a:noFill/>
          <a:ln/>
        </p:spPr>
        <p:txBody>
          <a:bodyPr wrap="square" lIns="0" tIns="0" rIns="0" bIns="0" rtlCol="0" anchor="t"/>
          <a:lstStyle/>
          <a:p>
            <a:r>
              <a:rPr lang="en-US" sz="2133" b="1" i="1" noProof="0" dirty="0">
                <a:solidFill>
                  <a:srgbClr val="555555"/>
                </a:solidFill>
                <a:latin typeface="Montserrat" pitchFamily="34" charset="0"/>
              </a:rPr>
              <a:t>Benefits</a:t>
            </a:r>
            <a:endParaRPr lang="en-US" sz="2133" b="1" noProof="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3"/>
          <p:cNvSpPr/>
          <p:nvPr/>
        </p:nvSpPr>
        <p:spPr>
          <a:xfrm>
            <a:off x="2633472" y="97536"/>
            <a:ext cx="97536" cy="975360"/>
          </a:xfrm>
          <a:prstGeom prst="rect">
            <a:avLst/>
          </a:prstGeom>
          <a:solidFill>
            <a:srgbClr val="F5C400"/>
          </a:solidFill>
          <a:ln w="12700">
            <a:solidFill>
              <a:srgbClr val="F5C400"/>
            </a:solidFill>
            <a:prstDash val="solid"/>
          </a:ln>
        </p:spPr>
        <p:txBody>
          <a:bodyPr/>
          <a:lstStyle/>
          <a:p>
            <a:endParaRPr lang="en-US" sz="2400" noProof="0" dirty="0"/>
          </a:p>
        </p:txBody>
      </p:sp>
      <p:sp>
        <p:nvSpPr>
          <p:cNvPr id="6" name="Text 4"/>
          <p:cNvSpPr/>
          <p:nvPr/>
        </p:nvSpPr>
        <p:spPr>
          <a:xfrm>
            <a:off x="2882471" y="299853"/>
            <a:ext cx="9144000" cy="560832"/>
          </a:xfrm>
          <a:prstGeom prst="rect">
            <a:avLst/>
          </a:prstGeom>
          <a:noFill/>
          <a:ln/>
        </p:spPr>
        <p:txBody>
          <a:bodyPr wrap="square" lIns="0" tIns="0" rIns="0" bIns="0" rtlCol="0" anchor="b"/>
          <a:lstStyle/>
          <a:p>
            <a:r>
              <a:rPr lang="en-US" sz="3733" b="1" noProof="0" dirty="0">
                <a:solidFill>
                  <a:srgbClr val="1A1A1A"/>
                </a:solidFill>
                <a:latin typeface="Montserrat" pitchFamily="34" charset="0"/>
                <a:ea typeface="Montserrat" pitchFamily="34" charset="-122"/>
                <a:cs typeface="Montserrat" pitchFamily="34" charset="-120"/>
              </a:rPr>
              <a:t>End-to-end process</a:t>
            </a:r>
            <a:endParaRPr lang="en-US" sz="3733" noProof="0" dirty="0"/>
          </a:p>
        </p:txBody>
      </p:sp>
      <p:sp>
        <p:nvSpPr>
          <p:cNvPr id="8" name="Shape 6"/>
          <p:cNvSpPr/>
          <p:nvPr/>
        </p:nvSpPr>
        <p:spPr>
          <a:xfrm>
            <a:off x="182880" y="1158240"/>
            <a:ext cx="11826240" cy="0"/>
          </a:xfrm>
          <a:prstGeom prst="line">
            <a:avLst/>
          </a:prstGeom>
          <a:noFill/>
          <a:ln w="12700">
            <a:solidFill>
              <a:srgbClr val="EEEEEE"/>
            </a:solidFill>
            <a:prstDash val="solid"/>
          </a:ln>
        </p:spPr>
        <p:txBody>
          <a:bodyPr/>
          <a:lstStyle/>
          <a:p>
            <a:endParaRPr lang="en-US" sz="2400" noProof="0" dirty="0"/>
          </a:p>
        </p:txBody>
      </p:sp>
      <p:sp>
        <p:nvSpPr>
          <p:cNvPr id="9" name="Text 7"/>
          <p:cNvSpPr/>
          <p:nvPr/>
        </p:nvSpPr>
        <p:spPr>
          <a:xfrm>
            <a:off x="249936" y="1194816"/>
            <a:ext cx="11765280" cy="390144"/>
          </a:xfrm>
          <a:prstGeom prst="rect">
            <a:avLst/>
          </a:prstGeom>
          <a:noFill/>
          <a:ln/>
        </p:spPr>
        <p:txBody>
          <a:bodyPr wrap="square" lIns="0" tIns="0" rIns="0" bIns="0" rtlCol="0" anchor="ctr"/>
          <a:lstStyle/>
          <a:p>
            <a:pPr algn="ctr"/>
            <a:r>
              <a:rPr lang="en-US" sz="1533" noProof="0" dirty="0">
                <a:solidFill>
                  <a:srgbClr val="1A1A1A"/>
                </a:solidFill>
                <a:latin typeface="Montserrat" pitchFamily="34" charset="0"/>
                <a:ea typeface="Montserrat" pitchFamily="34" charset="-122"/>
                <a:cs typeface="Montserrat" pitchFamily="34" charset="-120"/>
              </a:rPr>
              <a:t>How services are </a:t>
            </a:r>
            <a:r>
              <a:rPr lang="en-US" sz="1533" b="1" noProof="0" dirty="0">
                <a:solidFill>
                  <a:srgbClr val="F5C400"/>
                </a:solidFill>
                <a:latin typeface="Montserrat" pitchFamily="34" charset="0"/>
                <a:ea typeface="Montserrat" pitchFamily="34" charset="-122"/>
                <a:cs typeface="Montserrat" pitchFamily="34" charset="-120"/>
              </a:rPr>
              <a:t>recorded</a:t>
            </a:r>
            <a:r>
              <a:rPr lang="en-US" sz="1533" noProof="0" dirty="0">
                <a:solidFill>
                  <a:srgbClr val="1A1A1A"/>
                </a:solidFill>
                <a:latin typeface="Montserrat" pitchFamily="34" charset="0"/>
                <a:ea typeface="Montserrat" pitchFamily="34" charset="-122"/>
                <a:cs typeface="Montserrat" pitchFamily="34" charset="-120"/>
              </a:rPr>
              <a:t>, </a:t>
            </a:r>
            <a:r>
              <a:rPr lang="en-US" sz="1533" b="1" noProof="0" dirty="0">
                <a:solidFill>
                  <a:srgbClr val="F5C400"/>
                </a:solidFill>
                <a:latin typeface="Montserrat" pitchFamily="34" charset="0"/>
                <a:ea typeface="Montserrat" pitchFamily="34" charset="-122"/>
                <a:cs typeface="Montserrat" pitchFamily="34" charset="-120"/>
              </a:rPr>
              <a:t>validated</a:t>
            </a:r>
            <a:r>
              <a:rPr lang="en-US" sz="1533" noProof="0" dirty="0">
                <a:solidFill>
                  <a:srgbClr val="1A1A1A"/>
                </a:solidFill>
                <a:latin typeface="Montserrat" pitchFamily="34" charset="0"/>
                <a:ea typeface="Montserrat" pitchFamily="34" charset="-122"/>
                <a:cs typeface="Montserrat" pitchFamily="34" charset="-120"/>
              </a:rPr>
              <a:t>, and </a:t>
            </a:r>
            <a:r>
              <a:rPr lang="en-US" sz="1533" b="1" noProof="0" dirty="0">
                <a:solidFill>
                  <a:srgbClr val="F5C400"/>
                </a:solidFill>
                <a:latin typeface="Montserrat" pitchFamily="34" charset="0"/>
                <a:ea typeface="Montserrat" pitchFamily="34" charset="-122"/>
                <a:cs typeface="Montserrat" pitchFamily="34" charset="-120"/>
              </a:rPr>
              <a:t>invoiced</a:t>
            </a:r>
            <a:endParaRPr lang="en-US" sz="1533" noProof="0" dirty="0"/>
          </a:p>
        </p:txBody>
      </p:sp>
      <p:sp>
        <p:nvSpPr>
          <p:cNvPr id="10" name="Shape 8"/>
          <p:cNvSpPr/>
          <p:nvPr/>
        </p:nvSpPr>
        <p:spPr>
          <a:xfrm>
            <a:off x="1693672" y="2467756"/>
            <a:ext cx="912368" cy="0"/>
          </a:xfrm>
          <a:prstGeom prst="line">
            <a:avLst/>
          </a:prstGeom>
          <a:noFill/>
          <a:ln w="12700">
            <a:solidFill>
              <a:srgbClr val="BBBBBB"/>
            </a:solidFill>
            <a:prstDash val="sysDot"/>
          </a:ln>
        </p:spPr>
        <p:txBody>
          <a:bodyPr/>
          <a:lstStyle/>
          <a:p>
            <a:endParaRPr lang="en-US" sz="2400" noProof="0" dirty="0"/>
          </a:p>
        </p:txBody>
      </p:sp>
      <p:sp>
        <p:nvSpPr>
          <p:cNvPr id="11" name="Shape 9"/>
          <p:cNvSpPr/>
          <p:nvPr/>
        </p:nvSpPr>
        <p:spPr>
          <a:xfrm>
            <a:off x="513080" y="1903289"/>
            <a:ext cx="926592" cy="926592"/>
          </a:xfrm>
          <a:prstGeom prst="ellipse">
            <a:avLst/>
          </a:prstGeom>
          <a:solidFill>
            <a:srgbClr val="FDF8E1"/>
          </a:solidFill>
          <a:ln w="25400">
            <a:solidFill>
              <a:srgbClr val="F5C400"/>
            </a:solidFill>
            <a:prstDash val="solid"/>
          </a:ln>
        </p:spPr>
        <p:txBody>
          <a:bodyPr/>
          <a:lstStyle/>
          <a:p>
            <a:endParaRPr lang="en-US" sz="2400" noProof="0" dirty="0"/>
          </a:p>
        </p:txBody>
      </p:sp>
      <p:pic>
        <p:nvPicPr>
          <p:cNvPr id="12" name="Image 0" descr="preencoded.png"/>
          <p:cNvPicPr>
            <a:picLocks noChangeAspect="1"/>
          </p:cNvPicPr>
          <p:nvPr/>
        </p:nvPicPr>
        <p:blipFill>
          <a:blip r:embed="rId3"/>
          <a:stretch>
            <a:fillRect/>
          </a:stretch>
        </p:blipFill>
        <p:spPr>
          <a:xfrm>
            <a:off x="671576" y="2102728"/>
            <a:ext cx="609600" cy="609600"/>
          </a:xfrm>
          <a:prstGeom prst="rect">
            <a:avLst/>
          </a:prstGeom>
        </p:spPr>
      </p:pic>
      <p:sp>
        <p:nvSpPr>
          <p:cNvPr id="13" name="Shape 10"/>
          <p:cNvSpPr/>
          <p:nvPr/>
        </p:nvSpPr>
        <p:spPr>
          <a:xfrm>
            <a:off x="452120" y="2529448"/>
            <a:ext cx="365760" cy="365760"/>
          </a:xfrm>
          <a:prstGeom prst="ellipse">
            <a:avLst/>
          </a:prstGeom>
          <a:solidFill>
            <a:srgbClr val="F5C400"/>
          </a:solidFill>
          <a:ln w="12700">
            <a:solidFill>
              <a:srgbClr val="F5C400"/>
            </a:solidFill>
            <a:prstDash val="solid"/>
          </a:ln>
        </p:spPr>
        <p:txBody>
          <a:bodyPr/>
          <a:lstStyle/>
          <a:p>
            <a:endParaRPr lang="en-US" sz="2400" noProof="0" dirty="0"/>
          </a:p>
        </p:txBody>
      </p:sp>
      <p:sp>
        <p:nvSpPr>
          <p:cNvPr id="14" name="Text 11"/>
          <p:cNvSpPr/>
          <p:nvPr/>
        </p:nvSpPr>
        <p:spPr>
          <a:xfrm>
            <a:off x="452120" y="2529448"/>
            <a:ext cx="365760" cy="365760"/>
          </a:xfrm>
          <a:prstGeom prst="rect">
            <a:avLst/>
          </a:prstGeom>
          <a:noFill/>
          <a:ln/>
        </p:spPr>
        <p:txBody>
          <a:bodyPr wrap="square" lIns="0" tIns="0" rIns="0" bIns="0" rtlCol="0" anchor="ctr"/>
          <a:lstStyle/>
          <a:p>
            <a:pPr algn="ctr"/>
            <a:r>
              <a:rPr lang="en-US" sz="1267" b="1" noProof="0" dirty="0">
                <a:solidFill>
                  <a:srgbClr val="1A1A1A"/>
                </a:solidFill>
                <a:latin typeface="Montserrat" pitchFamily="34" charset="0"/>
                <a:ea typeface="Montserrat" pitchFamily="34" charset="-122"/>
                <a:cs typeface="Montserrat" pitchFamily="34" charset="-120"/>
              </a:rPr>
              <a:t>1</a:t>
            </a:r>
            <a:endParaRPr lang="en-US" sz="1267" noProof="0" dirty="0"/>
          </a:p>
        </p:txBody>
      </p:sp>
      <p:sp>
        <p:nvSpPr>
          <p:cNvPr id="15" name="Shape 12"/>
          <p:cNvSpPr/>
          <p:nvPr/>
        </p:nvSpPr>
        <p:spPr>
          <a:xfrm>
            <a:off x="659384" y="2992744"/>
            <a:ext cx="633984" cy="0"/>
          </a:xfrm>
          <a:prstGeom prst="line">
            <a:avLst/>
          </a:prstGeom>
          <a:noFill/>
          <a:ln w="31750">
            <a:solidFill>
              <a:srgbClr val="F5C400"/>
            </a:solidFill>
            <a:prstDash val="solid"/>
          </a:ln>
        </p:spPr>
        <p:txBody>
          <a:bodyPr/>
          <a:lstStyle/>
          <a:p>
            <a:endParaRPr lang="en-US" sz="2400" noProof="0" dirty="0"/>
          </a:p>
        </p:txBody>
      </p:sp>
      <p:sp>
        <p:nvSpPr>
          <p:cNvPr id="16" name="Text 13"/>
          <p:cNvSpPr/>
          <p:nvPr/>
        </p:nvSpPr>
        <p:spPr>
          <a:xfrm>
            <a:off x="55977" y="3266649"/>
            <a:ext cx="1960880" cy="633984"/>
          </a:xfrm>
          <a:prstGeom prst="rect">
            <a:avLst/>
          </a:prstGeom>
          <a:noFill/>
          <a:ln/>
        </p:spPr>
        <p:txBody>
          <a:bodyPr wrap="square" lIns="0" tIns="0" rIns="0" bIns="0" rtlCol="0" anchor="t"/>
          <a:lstStyle/>
          <a:p>
            <a:pPr algn="ctr"/>
            <a:r>
              <a:rPr lang="en-US" sz="1400" b="1" noProof="0" dirty="0">
                <a:solidFill>
                  <a:srgbClr val="1A1A1A"/>
                </a:solidFill>
                <a:latin typeface="Montserrat" pitchFamily="34" charset="0"/>
                <a:ea typeface="Montserrat" pitchFamily="34" charset="-122"/>
                <a:cs typeface="Montserrat" pitchFamily="34" charset="-120"/>
              </a:rPr>
              <a:t>Contract</a:t>
            </a:r>
            <a:endParaRPr lang="en-US" sz="1400" noProof="0" dirty="0"/>
          </a:p>
        </p:txBody>
      </p:sp>
      <p:sp>
        <p:nvSpPr>
          <p:cNvPr id="17" name="Text 14"/>
          <p:cNvSpPr/>
          <p:nvPr/>
        </p:nvSpPr>
        <p:spPr>
          <a:xfrm>
            <a:off x="58296" y="3757016"/>
            <a:ext cx="2091561" cy="1898025"/>
          </a:xfrm>
          <a:prstGeom prst="rect">
            <a:avLst/>
          </a:prstGeom>
          <a:noFill/>
          <a:ln/>
        </p:spPr>
        <p:txBody>
          <a:bodyPr wrap="square" lIns="0" tIns="0" rIns="0" bIns="0" rtlCol="0" anchor="t"/>
          <a:lstStyle/>
          <a:p>
            <a:pPr algn="ctr"/>
            <a:br>
              <a:rPr lang="en-US" sz="1200" noProof="0" dirty="0">
                <a:solidFill>
                  <a:srgbClr val="555555"/>
                </a:solidFill>
                <a:latin typeface="Montserrat" panose="00000500000000000000" pitchFamily="2" charset="0"/>
                <a:ea typeface="Montserrat" pitchFamily="34" charset="-122"/>
                <a:cs typeface="Montserrat" pitchFamily="34" charset="-120"/>
              </a:rPr>
            </a:br>
            <a:r>
              <a:rPr lang="en-US" sz="1200" noProof="0" dirty="0">
                <a:latin typeface="Montserrat" panose="00000500000000000000" pitchFamily="2" charset="0"/>
              </a:rPr>
              <a:t>Cerrejón will issue the contract with the agreed rates and terms.</a:t>
            </a:r>
          </a:p>
          <a:p>
            <a:pPr algn="ctr"/>
            <a:endParaRPr lang="en-US" sz="1067" noProof="0" dirty="0">
              <a:solidFill>
                <a:srgbClr val="555555"/>
              </a:solidFill>
              <a:latin typeface="Montserrat" pitchFamily="34" charset="0"/>
            </a:endParaRPr>
          </a:p>
        </p:txBody>
      </p:sp>
      <p:sp>
        <p:nvSpPr>
          <p:cNvPr id="18" name="Shape 15"/>
          <p:cNvSpPr/>
          <p:nvPr/>
        </p:nvSpPr>
        <p:spPr>
          <a:xfrm>
            <a:off x="3986453" y="2467756"/>
            <a:ext cx="912368" cy="0"/>
          </a:xfrm>
          <a:prstGeom prst="line">
            <a:avLst/>
          </a:prstGeom>
          <a:noFill/>
          <a:ln w="12700">
            <a:solidFill>
              <a:srgbClr val="BBBBBB"/>
            </a:solidFill>
            <a:prstDash val="sysDot"/>
          </a:ln>
        </p:spPr>
        <p:txBody>
          <a:bodyPr/>
          <a:lstStyle/>
          <a:p>
            <a:endParaRPr lang="en-US" sz="2400" noProof="0" dirty="0"/>
          </a:p>
        </p:txBody>
      </p:sp>
      <p:sp>
        <p:nvSpPr>
          <p:cNvPr id="19" name="Shape 16"/>
          <p:cNvSpPr/>
          <p:nvPr/>
        </p:nvSpPr>
        <p:spPr>
          <a:xfrm>
            <a:off x="2736167" y="1864921"/>
            <a:ext cx="926592" cy="926592"/>
          </a:xfrm>
          <a:prstGeom prst="ellipse">
            <a:avLst/>
          </a:prstGeom>
          <a:solidFill>
            <a:srgbClr val="FDF8E1"/>
          </a:solidFill>
          <a:ln w="25400">
            <a:solidFill>
              <a:srgbClr val="F5C400"/>
            </a:solidFill>
            <a:prstDash val="solid"/>
          </a:ln>
        </p:spPr>
        <p:txBody>
          <a:bodyPr/>
          <a:lstStyle/>
          <a:p>
            <a:endParaRPr lang="en-US" sz="2400" noProof="0" dirty="0"/>
          </a:p>
        </p:txBody>
      </p:sp>
      <p:pic>
        <p:nvPicPr>
          <p:cNvPr id="20" name="Image 1" descr="preencoded.png"/>
          <p:cNvPicPr>
            <a:picLocks noChangeAspect="1"/>
          </p:cNvPicPr>
          <p:nvPr/>
        </p:nvPicPr>
        <p:blipFill>
          <a:blip r:embed="rId4"/>
          <a:stretch>
            <a:fillRect/>
          </a:stretch>
        </p:blipFill>
        <p:spPr>
          <a:xfrm>
            <a:off x="2894663" y="2064360"/>
            <a:ext cx="609600" cy="609600"/>
          </a:xfrm>
          <a:prstGeom prst="rect">
            <a:avLst/>
          </a:prstGeom>
        </p:spPr>
      </p:pic>
      <p:sp>
        <p:nvSpPr>
          <p:cNvPr id="21" name="Shape 17"/>
          <p:cNvSpPr/>
          <p:nvPr/>
        </p:nvSpPr>
        <p:spPr>
          <a:xfrm>
            <a:off x="2675207" y="2491080"/>
            <a:ext cx="365760" cy="365760"/>
          </a:xfrm>
          <a:prstGeom prst="ellipse">
            <a:avLst/>
          </a:prstGeom>
          <a:solidFill>
            <a:srgbClr val="F5C400"/>
          </a:solidFill>
          <a:ln w="12700">
            <a:solidFill>
              <a:srgbClr val="F5C400"/>
            </a:solidFill>
            <a:prstDash val="solid"/>
          </a:ln>
        </p:spPr>
        <p:txBody>
          <a:bodyPr/>
          <a:lstStyle/>
          <a:p>
            <a:endParaRPr lang="en-US" sz="2400" noProof="0" dirty="0"/>
          </a:p>
        </p:txBody>
      </p:sp>
      <p:sp>
        <p:nvSpPr>
          <p:cNvPr id="22" name="Text 18"/>
          <p:cNvSpPr/>
          <p:nvPr/>
        </p:nvSpPr>
        <p:spPr>
          <a:xfrm>
            <a:off x="2675207" y="2491080"/>
            <a:ext cx="365760" cy="365760"/>
          </a:xfrm>
          <a:prstGeom prst="rect">
            <a:avLst/>
          </a:prstGeom>
          <a:noFill/>
          <a:ln/>
        </p:spPr>
        <p:txBody>
          <a:bodyPr wrap="square" lIns="0" tIns="0" rIns="0" bIns="0" rtlCol="0" anchor="ctr"/>
          <a:lstStyle/>
          <a:p>
            <a:pPr algn="ctr"/>
            <a:r>
              <a:rPr lang="en-US" sz="1267" b="1" noProof="0" dirty="0">
                <a:solidFill>
                  <a:srgbClr val="1A1A1A"/>
                </a:solidFill>
                <a:latin typeface="Montserrat" pitchFamily="34" charset="0"/>
                <a:ea typeface="Montserrat" pitchFamily="34" charset="-122"/>
                <a:cs typeface="Montserrat" pitchFamily="34" charset="-120"/>
              </a:rPr>
              <a:t>2</a:t>
            </a:r>
            <a:endParaRPr lang="en-US" sz="1267" noProof="0" dirty="0"/>
          </a:p>
        </p:txBody>
      </p:sp>
      <p:sp>
        <p:nvSpPr>
          <p:cNvPr id="23" name="Shape 19"/>
          <p:cNvSpPr/>
          <p:nvPr/>
        </p:nvSpPr>
        <p:spPr>
          <a:xfrm>
            <a:off x="2882471" y="2954376"/>
            <a:ext cx="633984" cy="0"/>
          </a:xfrm>
          <a:prstGeom prst="line">
            <a:avLst/>
          </a:prstGeom>
          <a:noFill/>
          <a:ln w="31750">
            <a:solidFill>
              <a:srgbClr val="F5C400"/>
            </a:solidFill>
            <a:prstDash val="solid"/>
          </a:ln>
        </p:spPr>
        <p:txBody>
          <a:bodyPr/>
          <a:lstStyle/>
          <a:p>
            <a:endParaRPr lang="en-US" sz="2400" noProof="0" dirty="0"/>
          </a:p>
        </p:txBody>
      </p:sp>
      <p:sp>
        <p:nvSpPr>
          <p:cNvPr id="24" name="Text 20"/>
          <p:cNvSpPr/>
          <p:nvPr/>
        </p:nvSpPr>
        <p:spPr>
          <a:xfrm>
            <a:off x="2311569" y="3259415"/>
            <a:ext cx="1960880" cy="633984"/>
          </a:xfrm>
          <a:prstGeom prst="rect">
            <a:avLst/>
          </a:prstGeom>
          <a:noFill/>
          <a:ln/>
        </p:spPr>
        <p:txBody>
          <a:bodyPr wrap="square" lIns="0" tIns="0" rIns="0" bIns="0" rtlCol="0" anchor="t"/>
          <a:lstStyle/>
          <a:p>
            <a:pPr algn="ctr"/>
            <a:r>
              <a:rPr lang="en-US" sz="1400" b="1" noProof="0" dirty="0">
                <a:solidFill>
                  <a:srgbClr val="1A1A1A"/>
                </a:solidFill>
                <a:latin typeface="Montserrat" pitchFamily="34" charset="0"/>
              </a:rPr>
              <a:t>Service Order</a:t>
            </a:r>
            <a:endParaRPr lang="en-US" sz="1400" noProof="0" dirty="0"/>
          </a:p>
        </p:txBody>
      </p:sp>
      <p:sp>
        <p:nvSpPr>
          <p:cNvPr id="25" name="Text 21"/>
          <p:cNvSpPr/>
          <p:nvPr/>
        </p:nvSpPr>
        <p:spPr>
          <a:xfrm>
            <a:off x="2374847" y="3885915"/>
            <a:ext cx="1899920" cy="1488612"/>
          </a:xfrm>
          <a:prstGeom prst="rect">
            <a:avLst/>
          </a:prstGeom>
          <a:noFill/>
          <a:ln/>
        </p:spPr>
        <p:txBody>
          <a:bodyPr wrap="square" lIns="0" tIns="0" rIns="0" bIns="0" rtlCol="0" anchor="t"/>
          <a:lstStyle/>
          <a:p>
            <a:pPr algn="ctr"/>
            <a:r>
              <a:rPr lang="en-US" sz="1200" noProof="0" dirty="0">
                <a:latin typeface="Montserrat" panose="00000500000000000000" pitchFamily="2" charset="0"/>
              </a:rPr>
              <a:t>Cerrejón will issue a service purchase order with the schedule for the period</a:t>
            </a:r>
            <a:r>
              <a:rPr lang="en-US" sz="1067" noProof="0" dirty="0">
                <a:latin typeface="Montserrat" panose="00000500000000000000" pitchFamily="2" charset="0"/>
              </a:rPr>
              <a:t>.</a:t>
            </a:r>
          </a:p>
        </p:txBody>
      </p:sp>
      <p:sp>
        <p:nvSpPr>
          <p:cNvPr id="26" name="Shape 22"/>
          <p:cNvSpPr/>
          <p:nvPr/>
        </p:nvSpPr>
        <p:spPr>
          <a:xfrm>
            <a:off x="6456701" y="2471172"/>
            <a:ext cx="912368" cy="0"/>
          </a:xfrm>
          <a:prstGeom prst="line">
            <a:avLst/>
          </a:prstGeom>
          <a:noFill/>
          <a:ln w="12700">
            <a:solidFill>
              <a:srgbClr val="BBBBBB"/>
            </a:solidFill>
            <a:prstDash val="sysDot"/>
          </a:ln>
        </p:spPr>
        <p:txBody>
          <a:bodyPr/>
          <a:lstStyle/>
          <a:p>
            <a:endParaRPr lang="en-US" sz="2400" noProof="0" dirty="0"/>
          </a:p>
        </p:txBody>
      </p:sp>
      <p:sp>
        <p:nvSpPr>
          <p:cNvPr id="27" name="Shape 23"/>
          <p:cNvSpPr/>
          <p:nvPr/>
        </p:nvSpPr>
        <p:spPr>
          <a:xfrm>
            <a:off x="5180028" y="1891028"/>
            <a:ext cx="926592" cy="926592"/>
          </a:xfrm>
          <a:prstGeom prst="ellipse">
            <a:avLst/>
          </a:prstGeom>
          <a:solidFill>
            <a:srgbClr val="FDF8E1"/>
          </a:solidFill>
          <a:ln w="25400">
            <a:solidFill>
              <a:srgbClr val="F5C400"/>
            </a:solidFill>
            <a:prstDash val="solid"/>
          </a:ln>
        </p:spPr>
        <p:txBody>
          <a:bodyPr/>
          <a:lstStyle/>
          <a:p>
            <a:endParaRPr lang="en-US" sz="2400" noProof="0" dirty="0"/>
          </a:p>
        </p:txBody>
      </p:sp>
      <p:pic>
        <p:nvPicPr>
          <p:cNvPr id="28" name="Image 2" descr="preencoded.png"/>
          <p:cNvPicPr>
            <a:picLocks noChangeAspect="1"/>
          </p:cNvPicPr>
          <p:nvPr/>
        </p:nvPicPr>
        <p:blipFill>
          <a:blip r:embed="rId5"/>
          <a:stretch>
            <a:fillRect/>
          </a:stretch>
        </p:blipFill>
        <p:spPr>
          <a:xfrm>
            <a:off x="5338524" y="2090467"/>
            <a:ext cx="609600" cy="609600"/>
          </a:xfrm>
          <a:prstGeom prst="rect">
            <a:avLst/>
          </a:prstGeom>
        </p:spPr>
      </p:pic>
      <p:sp>
        <p:nvSpPr>
          <p:cNvPr id="29" name="Shape 24"/>
          <p:cNvSpPr/>
          <p:nvPr/>
        </p:nvSpPr>
        <p:spPr>
          <a:xfrm>
            <a:off x="5119068" y="2517187"/>
            <a:ext cx="365760" cy="365760"/>
          </a:xfrm>
          <a:prstGeom prst="ellipse">
            <a:avLst/>
          </a:prstGeom>
          <a:solidFill>
            <a:srgbClr val="F5C400"/>
          </a:solidFill>
          <a:ln w="12700">
            <a:solidFill>
              <a:srgbClr val="F5C400"/>
            </a:solidFill>
            <a:prstDash val="solid"/>
          </a:ln>
        </p:spPr>
        <p:txBody>
          <a:bodyPr/>
          <a:lstStyle/>
          <a:p>
            <a:endParaRPr lang="en-US" sz="2400" noProof="0" dirty="0"/>
          </a:p>
        </p:txBody>
      </p:sp>
      <p:sp>
        <p:nvSpPr>
          <p:cNvPr id="30" name="Text 25"/>
          <p:cNvSpPr/>
          <p:nvPr/>
        </p:nvSpPr>
        <p:spPr>
          <a:xfrm>
            <a:off x="5119068" y="2517187"/>
            <a:ext cx="365760" cy="365760"/>
          </a:xfrm>
          <a:prstGeom prst="rect">
            <a:avLst/>
          </a:prstGeom>
          <a:noFill/>
          <a:ln/>
        </p:spPr>
        <p:txBody>
          <a:bodyPr wrap="square" lIns="0" tIns="0" rIns="0" bIns="0" rtlCol="0" anchor="ctr"/>
          <a:lstStyle/>
          <a:p>
            <a:pPr algn="ctr"/>
            <a:r>
              <a:rPr lang="en-US" sz="1267" b="1" noProof="0" dirty="0">
                <a:solidFill>
                  <a:srgbClr val="1A1A1A"/>
                </a:solidFill>
                <a:latin typeface="Montserrat" pitchFamily="34" charset="0"/>
                <a:ea typeface="Montserrat" pitchFamily="34" charset="-122"/>
                <a:cs typeface="Montserrat" pitchFamily="34" charset="-120"/>
              </a:rPr>
              <a:t>3</a:t>
            </a:r>
            <a:endParaRPr lang="en-US" sz="1267" noProof="0" dirty="0"/>
          </a:p>
        </p:txBody>
      </p:sp>
      <p:sp>
        <p:nvSpPr>
          <p:cNvPr id="31" name="Shape 26"/>
          <p:cNvSpPr/>
          <p:nvPr/>
        </p:nvSpPr>
        <p:spPr>
          <a:xfrm>
            <a:off x="5326332" y="2980483"/>
            <a:ext cx="633984" cy="0"/>
          </a:xfrm>
          <a:prstGeom prst="line">
            <a:avLst/>
          </a:prstGeom>
          <a:noFill/>
          <a:ln w="31750">
            <a:solidFill>
              <a:srgbClr val="F5C400"/>
            </a:solidFill>
            <a:prstDash val="solid"/>
          </a:ln>
        </p:spPr>
        <p:txBody>
          <a:bodyPr/>
          <a:lstStyle/>
          <a:p>
            <a:endParaRPr lang="en-US" sz="2400" noProof="0" dirty="0"/>
          </a:p>
        </p:txBody>
      </p:sp>
      <p:sp>
        <p:nvSpPr>
          <p:cNvPr id="32" name="Text 27"/>
          <p:cNvSpPr/>
          <p:nvPr/>
        </p:nvSpPr>
        <p:spPr>
          <a:xfrm>
            <a:off x="4629880" y="3235956"/>
            <a:ext cx="1960880" cy="633984"/>
          </a:xfrm>
          <a:prstGeom prst="rect">
            <a:avLst/>
          </a:prstGeom>
          <a:noFill/>
          <a:ln/>
        </p:spPr>
        <p:txBody>
          <a:bodyPr wrap="square" lIns="0" tIns="0" rIns="0" bIns="0" rtlCol="0" anchor="t"/>
          <a:lstStyle/>
          <a:p>
            <a:pPr algn="ctr"/>
            <a:r>
              <a:rPr lang="en-US" sz="1400" b="1" noProof="0" dirty="0">
                <a:solidFill>
                  <a:srgbClr val="1A1A1A"/>
                </a:solidFill>
                <a:latin typeface="Montserrat" pitchFamily="34" charset="0"/>
                <a:ea typeface="Montserrat" pitchFamily="34" charset="-122"/>
                <a:cs typeface="Montserrat" pitchFamily="34" charset="-120"/>
              </a:rPr>
              <a:t>Execution</a:t>
            </a:r>
            <a:endParaRPr lang="en-US" sz="1400" noProof="0" dirty="0"/>
          </a:p>
        </p:txBody>
      </p:sp>
      <p:sp>
        <p:nvSpPr>
          <p:cNvPr id="33" name="Text 28"/>
          <p:cNvSpPr/>
          <p:nvPr/>
        </p:nvSpPr>
        <p:spPr>
          <a:xfrm>
            <a:off x="4760003" y="3909059"/>
            <a:ext cx="1899920" cy="1341120"/>
          </a:xfrm>
          <a:prstGeom prst="rect">
            <a:avLst/>
          </a:prstGeom>
          <a:noFill/>
          <a:ln/>
        </p:spPr>
        <p:txBody>
          <a:bodyPr wrap="square" lIns="0" tIns="0" rIns="0" bIns="0" rtlCol="0" anchor="t"/>
          <a:lstStyle/>
          <a:p>
            <a:pPr algn="ctr"/>
            <a:r>
              <a:rPr lang="en-US" sz="1200" noProof="0" dirty="0">
                <a:latin typeface="Montserrat" panose="00000500000000000000" pitchFamily="2" charset="0"/>
              </a:rPr>
              <a:t>The Supplier performs the services requested by the Contract Administrator.</a:t>
            </a:r>
          </a:p>
        </p:txBody>
      </p:sp>
      <p:sp>
        <p:nvSpPr>
          <p:cNvPr id="34" name="Shape 29"/>
          <p:cNvSpPr/>
          <p:nvPr/>
        </p:nvSpPr>
        <p:spPr>
          <a:xfrm>
            <a:off x="9035288" y="2477201"/>
            <a:ext cx="912368" cy="0"/>
          </a:xfrm>
          <a:prstGeom prst="line">
            <a:avLst/>
          </a:prstGeom>
          <a:noFill/>
          <a:ln w="12700">
            <a:solidFill>
              <a:srgbClr val="BBBBBB"/>
            </a:solidFill>
            <a:prstDash val="sysDot"/>
          </a:ln>
        </p:spPr>
        <p:txBody>
          <a:bodyPr/>
          <a:lstStyle/>
          <a:p>
            <a:endParaRPr lang="en-US" sz="2400" noProof="0" dirty="0"/>
          </a:p>
        </p:txBody>
      </p:sp>
      <p:sp>
        <p:nvSpPr>
          <p:cNvPr id="35" name="Shape 30"/>
          <p:cNvSpPr/>
          <p:nvPr/>
        </p:nvSpPr>
        <p:spPr>
          <a:xfrm>
            <a:off x="10397757" y="1778269"/>
            <a:ext cx="926592" cy="926592"/>
          </a:xfrm>
          <a:prstGeom prst="ellipse">
            <a:avLst/>
          </a:prstGeom>
          <a:solidFill>
            <a:srgbClr val="FDF8E1"/>
          </a:solidFill>
          <a:ln w="25400">
            <a:solidFill>
              <a:srgbClr val="F5C400"/>
            </a:solidFill>
            <a:prstDash val="solid"/>
          </a:ln>
        </p:spPr>
        <p:txBody>
          <a:bodyPr/>
          <a:lstStyle/>
          <a:p>
            <a:endParaRPr lang="en-US" sz="2400" noProof="0" dirty="0"/>
          </a:p>
        </p:txBody>
      </p:sp>
      <p:pic>
        <p:nvPicPr>
          <p:cNvPr id="36" name="Image 3" descr="preencoded.png"/>
          <p:cNvPicPr>
            <a:picLocks noChangeAspect="1"/>
          </p:cNvPicPr>
          <p:nvPr/>
        </p:nvPicPr>
        <p:blipFill>
          <a:blip r:embed="rId6"/>
          <a:stretch>
            <a:fillRect/>
          </a:stretch>
        </p:blipFill>
        <p:spPr>
          <a:xfrm>
            <a:off x="10556253" y="1977708"/>
            <a:ext cx="609600" cy="609600"/>
          </a:xfrm>
          <a:prstGeom prst="rect">
            <a:avLst/>
          </a:prstGeom>
        </p:spPr>
      </p:pic>
      <p:sp>
        <p:nvSpPr>
          <p:cNvPr id="37" name="Shape 31"/>
          <p:cNvSpPr/>
          <p:nvPr/>
        </p:nvSpPr>
        <p:spPr>
          <a:xfrm>
            <a:off x="10336797" y="2404428"/>
            <a:ext cx="365760" cy="365760"/>
          </a:xfrm>
          <a:prstGeom prst="ellipse">
            <a:avLst/>
          </a:prstGeom>
          <a:solidFill>
            <a:srgbClr val="F5C400"/>
          </a:solidFill>
          <a:ln w="12700">
            <a:solidFill>
              <a:srgbClr val="F5C400"/>
            </a:solidFill>
            <a:prstDash val="solid"/>
          </a:ln>
        </p:spPr>
        <p:txBody>
          <a:bodyPr/>
          <a:lstStyle/>
          <a:p>
            <a:endParaRPr lang="en-US" sz="2400" noProof="0" dirty="0"/>
          </a:p>
        </p:txBody>
      </p:sp>
      <p:sp>
        <p:nvSpPr>
          <p:cNvPr id="38" name="Text 32"/>
          <p:cNvSpPr/>
          <p:nvPr/>
        </p:nvSpPr>
        <p:spPr>
          <a:xfrm>
            <a:off x="10336797" y="2404428"/>
            <a:ext cx="365760" cy="365760"/>
          </a:xfrm>
          <a:prstGeom prst="rect">
            <a:avLst/>
          </a:prstGeom>
          <a:noFill/>
          <a:ln/>
        </p:spPr>
        <p:txBody>
          <a:bodyPr wrap="square" lIns="0" tIns="0" rIns="0" bIns="0" rtlCol="0" anchor="ctr"/>
          <a:lstStyle/>
          <a:p>
            <a:pPr algn="ctr"/>
            <a:r>
              <a:rPr lang="en-US" sz="1267" b="1" noProof="0" dirty="0">
                <a:solidFill>
                  <a:srgbClr val="1A1A1A"/>
                </a:solidFill>
                <a:latin typeface="Montserrat" pitchFamily="34" charset="0"/>
              </a:rPr>
              <a:t>5</a:t>
            </a:r>
            <a:endParaRPr lang="en-US" sz="1267" noProof="0" dirty="0"/>
          </a:p>
        </p:txBody>
      </p:sp>
      <p:sp>
        <p:nvSpPr>
          <p:cNvPr id="39" name="Shape 33"/>
          <p:cNvSpPr/>
          <p:nvPr/>
        </p:nvSpPr>
        <p:spPr>
          <a:xfrm>
            <a:off x="10544061" y="2867724"/>
            <a:ext cx="633984" cy="0"/>
          </a:xfrm>
          <a:prstGeom prst="line">
            <a:avLst/>
          </a:prstGeom>
          <a:noFill/>
          <a:ln w="31750">
            <a:solidFill>
              <a:srgbClr val="F5C400"/>
            </a:solidFill>
            <a:prstDash val="solid"/>
          </a:ln>
        </p:spPr>
        <p:txBody>
          <a:bodyPr/>
          <a:lstStyle/>
          <a:p>
            <a:endParaRPr lang="en-US" sz="2400" noProof="0" dirty="0"/>
          </a:p>
        </p:txBody>
      </p:sp>
      <p:sp>
        <p:nvSpPr>
          <p:cNvPr id="40" name="Text 34"/>
          <p:cNvSpPr/>
          <p:nvPr/>
        </p:nvSpPr>
        <p:spPr>
          <a:xfrm>
            <a:off x="7271915" y="3181873"/>
            <a:ext cx="1960880" cy="633984"/>
          </a:xfrm>
          <a:prstGeom prst="rect">
            <a:avLst/>
          </a:prstGeom>
          <a:noFill/>
          <a:ln/>
        </p:spPr>
        <p:txBody>
          <a:bodyPr wrap="square" lIns="0" tIns="0" rIns="0" bIns="0" rtlCol="0" anchor="t"/>
          <a:lstStyle/>
          <a:p>
            <a:pPr algn="ctr"/>
            <a:r>
              <a:rPr lang="en-US" sz="1400" b="1" noProof="0" dirty="0">
                <a:solidFill>
                  <a:srgbClr val="1A1A1A"/>
                </a:solidFill>
                <a:latin typeface="Montserrat" pitchFamily="34" charset="0"/>
                <a:ea typeface="Montserrat" pitchFamily="34" charset="-122"/>
                <a:cs typeface="Montserrat" pitchFamily="34" charset="-120"/>
              </a:rPr>
              <a:t>Service Entry Sheet (SES)</a:t>
            </a:r>
            <a:endParaRPr lang="en-US" sz="1400" noProof="0" dirty="0"/>
          </a:p>
        </p:txBody>
      </p:sp>
      <p:sp>
        <p:nvSpPr>
          <p:cNvPr id="41" name="Text 35"/>
          <p:cNvSpPr/>
          <p:nvPr/>
        </p:nvSpPr>
        <p:spPr>
          <a:xfrm>
            <a:off x="7369069" y="3913393"/>
            <a:ext cx="1899920" cy="1341120"/>
          </a:xfrm>
          <a:prstGeom prst="rect">
            <a:avLst/>
          </a:prstGeom>
          <a:noFill/>
          <a:ln/>
        </p:spPr>
        <p:txBody>
          <a:bodyPr wrap="square" lIns="0" tIns="0" rIns="0" bIns="0" rtlCol="0" anchor="t"/>
          <a:lstStyle/>
          <a:p>
            <a:pPr algn="ctr"/>
            <a:r>
              <a:rPr lang="en-US" sz="1200" noProof="0" dirty="0">
                <a:latin typeface="Montserrat" panose="00000500000000000000" pitchFamily="2" charset="0"/>
              </a:rPr>
              <a:t>The Supplier will record the executed services in Coupa, in accordance with the agreed rates and terms, for the administrator’s approval</a:t>
            </a:r>
            <a:r>
              <a:rPr lang="en-US" sz="1133" noProof="0" dirty="0">
                <a:solidFill>
                  <a:srgbClr val="555555"/>
                </a:solidFill>
                <a:latin typeface="Montserrat" panose="00000500000000000000" pitchFamily="2" charset="0"/>
                <a:ea typeface="Montserrat" pitchFamily="34" charset="-122"/>
                <a:cs typeface="Montserrat" pitchFamily="34" charset="-120"/>
              </a:rPr>
              <a:t>.</a:t>
            </a:r>
            <a:endParaRPr lang="en-US" sz="1133" noProof="0" dirty="0">
              <a:latin typeface="Montserrat" panose="00000500000000000000" pitchFamily="2" charset="0"/>
            </a:endParaRPr>
          </a:p>
        </p:txBody>
      </p:sp>
      <p:sp>
        <p:nvSpPr>
          <p:cNvPr id="43" name="Shape 37"/>
          <p:cNvSpPr/>
          <p:nvPr/>
        </p:nvSpPr>
        <p:spPr>
          <a:xfrm>
            <a:off x="7846272" y="1778269"/>
            <a:ext cx="926592" cy="926592"/>
          </a:xfrm>
          <a:prstGeom prst="ellipse">
            <a:avLst/>
          </a:prstGeom>
          <a:solidFill>
            <a:srgbClr val="FDF8E1"/>
          </a:solidFill>
          <a:ln w="25400">
            <a:solidFill>
              <a:srgbClr val="F5C400"/>
            </a:solidFill>
            <a:prstDash val="solid"/>
          </a:ln>
        </p:spPr>
        <p:txBody>
          <a:bodyPr/>
          <a:lstStyle/>
          <a:p>
            <a:endParaRPr lang="en-US" sz="2400" noProof="0" dirty="0"/>
          </a:p>
        </p:txBody>
      </p:sp>
      <p:pic>
        <p:nvPicPr>
          <p:cNvPr id="44" name="Image 4" descr="preencoded.png"/>
          <p:cNvPicPr>
            <a:picLocks noChangeAspect="1"/>
          </p:cNvPicPr>
          <p:nvPr/>
        </p:nvPicPr>
        <p:blipFill>
          <a:blip r:embed="rId7"/>
          <a:stretch>
            <a:fillRect/>
          </a:stretch>
        </p:blipFill>
        <p:spPr>
          <a:xfrm>
            <a:off x="8004768" y="1977708"/>
            <a:ext cx="609600" cy="609600"/>
          </a:xfrm>
          <a:prstGeom prst="rect">
            <a:avLst/>
          </a:prstGeom>
        </p:spPr>
      </p:pic>
      <p:sp>
        <p:nvSpPr>
          <p:cNvPr id="45" name="Shape 38"/>
          <p:cNvSpPr/>
          <p:nvPr/>
        </p:nvSpPr>
        <p:spPr>
          <a:xfrm>
            <a:off x="7785312" y="2404428"/>
            <a:ext cx="365760" cy="365760"/>
          </a:xfrm>
          <a:prstGeom prst="ellipse">
            <a:avLst/>
          </a:prstGeom>
          <a:solidFill>
            <a:srgbClr val="F5C400"/>
          </a:solidFill>
          <a:ln w="12700">
            <a:solidFill>
              <a:srgbClr val="F5C400"/>
            </a:solidFill>
            <a:prstDash val="solid"/>
          </a:ln>
        </p:spPr>
        <p:txBody>
          <a:bodyPr/>
          <a:lstStyle/>
          <a:p>
            <a:endParaRPr lang="en-US" sz="2400" noProof="0" dirty="0"/>
          </a:p>
        </p:txBody>
      </p:sp>
      <p:sp>
        <p:nvSpPr>
          <p:cNvPr id="46" name="Text 39"/>
          <p:cNvSpPr/>
          <p:nvPr/>
        </p:nvSpPr>
        <p:spPr>
          <a:xfrm>
            <a:off x="7785312" y="2404428"/>
            <a:ext cx="365760" cy="365760"/>
          </a:xfrm>
          <a:prstGeom prst="rect">
            <a:avLst/>
          </a:prstGeom>
          <a:noFill/>
          <a:ln/>
        </p:spPr>
        <p:txBody>
          <a:bodyPr wrap="square" lIns="0" tIns="0" rIns="0" bIns="0" rtlCol="0" anchor="ctr"/>
          <a:lstStyle/>
          <a:p>
            <a:pPr algn="ctr"/>
            <a:r>
              <a:rPr lang="en-US" sz="1267" b="1" noProof="0" dirty="0">
                <a:solidFill>
                  <a:srgbClr val="1A1A1A"/>
                </a:solidFill>
                <a:latin typeface="Montserrat" pitchFamily="34" charset="0"/>
              </a:rPr>
              <a:t>4</a:t>
            </a:r>
            <a:endParaRPr lang="en-US" sz="1267" noProof="0" dirty="0"/>
          </a:p>
        </p:txBody>
      </p:sp>
      <p:sp>
        <p:nvSpPr>
          <p:cNvPr id="47" name="Shape 40"/>
          <p:cNvSpPr/>
          <p:nvPr/>
        </p:nvSpPr>
        <p:spPr>
          <a:xfrm>
            <a:off x="7992576" y="2867724"/>
            <a:ext cx="633984" cy="0"/>
          </a:xfrm>
          <a:prstGeom prst="line">
            <a:avLst/>
          </a:prstGeom>
          <a:noFill/>
          <a:ln w="31750">
            <a:solidFill>
              <a:srgbClr val="F5C400"/>
            </a:solidFill>
            <a:prstDash val="solid"/>
          </a:ln>
        </p:spPr>
        <p:txBody>
          <a:bodyPr/>
          <a:lstStyle/>
          <a:p>
            <a:endParaRPr lang="en-US" sz="2400" noProof="0" dirty="0"/>
          </a:p>
        </p:txBody>
      </p:sp>
      <p:sp>
        <p:nvSpPr>
          <p:cNvPr id="48" name="Text 41"/>
          <p:cNvSpPr/>
          <p:nvPr/>
        </p:nvSpPr>
        <p:spPr>
          <a:xfrm>
            <a:off x="9947656" y="3259415"/>
            <a:ext cx="1960880" cy="633984"/>
          </a:xfrm>
          <a:prstGeom prst="rect">
            <a:avLst/>
          </a:prstGeom>
          <a:noFill/>
          <a:ln/>
        </p:spPr>
        <p:txBody>
          <a:bodyPr wrap="square" lIns="0" tIns="0" rIns="0" bIns="0" rtlCol="0" anchor="t"/>
          <a:lstStyle/>
          <a:p>
            <a:pPr algn="ctr"/>
            <a:r>
              <a:rPr lang="en-US" sz="1400" b="1" noProof="0" dirty="0">
                <a:solidFill>
                  <a:srgbClr val="1A1A1A"/>
                </a:solidFill>
                <a:latin typeface="Montserrat" pitchFamily="34" charset="0"/>
                <a:ea typeface="Montserrat" pitchFamily="34" charset="-122"/>
                <a:cs typeface="Montserrat" pitchFamily="34" charset="-120"/>
              </a:rPr>
              <a:t>Invoice</a:t>
            </a:r>
            <a:endParaRPr lang="en-US" sz="1400" noProof="0" dirty="0"/>
          </a:p>
        </p:txBody>
      </p:sp>
      <p:sp>
        <p:nvSpPr>
          <p:cNvPr id="49" name="Text 42"/>
          <p:cNvSpPr/>
          <p:nvPr/>
        </p:nvSpPr>
        <p:spPr>
          <a:xfrm>
            <a:off x="9978136" y="3844868"/>
            <a:ext cx="1899920" cy="1341120"/>
          </a:xfrm>
          <a:prstGeom prst="rect">
            <a:avLst/>
          </a:prstGeom>
          <a:noFill/>
          <a:ln/>
        </p:spPr>
        <p:txBody>
          <a:bodyPr wrap="square" lIns="0" tIns="0" rIns="0" bIns="0" rtlCol="0" anchor="t"/>
          <a:lstStyle/>
          <a:p>
            <a:pPr algn="ctr"/>
            <a:r>
              <a:rPr lang="en-US" sz="1200" noProof="0" dirty="0">
                <a:latin typeface="Montserrat" panose="00000500000000000000" pitchFamily="2" charset="0"/>
              </a:rPr>
              <a:t>The Supplier submits the invoice through the approved Service Entry Sheet (SES) in Coupa for review and payment.</a:t>
            </a:r>
            <a:endParaRPr lang="en-US" sz="1133" noProof="0" dirty="0">
              <a:latin typeface="Montserrat" panose="00000500000000000000" pitchFamily="2" charset="0"/>
            </a:endParaRPr>
          </a:p>
        </p:txBody>
      </p:sp>
      <p:sp>
        <p:nvSpPr>
          <p:cNvPr id="57" name="Shape 49"/>
          <p:cNvSpPr/>
          <p:nvPr/>
        </p:nvSpPr>
        <p:spPr>
          <a:xfrm>
            <a:off x="182880" y="5876543"/>
            <a:ext cx="11826240" cy="883919"/>
          </a:xfrm>
          <a:prstGeom prst="roundRect">
            <a:avLst>
              <a:gd name="adj" fmla="val 10256"/>
            </a:avLst>
          </a:prstGeom>
          <a:solidFill>
            <a:srgbClr val="F5F5F5"/>
          </a:solidFill>
          <a:ln w="12700">
            <a:solidFill>
              <a:srgbClr val="DDDDDD"/>
            </a:solidFill>
            <a:prstDash val="solid"/>
          </a:ln>
        </p:spPr>
        <p:txBody>
          <a:bodyPr/>
          <a:lstStyle/>
          <a:p>
            <a:endParaRPr lang="en-US" sz="2400" noProof="0" dirty="0"/>
          </a:p>
        </p:txBody>
      </p:sp>
      <p:sp>
        <p:nvSpPr>
          <p:cNvPr id="58" name="Shape 50"/>
          <p:cNvSpPr/>
          <p:nvPr/>
        </p:nvSpPr>
        <p:spPr>
          <a:xfrm>
            <a:off x="341376" y="5925312"/>
            <a:ext cx="609600" cy="609600"/>
          </a:xfrm>
          <a:prstGeom prst="ellipse">
            <a:avLst/>
          </a:prstGeom>
          <a:solidFill>
            <a:srgbClr val="F5C400"/>
          </a:solidFill>
          <a:ln w="12700">
            <a:solidFill>
              <a:srgbClr val="F5C400"/>
            </a:solidFill>
            <a:prstDash val="solid"/>
          </a:ln>
        </p:spPr>
        <p:txBody>
          <a:bodyPr/>
          <a:lstStyle/>
          <a:p>
            <a:endParaRPr lang="en-US" sz="2400" noProof="0" dirty="0"/>
          </a:p>
        </p:txBody>
      </p:sp>
      <p:pic>
        <p:nvPicPr>
          <p:cNvPr id="59" name="Image 6" descr="preencoded.png"/>
          <p:cNvPicPr>
            <a:picLocks noChangeAspect="1"/>
          </p:cNvPicPr>
          <p:nvPr/>
        </p:nvPicPr>
        <p:blipFill>
          <a:blip r:embed="rId5"/>
          <a:stretch>
            <a:fillRect/>
          </a:stretch>
        </p:blipFill>
        <p:spPr>
          <a:xfrm>
            <a:off x="414528" y="5998464"/>
            <a:ext cx="463296" cy="463296"/>
          </a:xfrm>
          <a:prstGeom prst="rect">
            <a:avLst/>
          </a:prstGeom>
        </p:spPr>
      </p:pic>
      <p:pic>
        <p:nvPicPr>
          <p:cNvPr id="60" name="Image 7" descr="preencoded.png"/>
          <p:cNvPicPr>
            <a:picLocks noChangeAspect="1"/>
          </p:cNvPicPr>
          <p:nvPr/>
        </p:nvPicPr>
        <p:blipFill>
          <a:blip r:embed="rId8"/>
          <a:stretch>
            <a:fillRect/>
          </a:stretch>
        </p:blipFill>
        <p:spPr>
          <a:xfrm>
            <a:off x="414528" y="5998464"/>
            <a:ext cx="463296" cy="463296"/>
          </a:xfrm>
          <a:prstGeom prst="rect">
            <a:avLst/>
          </a:prstGeom>
        </p:spPr>
      </p:pic>
      <p:sp>
        <p:nvSpPr>
          <p:cNvPr id="61" name="Shape 51"/>
          <p:cNvSpPr/>
          <p:nvPr/>
        </p:nvSpPr>
        <p:spPr>
          <a:xfrm>
            <a:off x="1097280" y="6024577"/>
            <a:ext cx="0" cy="658368"/>
          </a:xfrm>
          <a:prstGeom prst="line">
            <a:avLst/>
          </a:prstGeom>
          <a:noFill/>
          <a:ln w="12700">
            <a:solidFill>
              <a:srgbClr val="CCCCCC"/>
            </a:solidFill>
            <a:prstDash val="solid"/>
          </a:ln>
        </p:spPr>
        <p:txBody>
          <a:bodyPr/>
          <a:lstStyle/>
          <a:p>
            <a:endParaRPr lang="en-US" sz="2400" noProof="0" dirty="0"/>
          </a:p>
        </p:txBody>
      </p:sp>
      <p:sp>
        <p:nvSpPr>
          <p:cNvPr id="62" name="Text 52"/>
          <p:cNvSpPr/>
          <p:nvPr/>
        </p:nvSpPr>
        <p:spPr>
          <a:xfrm>
            <a:off x="1292282" y="5964933"/>
            <a:ext cx="10422517" cy="707136"/>
          </a:xfrm>
          <a:prstGeom prst="rect">
            <a:avLst/>
          </a:prstGeom>
          <a:noFill/>
          <a:ln/>
        </p:spPr>
        <p:txBody>
          <a:bodyPr wrap="square" lIns="0" tIns="0" rIns="0" bIns="0" rtlCol="0" anchor="ctr"/>
          <a:lstStyle/>
          <a:p>
            <a:r>
              <a:rPr lang="en-US" sz="1400" b="1" noProof="0" dirty="0">
                <a:solidFill>
                  <a:srgbClr val="F5C400"/>
                </a:solidFill>
                <a:latin typeface="Montserrat" pitchFamily="34" charset="0"/>
                <a:ea typeface="Montserrat" pitchFamily="34" charset="-122"/>
                <a:cs typeface="Montserrat" pitchFamily="34" charset="-120"/>
              </a:rPr>
              <a:t>» </a:t>
            </a:r>
            <a:r>
              <a:rPr lang="en-US" sz="1400" noProof="0" dirty="0">
                <a:solidFill>
                  <a:srgbClr val="1A1A1A"/>
                </a:solidFill>
                <a:latin typeface="Montserrat" pitchFamily="34" charset="0"/>
              </a:rPr>
              <a:t>All information is recorded in Coupa from start to finish.</a:t>
            </a:r>
            <a:br>
              <a:rPr lang="en-US" sz="1400" noProof="0" dirty="0">
                <a:solidFill>
                  <a:srgbClr val="1A1A1A"/>
                </a:solidFill>
                <a:latin typeface="Montserrat" pitchFamily="34" charset="0"/>
              </a:rPr>
            </a:br>
            <a:endParaRPr lang="en-US" sz="1400" noProof="0" dirty="0"/>
          </a:p>
          <a:p>
            <a:r>
              <a:rPr lang="en-US" sz="1400" noProof="0" dirty="0">
                <a:solidFill>
                  <a:srgbClr val="1A1A1A"/>
                </a:solidFill>
                <a:latin typeface="Montserrat" pitchFamily="34" charset="0"/>
                <a:ea typeface="Montserrat" pitchFamily="34" charset="-122"/>
                <a:cs typeface="Montserrat" pitchFamily="34" charset="-120"/>
              </a:rPr>
              <a:t>A process designed to provide </a:t>
            </a:r>
            <a:r>
              <a:rPr lang="en-US" sz="1400" b="1" noProof="0" dirty="0">
                <a:solidFill>
                  <a:srgbClr val="F5C400"/>
                </a:solidFill>
                <a:latin typeface="Montserrat" pitchFamily="34" charset="0"/>
                <a:ea typeface="Montserrat" pitchFamily="34" charset="-122"/>
                <a:cs typeface="Montserrat" pitchFamily="34" charset="-120"/>
              </a:rPr>
              <a:t>visibility, control, and confidence</a:t>
            </a:r>
            <a:r>
              <a:rPr lang="en-US" sz="1400" noProof="0" dirty="0">
                <a:solidFill>
                  <a:srgbClr val="1A1A1A"/>
                </a:solidFill>
                <a:latin typeface="Montserrat" pitchFamily="34" charset="0"/>
                <a:ea typeface="Montserrat" pitchFamily="34" charset="-122"/>
                <a:cs typeface="Montserrat" pitchFamily="34" charset="-120"/>
              </a:rPr>
              <a:t> across every service delivered.</a:t>
            </a:r>
            <a:endParaRPr lang="en-US" sz="1400" noProof="0" dirty="0"/>
          </a:p>
        </p:txBody>
      </p:sp>
      <p:pic>
        <p:nvPicPr>
          <p:cNvPr id="65" name="Image 0" descr="preencoded.png">
            <a:extLst>
              <a:ext uri="{FF2B5EF4-FFF2-40B4-BE49-F238E27FC236}">
                <a16:creationId xmlns:a16="http://schemas.microsoft.com/office/drawing/2014/main" id="{A1217A47-76E0-F161-AAA7-608AF1CCCC3A}"/>
              </a:ext>
            </a:extLst>
          </p:cNvPr>
          <p:cNvPicPr>
            <a:picLocks noChangeAspect="1"/>
          </p:cNvPicPr>
          <p:nvPr/>
        </p:nvPicPr>
        <p:blipFill>
          <a:blip r:embed="rId9"/>
          <a:stretch>
            <a:fillRect/>
          </a:stretch>
        </p:blipFill>
        <p:spPr>
          <a:xfrm>
            <a:off x="86629" y="1602"/>
            <a:ext cx="2214450" cy="1027804"/>
          </a:xfrm>
          <a:prstGeom prst="rect">
            <a:avLst/>
          </a:prstGeom>
        </p:spPr>
      </p:pic>
    </p:spTree>
    <p:extLst>
      <p:ext uri="{BB962C8B-B14F-4D97-AF65-F5344CB8AC3E}">
        <p14:creationId xmlns:p14="http://schemas.microsoft.com/office/powerpoint/2010/main" val="29403000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0"/>
            <a:ext cx="97536" cy="6858000"/>
          </a:xfrm>
          <a:prstGeom prst="rect">
            <a:avLst/>
          </a:prstGeom>
          <a:solidFill>
            <a:srgbClr val="F5C400"/>
          </a:solidFill>
          <a:ln w="12700">
            <a:solidFill>
              <a:srgbClr val="F5C400"/>
            </a:solidFill>
            <a:prstDash val="solid"/>
          </a:ln>
        </p:spPr>
        <p:txBody>
          <a:bodyPr/>
          <a:lstStyle/>
          <a:p>
            <a:endParaRPr lang="en-US" sz="2400" noProof="0" dirty="0"/>
          </a:p>
        </p:txBody>
      </p:sp>
      <p:sp>
        <p:nvSpPr>
          <p:cNvPr id="6" name="Shape 4"/>
          <p:cNvSpPr/>
          <p:nvPr/>
        </p:nvSpPr>
        <p:spPr>
          <a:xfrm>
            <a:off x="2414016" y="97536"/>
            <a:ext cx="85344" cy="926592"/>
          </a:xfrm>
          <a:prstGeom prst="rect">
            <a:avLst/>
          </a:prstGeom>
          <a:solidFill>
            <a:srgbClr val="F5C400"/>
          </a:solidFill>
          <a:ln w="12700">
            <a:solidFill>
              <a:srgbClr val="F5C400"/>
            </a:solidFill>
            <a:prstDash val="solid"/>
          </a:ln>
        </p:spPr>
        <p:txBody>
          <a:bodyPr/>
          <a:lstStyle/>
          <a:p>
            <a:endParaRPr lang="en-US" sz="2400" noProof="0" dirty="0"/>
          </a:p>
        </p:txBody>
      </p:sp>
      <p:sp>
        <p:nvSpPr>
          <p:cNvPr id="7" name="Text 5"/>
          <p:cNvSpPr/>
          <p:nvPr/>
        </p:nvSpPr>
        <p:spPr>
          <a:xfrm>
            <a:off x="2584704" y="360024"/>
            <a:ext cx="7559040" cy="560832"/>
          </a:xfrm>
          <a:prstGeom prst="rect">
            <a:avLst/>
          </a:prstGeom>
          <a:noFill/>
          <a:ln/>
        </p:spPr>
        <p:txBody>
          <a:bodyPr wrap="square" lIns="0" tIns="0" rIns="0" bIns="0" rtlCol="0" anchor="b"/>
          <a:lstStyle/>
          <a:p>
            <a:r>
              <a:rPr lang="en-US" sz="3467" b="1" noProof="0" dirty="0">
                <a:solidFill>
                  <a:srgbClr val="1A1A1A"/>
                </a:solidFill>
                <a:latin typeface="Montserrat" pitchFamily="34" charset="0"/>
                <a:ea typeface="Montserrat" pitchFamily="34" charset="-122"/>
                <a:cs typeface="Montserrat" pitchFamily="34" charset="-120"/>
              </a:rPr>
              <a:t>Service Orders</a:t>
            </a:r>
            <a:endParaRPr lang="en-US" sz="3467" noProof="0" dirty="0"/>
          </a:p>
        </p:txBody>
      </p:sp>
      <p:sp>
        <p:nvSpPr>
          <p:cNvPr id="13" name="Shape 10"/>
          <p:cNvSpPr/>
          <p:nvPr/>
        </p:nvSpPr>
        <p:spPr>
          <a:xfrm>
            <a:off x="182880" y="1146048"/>
            <a:ext cx="11826240" cy="0"/>
          </a:xfrm>
          <a:prstGeom prst="line">
            <a:avLst/>
          </a:prstGeom>
          <a:noFill/>
          <a:ln w="12700">
            <a:solidFill>
              <a:srgbClr val="EEEEEE"/>
            </a:solidFill>
            <a:prstDash val="solid"/>
          </a:ln>
        </p:spPr>
        <p:txBody>
          <a:bodyPr/>
          <a:lstStyle/>
          <a:p>
            <a:endParaRPr lang="en-US" sz="2400" noProof="0" dirty="0"/>
          </a:p>
        </p:txBody>
      </p:sp>
      <p:sp>
        <p:nvSpPr>
          <p:cNvPr id="14" name="Text 11"/>
          <p:cNvSpPr/>
          <p:nvPr/>
        </p:nvSpPr>
        <p:spPr>
          <a:xfrm>
            <a:off x="2584704" y="1194816"/>
            <a:ext cx="7193280" cy="633984"/>
          </a:xfrm>
          <a:prstGeom prst="rect">
            <a:avLst/>
          </a:prstGeom>
          <a:noFill/>
          <a:ln/>
        </p:spPr>
        <p:txBody>
          <a:bodyPr wrap="square" lIns="0" tIns="0" rIns="0" bIns="0" rtlCol="0" anchor="ctr"/>
          <a:lstStyle/>
          <a:p>
            <a:r>
              <a:rPr lang="en-US" sz="1267" noProof="0" dirty="0">
                <a:solidFill>
                  <a:srgbClr val="555555"/>
                </a:solidFill>
                <a:latin typeface="Montserrat" pitchFamily="34" charset="0"/>
                <a:ea typeface="Montserrat" pitchFamily="34" charset="-122"/>
                <a:cs typeface="Montserrat" pitchFamily="34" charset="-120"/>
              </a:rPr>
              <a:t>This scenario explains how to view the Service Orders issued by Cerrejón and access the information needed to perform the services.</a:t>
            </a:r>
            <a:endParaRPr lang="en-US" sz="1267" noProof="0" dirty="0"/>
          </a:p>
        </p:txBody>
      </p:sp>
      <p:sp>
        <p:nvSpPr>
          <p:cNvPr id="15" name="Shape 12"/>
          <p:cNvSpPr/>
          <p:nvPr/>
        </p:nvSpPr>
        <p:spPr>
          <a:xfrm>
            <a:off x="182880" y="1901952"/>
            <a:ext cx="5547360" cy="1170432"/>
          </a:xfrm>
          <a:prstGeom prst="roundRect">
            <a:avLst>
              <a:gd name="adj" fmla="val 7292"/>
            </a:avLst>
          </a:prstGeom>
          <a:solidFill>
            <a:srgbClr val="FDF8E1"/>
          </a:solidFill>
          <a:ln w="12700">
            <a:solidFill>
              <a:srgbClr val="E8C200"/>
            </a:solidFill>
            <a:prstDash val="solid"/>
          </a:ln>
        </p:spPr>
        <p:txBody>
          <a:bodyPr/>
          <a:lstStyle/>
          <a:p>
            <a:endParaRPr lang="en-US" sz="2400" noProof="0" dirty="0"/>
          </a:p>
        </p:txBody>
      </p:sp>
      <p:sp>
        <p:nvSpPr>
          <p:cNvPr id="16" name="Shape 13"/>
          <p:cNvSpPr/>
          <p:nvPr/>
        </p:nvSpPr>
        <p:spPr>
          <a:xfrm>
            <a:off x="304800" y="2170176"/>
            <a:ext cx="633984" cy="633984"/>
          </a:xfrm>
          <a:prstGeom prst="ellipse">
            <a:avLst/>
          </a:prstGeom>
          <a:solidFill>
            <a:srgbClr val="F5C400"/>
          </a:solidFill>
          <a:ln w="12700">
            <a:solidFill>
              <a:srgbClr val="F5C400"/>
            </a:solidFill>
            <a:prstDash val="solid"/>
          </a:ln>
        </p:spPr>
        <p:txBody>
          <a:bodyPr/>
          <a:lstStyle/>
          <a:p>
            <a:endParaRPr lang="en-US" sz="2400" noProof="0" dirty="0"/>
          </a:p>
        </p:txBody>
      </p:sp>
      <p:pic>
        <p:nvPicPr>
          <p:cNvPr id="17" name="Image 1" descr="preencoded.png"/>
          <p:cNvPicPr>
            <a:picLocks noChangeAspect="1"/>
          </p:cNvPicPr>
          <p:nvPr/>
        </p:nvPicPr>
        <p:blipFill>
          <a:blip r:embed="rId3"/>
          <a:stretch>
            <a:fillRect/>
          </a:stretch>
        </p:blipFill>
        <p:spPr>
          <a:xfrm>
            <a:off x="402336" y="2267712"/>
            <a:ext cx="438912" cy="438912"/>
          </a:xfrm>
          <a:prstGeom prst="rect">
            <a:avLst/>
          </a:prstGeom>
        </p:spPr>
      </p:pic>
      <p:sp>
        <p:nvSpPr>
          <p:cNvPr id="18" name="Text 14"/>
          <p:cNvSpPr/>
          <p:nvPr/>
        </p:nvSpPr>
        <p:spPr>
          <a:xfrm>
            <a:off x="1085088" y="1975104"/>
            <a:ext cx="4547616" cy="316992"/>
          </a:xfrm>
          <a:prstGeom prst="rect">
            <a:avLst/>
          </a:prstGeom>
          <a:noFill/>
          <a:ln/>
        </p:spPr>
        <p:txBody>
          <a:bodyPr wrap="square" lIns="0" tIns="0" rIns="0" bIns="0" rtlCol="0" anchor="ctr"/>
          <a:lstStyle/>
          <a:p>
            <a:r>
              <a:rPr lang="en-US" sz="1467" b="1" noProof="0" dirty="0">
                <a:solidFill>
                  <a:srgbClr val="1A1A1A"/>
                </a:solidFill>
                <a:latin typeface="Montserrat" pitchFamily="34" charset="0"/>
                <a:ea typeface="Montserrat" pitchFamily="34" charset="-122"/>
                <a:cs typeface="Montserrat" pitchFamily="34" charset="-120"/>
              </a:rPr>
              <a:t>Objective</a:t>
            </a:r>
            <a:endParaRPr lang="en-US" sz="1467" noProof="0" dirty="0"/>
          </a:p>
        </p:txBody>
      </p:sp>
      <p:sp>
        <p:nvSpPr>
          <p:cNvPr id="19" name="Shape 15"/>
          <p:cNvSpPr/>
          <p:nvPr/>
        </p:nvSpPr>
        <p:spPr>
          <a:xfrm>
            <a:off x="1085088" y="2292096"/>
            <a:ext cx="731520" cy="0"/>
          </a:xfrm>
          <a:prstGeom prst="line">
            <a:avLst/>
          </a:prstGeom>
          <a:noFill/>
          <a:ln w="25400">
            <a:solidFill>
              <a:srgbClr val="F5C400"/>
            </a:solidFill>
            <a:prstDash val="solid"/>
          </a:ln>
        </p:spPr>
        <p:txBody>
          <a:bodyPr/>
          <a:lstStyle/>
          <a:p>
            <a:endParaRPr lang="en-US" sz="2400" noProof="0" dirty="0"/>
          </a:p>
        </p:txBody>
      </p:sp>
      <p:sp>
        <p:nvSpPr>
          <p:cNvPr id="20" name="Text 16"/>
          <p:cNvSpPr/>
          <p:nvPr/>
        </p:nvSpPr>
        <p:spPr>
          <a:xfrm>
            <a:off x="1085088" y="2340864"/>
            <a:ext cx="4547616" cy="658368"/>
          </a:xfrm>
          <a:prstGeom prst="rect">
            <a:avLst/>
          </a:prstGeom>
          <a:noFill/>
          <a:ln/>
        </p:spPr>
        <p:txBody>
          <a:bodyPr wrap="square" lIns="0" tIns="0" rIns="0" bIns="0" rtlCol="0" anchor="t"/>
          <a:lstStyle/>
          <a:p>
            <a:r>
              <a:rPr lang="en-US" sz="1200" noProof="0" dirty="0">
                <a:solidFill>
                  <a:srgbClr val="1A1A1A"/>
                </a:solidFill>
                <a:latin typeface="Montserrat" pitchFamily="34" charset="0"/>
                <a:ea typeface="Montserrat" pitchFamily="34" charset="-122"/>
                <a:cs typeface="Montserrat" pitchFamily="34" charset="-120"/>
              </a:rPr>
              <a:t>Service Orders display the authorized services, execution periods, and agreed delivery terms.</a:t>
            </a:r>
            <a:endParaRPr lang="en-US" sz="1200" noProof="0" dirty="0"/>
          </a:p>
        </p:txBody>
      </p:sp>
      <p:sp>
        <p:nvSpPr>
          <p:cNvPr id="21" name="Shape 17"/>
          <p:cNvSpPr/>
          <p:nvPr/>
        </p:nvSpPr>
        <p:spPr>
          <a:xfrm>
            <a:off x="182880" y="3169920"/>
            <a:ext cx="5547360" cy="1438656"/>
          </a:xfrm>
          <a:prstGeom prst="roundRect">
            <a:avLst>
              <a:gd name="adj" fmla="val 6731"/>
            </a:avLst>
          </a:prstGeom>
          <a:solidFill>
            <a:srgbClr val="FDF8E1"/>
          </a:solidFill>
          <a:ln w="12700">
            <a:solidFill>
              <a:srgbClr val="E8C200"/>
            </a:solidFill>
            <a:prstDash val="solid"/>
          </a:ln>
        </p:spPr>
        <p:txBody>
          <a:bodyPr/>
          <a:lstStyle/>
          <a:p>
            <a:endParaRPr lang="en-US" sz="2400" noProof="0" dirty="0"/>
          </a:p>
        </p:txBody>
      </p:sp>
      <p:sp>
        <p:nvSpPr>
          <p:cNvPr id="22" name="Shape 18"/>
          <p:cNvSpPr/>
          <p:nvPr/>
        </p:nvSpPr>
        <p:spPr>
          <a:xfrm>
            <a:off x="304800" y="3486912"/>
            <a:ext cx="633984" cy="633984"/>
          </a:xfrm>
          <a:prstGeom prst="ellipse">
            <a:avLst/>
          </a:prstGeom>
          <a:solidFill>
            <a:srgbClr val="F5C400"/>
          </a:solidFill>
          <a:ln w="12700">
            <a:solidFill>
              <a:srgbClr val="F5C400"/>
            </a:solidFill>
            <a:prstDash val="solid"/>
          </a:ln>
        </p:spPr>
        <p:txBody>
          <a:bodyPr/>
          <a:lstStyle/>
          <a:p>
            <a:endParaRPr lang="en-US" sz="2400" noProof="0" dirty="0"/>
          </a:p>
        </p:txBody>
      </p:sp>
      <p:pic>
        <p:nvPicPr>
          <p:cNvPr id="23" name="Image 2" descr="preencoded.png"/>
          <p:cNvPicPr>
            <a:picLocks noChangeAspect="1"/>
          </p:cNvPicPr>
          <p:nvPr/>
        </p:nvPicPr>
        <p:blipFill>
          <a:blip r:embed="rId4"/>
          <a:stretch>
            <a:fillRect/>
          </a:stretch>
        </p:blipFill>
        <p:spPr>
          <a:xfrm>
            <a:off x="402336" y="3584448"/>
            <a:ext cx="438912" cy="438912"/>
          </a:xfrm>
          <a:prstGeom prst="rect">
            <a:avLst/>
          </a:prstGeom>
        </p:spPr>
      </p:pic>
      <p:sp>
        <p:nvSpPr>
          <p:cNvPr id="24" name="Text 19"/>
          <p:cNvSpPr/>
          <p:nvPr/>
        </p:nvSpPr>
        <p:spPr>
          <a:xfrm>
            <a:off x="1085088" y="3243072"/>
            <a:ext cx="4547616" cy="316992"/>
          </a:xfrm>
          <a:prstGeom prst="rect">
            <a:avLst/>
          </a:prstGeom>
          <a:noFill/>
          <a:ln/>
        </p:spPr>
        <p:txBody>
          <a:bodyPr wrap="square" lIns="0" tIns="0" rIns="0" bIns="0" rtlCol="0" anchor="ctr"/>
          <a:lstStyle/>
          <a:p>
            <a:r>
              <a:rPr lang="en-US" sz="1467" b="1" noProof="0" dirty="0">
                <a:solidFill>
                  <a:srgbClr val="1A1A1A"/>
                </a:solidFill>
                <a:latin typeface="Montserrat" pitchFamily="34" charset="0"/>
                <a:ea typeface="Montserrat" pitchFamily="34" charset="-122"/>
                <a:cs typeface="Montserrat" pitchFamily="34" charset="-120"/>
              </a:rPr>
              <a:t>Why is it important?</a:t>
            </a:r>
            <a:endParaRPr lang="en-US" sz="1467" noProof="0" dirty="0"/>
          </a:p>
        </p:txBody>
      </p:sp>
      <p:sp>
        <p:nvSpPr>
          <p:cNvPr id="25" name="Shape 20"/>
          <p:cNvSpPr/>
          <p:nvPr/>
        </p:nvSpPr>
        <p:spPr>
          <a:xfrm>
            <a:off x="1085088" y="3560064"/>
            <a:ext cx="731520" cy="0"/>
          </a:xfrm>
          <a:prstGeom prst="line">
            <a:avLst/>
          </a:prstGeom>
          <a:noFill/>
          <a:ln w="25400">
            <a:solidFill>
              <a:srgbClr val="F5C400"/>
            </a:solidFill>
            <a:prstDash val="solid"/>
          </a:ln>
        </p:spPr>
        <p:txBody>
          <a:bodyPr/>
          <a:lstStyle/>
          <a:p>
            <a:endParaRPr lang="en-US" sz="2400" noProof="0" dirty="0"/>
          </a:p>
        </p:txBody>
      </p:sp>
      <p:sp>
        <p:nvSpPr>
          <p:cNvPr id="26" name="Text 21"/>
          <p:cNvSpPr/>
          <p:nvPr/>
        </p:nvSpPr>
        <p:spPr>
          <a:xfrm>
            <a:off x="1085088" y="3608832"/>
            <a:ext cx="4547616" cy="268224"/>
          </a:xfrm>
          <a:prstGeom prst="rect">
            <a:avLst/>
          </a:prstGeom>
          <a:noFill/>
          <a:ln/>
        </p:spPr>
        <p:txBody>
          <a:bodyPr wrap="square" lIns="0" tIns="0" rIns="0" bIns="0" rtlCol="0" anchor="ctr"/>
          <a:lstStyle/>
          <a:p>
            <a:r>
              <a:rPr lang="en-US" sz="1133" noProof="0" dirty="0">
                <a:solidFill>
                  <a:srgbClr val="1A1A1A"/>
                </a:solidFill>
                <a:latin typeface="Montserrat" pitchFamily="34" charset="0"/>
                <a:ea typeface="Montserrat" pitchFamily="34" charset="-122"/>
                <a:cs typeface="Montserrat" pitchFamily="34" charset="-120"/>
              </a:rPr>
              <a:t>✓  Lets you see the services authorized by Cerrejón.</a:t>
            </a:r>
            <a:endParaRPr lang="en-US" sz="1133" noProof="0" dirty="0"/>
          </a:p>
        </p:txBody>
      </p:sp>
      <p:sp>
        <p:nvSpPr>
          <p:cNvPr id="27" name="Text 22"/>
          <p:cNvSpPr/>
          <p:nvPr/>
        </p:nvSpPr>
        <p:spPr>
          <a:xfrm>
            <a:off x="1085088" y="3848481"/>
            <a:ext cx="4547616" cy="268224"/>
          </a:xfrm>
          <a:prstGeom prst="rect">
            <a:avLst/>
          </a:prstGeom>
          <a:noFill/>
          <a:ln/>
        </p:spPr>
        <p:txBody>
          <a:bodyPr wrap="square" lIns="0" tIns="0" rIns="0" bIns="0" rtlCol="0" anchor="ctr"/>
          <a:lstStyle/>
          <a:p>
            <a:r>
              <a:rPr lang="en-US" sz="1133" noProof="0" dirty="0">
                <a:solidFill>
                  <a:srgbClr val="1A1A1A"/>
                </a:solidFill>
                <a:latin typeface="Montserrat" pitchFamily="34" charset="0"/>
                <a:ea typeface="Montserrat" pitchFamily="34" charset="-122"/>
                <a:cs typeface="Montserrat" pitchFamily="34" charset="-120"/>
              </a:rPr>
              <a:t>✓  Makes service planning and execution easier.</a:t>
            </a:r>
            <a:endParaRPr lang="en-US" sz="1133" noProof="0" dirty="0"/>
          </a:p>
        </p:txBody>
      </p:sp>
      <p:sp>
        <p:nvSpPr>
          <p:cNvPr id="28" name="Text 23"/>
          <p:cNvSpPr/>
          <p:nvPr/>
        </p:nvSpPr>
        <p:spPr>
          <a:xfrm>
            <a:off x="1085088" y="4145280"/>
            <a:ext cx="4547616" cy="268224"/>
          </a:xfrm>
          <a:prstGeom prst="rect">
            <a:avLst/>
          </a:prstGeom>
          <a:noFill/>
          <a:ln/>
        </p:spPr>
        <p:txBody>
          <a:bodyPr wrap="square" lIns="0" tIns="0" rIns="0" bIns="0" rtlCol="0" anchor="ctr"/>
          <a:lstStyle/>
          <a:p>
            <a:r>
              <a:rPr lang="en-US" sz="1133" noProof="0" dirty="0">
                <a:solidFill>
                  <a:srgbClr val="1A1A1A"/>
                </a:solidFill>
                <a:latin typeface="Montserrat" pitchFamily="34" charset="0"/>
                <a:ea typeface="Montserrat" pitchFamily="34" charset="-122"/>
                <a:cs typeface="Montserrat" pitchFamily="34" charset="-120"/>
              </a:rPr>
              <a:t>✓  Provides visibility into the information needed to record the Service Entry Sheet (SES).</a:t>
            </a:r>
            <a:endParaRPr lang="en-US" sz="1133" noProof="0" dirty="0"/>
          </a:p>
        </p:txBody>
      </p:sp>
      <p:sp>
        <p:nvSpPr>
          <p:cNvPr id="29" name="Shape 24"/>
          <p:cNvSpPr/>
          <p:nvPr/>
        </p:nvSpPr>
        <p:spPr>
          <a:xfrm>
            <a:off x="182880" y="4681728"/>
            <a:ext cx="5547360" cy="950976"/>
          </a:xfrm>
          <a:prstGeom prst="roundRect">
            <a:avLst>
              <a:gd name="adj" fmla="val 11290"/>
            </a:avLst>
          </a:prstGeom>
          <a:solidFill>
            <a:srgbClr val="E8F5E9"/>
          </a:solidFill>
          <a:ln w="12700">
            <a:solidFill>
              <a:srgbClr val="A5D6A7"/>
            </a:solidFill>
            <a:prstDash val="solid"/>
          </a:ln>
        </p:spPr>
        <p:txBody>
          <a:bodyPr/>
          <a:lstStyle/>
          <a:p>
            <a:endParaRPr lang="en-US" sz="2400" noProof="0" dirty="0"/>
          </a:p>
        </p:txBody>
      </p:sp>
      <p:sp>
        <p:nvSpPr>
          <p:cNvPr id="30" name="Shape 25"/>
          <p:cNvSpPr/>
          <p:nvPr/>
        </p:nvSpPr>
        <p:spPr>
          <a:xfrm>
            <a:off x="292608" y="4852416"/>
            <a:ext cx="633984" cy="633984"/>
          </a:xfrm>
          <a:prstGeom prst="ellipse">
            <a:avLst/>
          </a:prstGeom>
          <a:solidFill>
            <a:srgbClr val="F5C400"/>
          </a:solidFill>
          <a:ln w="12700">
            <a:solidFill>
              <a:srgbClr val="F5C400"/>
            </a:solidFill>
            <a:prstDash val="solid"/>
          </a:ln>
        </p:spPr>
        <p:txBody>
          <a:bodyPr/>
          <a:lstStyle/>
          <a:p>
            <a:endParaRPr lang="en-US" sz="2400" noProof="0" dirty="0"/>
          </a:p>
        </p:txBody>
      </p:sp>
      <p:pic>
        <p:nvPicPr>
          <p:cNvPr id="31" name="Image 3" descr="preencoded.png"/>
          <p:cNvPicPr>
            <a:picLocks noChangeAspect="1"/>
          </p:cNvPicPr>
          <p:nvPr/>
        </p:nvPicPr>
        <p:blipFill>
          <a:blip r:embed="rId5"/>
          <a:stretch>
            <a:fillRect/>
          </a:stretch>
        </p:blipFill>
        <p:spPr>
          <a:xfrm>
            <a:off x="402336" y="4963269"/>
            <a:ext cx="438912" cy="438912"/>
          </a:xfrm>
          <a:prstGeom prst="rect">
            <a:avLst/>
          </a:prstGeom>
        </p:spPr>
      </p:pic>
      <p:sp>
        <p:nvSpPr>
          <p:cNvPr id="32" name="Text 26"/>
          <p:cNvSpPr/>
          <p:nvPr/>
        </p:nvSpPr>
        <p:spPr>
          <a:xfrm>
            <a:off x="1072896" y="4779264"/>
            <a:ext cx="4547616" cy="316992"/>
          </a:xfrm>
          <a:prstGeom prst="rect">
            <a:avLst/>
          </a:prstGeom>
          <a:noFill/>
          <a:ln/>
        </p:spPr>
        <p:txBody>
          <a:bodyPr wrap="square" lIns="0" tIns="0" rIns="0" bIns="0" rtlCol="0" anchor="ctr"/>
          <a:lstStyle/>
          <a:p>
            <a:r>
              <a:rPr lang="en-US" sz="1467" b="1" noProof="0" dirty="0">
                <a:solidFill>
                  <a:srgbClr val="1A1A1A"/>
                </a:solidFill>
                <a:latin typeface="Montserrat" pitchFamily="34" charset="0"/>
                <a:ea typeface="Montserrat" pitchFamily="34" charset="-122"/>
                <a:cs typeface="Montserrat" pitchFamily="34" charset="-120"/>
              </a:rPr>
              <a:t>Expected result</a:t>
            </a:r>
            <a:endParaRPr lang="en-US" sz="1467" noProof="0" dirty="0"/>
          </a:p>
        </p:txBody>
      </p:sp>
      <p:sp>
        <p:nvSpPr>
          <p:cNvPr id="33" name="Shape 27"/>
          <p:cNvSpPr/>
          <p:nvPr/>
        </p:nvSpPr>
        <p:spPr>
          <a:xfrm>
            <a:off x="1072896" y="5109573"/>
            <a:ext cx="731520" cy="0"/>
          </a:xfrm>
          <a:prstGeom prst="line">
            <a:avLst/>
          </a:prstGeom>
          <a:noFill/>
          <a:ln w="25400">
            <a:solidFill>
              <a:srgbClr val="F5C400"/>
            </a:solidFill>
            <a:prstDash val="solid"/>
          </a:ln>
        </p:spPr>
        <p:txBody>
          <a:bodyPr/>
          <a:lstStyle/>
          <a:p>
            <a:endParaRPr lang="en-US" sz="2400" noProof="0" dirty="0"/>
          </a:p>
        </p:txBody>
      </p:sp>
      <p:sp>
        <p:nvSpPr>
          <p:cNvPr id="34" name="Text 28"/>
          <p:cNvSpPr/>
          <p:nvPr/>
        </p:nvSpPr>
        <p:spPr>
          <a:xfrm>
            <a:off x="1072896" y="5158341"/>
            <a:ext cx="4547616" cy="243840"/>
          </a:xfrm>
          <a:prstGeom prst="rect">
            <a:avLst/>
          </a:prstGeom>
          <a:noFill/>
          <a:ln/>
        </p:spPr>
        <p:txBody>
          <a:bodyPr wrap="square" lIns="0" tIns="0" rIns="0" bIns="0" rtlCol="0" anchor="t"/>
          <a:lstStyle/>
          <a:p>
            <a:r>
              <a:rPr lang="en-US" sz="1200" noProof="0" dirty="0">
                <a:solidFill>
                  <a:srgbClr val="1A1A1A"/>
                </a:solidFill>
                <a:latin typeface="Montserrat" pitchFamily="34" charset="0"/>
                <a:ea typeface="Montserrat" pitchFamily="34" charset="-122"/>
                <a:cs typeface="Montserrat" pitchFamily="34" charset="-120"/>
              </a:rPr>
              <a:t>Service Order reviewed and available for execution.</a:t>
            </a:r>
            <a:endParaRPr lang="en-US" sz="1200" noProof="0" dirty="0"/>
          </a:p>
        </p:txBody>
      </p:sp>
      <p:sp>
        <p:nvSpPr>
          <p:cNvPr id="35" name="Shape 29"/>
          <p:cNvSpPr/>
          <p:nvPr/>
        </p:nvSpPr>
        <p:spPr>
          <a:xfrm>
            <a:off x="182880" y="5730240"/>
            <a:ext cx="5547360" cy="877824"/>
          </a:xfrm>
          <a:prstGeom prst="roundRect">
            <a:avLst>
              <a:gd name="adj" fmla="val 9722"/>
            </a:avLst>
          </a:prstGeom>
          <a:solidFill>
            <a:srgbClr val="FDF8E1"/>
          </a:solidFill>
          <a:ln w="12700">
            <a:solidFill>
              <a:srgbClr val="E8C200"/>
            </a:solidFill>
            <a:prstDash val="solid"/>
          </a:ln>
        </p:spPr>
        <p:txBody>
          <a:bodyPr/>
          <a:lstStyle/>
          <a:p>
            <a:endParaRPr lang="en-US" sz="2400" noProof="0" dirty="0"/>
          </a:p>
        </p:txBody>
      </p:sp>
      <p:sp>
        <p:nvSpPr>
          <p:cNvPr id="36" name="Shape 30"/>
          <p:cNvSpPr/>
          <p:nvPr/>
        </p:nvSpPr>
        <p:spPr>
          <a:xfrm>
            <a:off x="304800" y="5852160"/>
            <a:ext cx="633984" cy="633984"/>
          </a:xfrm>
          <a:prstGeom prst="ellipse">
            <a:avLst/>
          </a:prstGeom>
          <a:solidFill>
            <a:srgbClr val="F5C400"/>
          </a:solidFill>
          <a:ln w="12700">
            <a:solidFill>
              <a:srgbClr val="F5C400"/>
            </a:solidFill>
            <a:prstDash val="solid"/>
          </a:ln>
        </p:spPr>
        <p:txBody>
          <a:bodyPr/>
          <a:lstStyle/>
          <a:p>
            <a:endParaRPr lang="en-US" sz="2400" noProof="0" dirty="0"/>
          </a:p>
        </p:txBody>
      </p:sp>
      <p:pic>
        <p:nvPicPr>
          <p:cNvPr id="37" name="Image 4" descr="preencoded.png"/>
          <p:cNvPicPr>
            <a:picLocks noChangeAspect="1"/>
          </p:cNvPicPr>
          <p:nvPr/>
        </p:nvPicPr>
        <p:blipFill>
          <a:blip r:embed="rId6"/>
          <a:stretch>
            <a:fillRect/>
          </a:stretch>
        </p:blipFill>
        <p:spPr>
          <a:xfrm>
            <a:off x="402336" y="5949696"/>
            <a:ext cx="438912" cy="438912"/>
          </a:xfrm>
          <a:prstGeom prst="rect">
            <a:avLst/>
          </a:prstGeom>
        </p:spPr>
      </p:pic>
      <p:sp>
        <p:nvSpPr>
          <p:cNvPr id="38" name="Text 31"/>
          <p:cNvSpPr/>
          <p:nvPr/>
        </p:nvSpPr>
        <p:spPr>
          <a:xfrm>
            <a:off x="1085088" y="5803392"/>
            <a:ext cx="4547616" cy="316992"/>
          </a:xfrm>
          <a:prstGeom prst="rect">
            <a:avLst/>
          </a:prstGeom>
          <a:noFill/>
          <a:ln/>
        </p:spPr>
        <p:txBody>
          <a:bodyPr wrap="square" lIns="0" tIns="0" rIns="0" bIns="0" rtlCol="0" anchor="ctr"/>
          <a:lstStyle/>
          <a:p>
            <a:r>
              <a:rPr lang="en-US" sz="1467" b="1" noProof="0" dirty="0">
                <a:solidFill>
                  <a:srgbClr val="1A1A1A"/>
                </a:solidFill>
                <a:latin typeface="Montserrat" pitchFamily="34" charset="0"/>
                <a:ea typeface="Montserrat" pitchFamily="34" charset="-122"/>
                <a:cs typeface="Montserrat" pitchFamily="34" charset="-120"/>
              </a:rPr>
              <a:t>Important</a:t>
            </a:r>
            <a:endParaRPr lang="en-US" sz="1467" noProof="0" dirty="0"/>
          </a:p>
        </p:txBody>
      </p:sp>
      <p:sp>
        <p:nvSpPr>
          <p:cNvPr id="39" name="Shape 32"/>
          <p:cNvSpPr/>
          <p:nvPr/>
        </p:nvSpPr>
        <p:spPr>
          <a:xfrm>
            <a:off x="1085088" y="6120384"/>
            <a:ext cx="731520" cy="0"/>
          </a:xfrm>
          <a:prstGeom prst="line">
            <a:avLst/>
          </a:prstGeom>
          <a:noFill/>
          <a:ln w="25400">
            <a:solidFill>
              <a:srgbClr val="F5C400"/>
            </a:solidFill>
            <a:prstDash val="solid"/>
          </a:ln>
        </p:spPr>
        <p:txBody>
          <a:bodyPr/>
          <a:lstStyle/>
          <a:p>
            <a:endParaRPr lang="en-US" sz="2400" noProof="0" dirty="0"/>
          </a:p>
        </p:txBody>
      </p:sp>
      <p:sp>
        <p:nvSpPr>
          <p:cNvPr id="40" name="Text 33"/>
          <p:cNvSpPr/>
          <p:nvPr/>
        </p:nvSpPr>
        <p:spPr>
          <a:xfrm>
            <a:off x="1085088" y="6169152"/>
            <a:ext cx="4547616" cy="365760"/>
          </a:xfrm>
          <a:prstGeom prst="rect">
            <a:avLst/>
          </a:prstGeom>
          <a:noFill/>
          <a:ln/>
        </p:spPr>
        <p:txBody>
          <a:bodyPr wrap="square" lIns="0" tIns="0" rIns="0" bIns="0" rtlCol="0" anchor="t"/>
          <a:lstStyle/>
          <a:p>
            <a:r>
              <a:rPr lang="en-US" sz="1200" noProof="0" dirty="0">
                <a:solidFill>
                  <a:srgbClr val="1A1A1A"/>
                </a:solidFill>
                <a:latin typeface="Montserrat" pitchFamily="34" charset="0"/>
                <a:ea typeface="Montserrat" pitchFamily="34" charset="-122"/>
                <a:cs typeface="Montserrat" pitchFamily="34" charset="-120"/>
              </a:rPr>
              <a:t>The Service Order is the basis for recording the Service Entry Sheet (SES) and for the subsequent invoicing.</a:t>
            </a:r>
            <a:endParaRPr lang="en-US" sz="1200" noProof="0" dirty="0"/>
          </a:p>
        </p:txBody>
      </p:sp>
      <p:sp>
        <p:nvSpPr>
          <p:cNvPr id="41" name="Shape 34"/>
          <p:cNvSpPr/>
          <p:nvPr/>
        </p:nvSpPr>
        <p:spPr>
          <a:xfrm>
            <a:off x="5949696" y="1911983"/>
            <a:ext cx="6096000" cy="4821936"/>
          </a:xfrm>
          <a:prstGeom prst="roundRect">
            <a:avLst>
              <a:gd name="adj" fmla="val 2235"/>
            </a:avLst>
          </a:prstGeom>
          <a:solidFill>
            <a:srgbClr val="F8F8F8"/>
          </a:solidFill>
          <a:ln w="12700">
            <a:solidFill>
              <a:srgbClr val="E0E0E0"/>
            </a:solidFill>
            <a:prstDash val="solid"/>
          </a:ln>
        </p:spPr>
        <p:txBody>
          <a:bodyPr/>
          <a:lstStyle/>
          <a:p>
            <a:endParaRPr lang="en-US" sz="2400" noProof="0" dirty="0"/>
          </a:p>
        </p:txBody>
      </p:sp>
      <p:sp>
        <p:nvSpPr>
          <p:cNvPr id="42" name="Shape 35"/>
          <p:cNvSpPr/>
          <p:nvPr/>
        </p:nvSpPr>
        <p:spPr>
          <a:xfrm>
            <a:off x="5949696" y="1901952"/>
            <a:ext cx="6096000" cy="755904"/>
          </a:xfrm>
          <a:prstGeom prst="roundRect">
            <a:avLst>
              <a:gd name="adj" fmla="val 12903"/>
            </a:avLst>
          </a:prstGeom>
          <a:solidFill>
            <a:srgbClr val="1E1E1E"/>
          </a:solidFill>
          <a:ln w="12700">
            <a:solidFill>
              <a:srgbClr val="1E1E1E"/>
            </a:solidFill>
            <a:prstDash val="solid"/>
          </a:ln>
        </p:spPr>
        <p:txBody>
          <a:bodyPr/>
          <a:lstStyle/>
          <a:p>
            <a:endParaRPr lang="en-US" sz="2400" noProof="0" dirty="0"/>
          </a:p>
        </p:txBody>
      </p:sp>
      <p:sp>
        <p:nvSpPr>
          <p:cNvPr id="43" name="Shape 36"/>
          <p:cNvSpPr/>
          <p:nvPr/>
        </p:nvSpPr>
        <p:spPr>
          <a:xfrm>
            <a:off x="5949696" y="2267712"/>
            <a:ext cx="6096000" cy="390144"/>
          </a:xfrm>
          <a:prstGeom prst="rect">
            <a:avLst/>
          </a:prstGeom>
          <a:solidFill>
            <a:srgbClr val="1E1E1E"/>
          </a:solidFill>
          <a:ln w="12700">
            <a:solidFill>
              <a:srgbClr val="1E1E1E"/>
            </a:solidFill>
            <a:prstDash val="solid"/>
          </a:ln>
        </p:spPr>
        <p:txBody>
          <a:bodyPr/>
          <a:lstStyle/>
          <a:p>
            <a:endParaRPr lang="en-US" sz="2400" noProof="0" dirty="0"/>
          </a:p>
        </p:txBody>
      </p:sp>
      <p:sp>
        <p:nvSpPr>
          <p:cNvPr id="44" name="Shape 37"/>
          <p:cNvSpPr/>
          <p:nvPr/>
        </p:nvSpPr>
        <p:spPr>
          <a:xfrm>
            <a:off x="6169152" y="2072640"/>
            <a:ext cx="536448" cy="536448"/>
          </a:xfrm>
          <a:prstGeom prst="ellipse">
            <a:avLst/>
          </a:prstGeom>
          <a:solidFill>
            <a:srgbClr val="EEEEEE"/>
          </a:solidFill>
          <a:ln w="12700">
            <a:solidFill>
              <a:srgbClr val="DDDDDD"/>
            </a:solidFill>
            <a:prstDash val="solid"/>
          </a:ln>
        </p:spPr>
        <p:txBody>
          <a:bodyPr/>
          <a:lstStyle/>
          <a:p>
            <a:endParaRPr lang="en-US" sz="2400" noProof="0" dirty="0"/>
          </a:p>
        </p:txBody>
      </p:sp>
      <p:pic>
        <p:nvPicPr>
          <p:cNvPr id="45" name="Image 5" descr="preencoded.png"/>
          <p:cNvPicPr>
            <a:picLocks noChangeAspect="1"/>
          </p:cNvPicPr>
          <p:nvPr/>
        </p:nvPicPr>
        <p:blipFill>
          <a:blip r:embed="rId7"/>
          <a:stretch>
            <a:fillRect/>
          </a:stretch>
        </p:blipFill>
        <p:spPr>
          <a:xfrm>
            <a:off x="6254496" y="2157984"/>
            <a:ext cx="365760" cy="365760"/>
          </a:xfrm>
          <a:prstGeom prst="rect">
            <a:avLst/>
          </a:prstGeom>
        </p:spPr>
      </p:pic>
      <p:sp>
        <p:nvSpPr>
          <p:cNvPr id="46" name="Text 38"/>
          <p:cNvSpPr/>
          <p:nvPr/>
        </p:nvSpPr>
        <p:spPr>
          <a:xfrm>
            <a:off x="6827520" y="2097024"/>
            <a:ext cx="5096256" cy="438912"/>
          </a:xfrm>
          <a:prstGeom prst="rect">
            <a:avLst/>
          </a:prstGeom>
          <a:noFill/>
          <a:ln/>
        </p:spPr>
        <p:txBody>
          <a:bodyPr wrap="square" lIns="0" tIns="0" rIns="0" bIns="0" rtlCol="0" anchor="ctr"/>
          <a:lstStyle/>
          <a:p>
            <a:r>
              <a:rPr lang="en-US" sz="1467" b="1" noProof="0" dirty="0">
                <a:solidFill>
                  <a:srgbClr val="FFFFFF"/>
                </a:solidFill>
                <a:latin typeface="Montserrat" pitchFamily="34" charset="0"/>
                <a:ea typeface="Montserrat" pitchFamily="34" charset="-122"/>
                <a:cs typeface="Montserrat" pitchFamily="34" charset="-120"/>
              </a:rPr>
              <a:t>Scenario 1 – Viewing Service Orders</a:t>
            </a:r>
            <a:endParaRPr lang="en-US" sz="1467" noProof="0" dirty="0"/>
          </a:p>
        </p:txBody>
      </p:sp>
      <p:sp>
        <p:nvSpPr>
          <p:cNvPr id="47" name="Shape 39"/>
          <p:cNvSpPr/>
          <p:nvPr/>
        </p:nvSpPr>
        <p:spPr>
          <a:xfrm>
            <a:off x="6132576" y="2731008"/>
            <a:ext cx="5730240" cy="0"/>
          </a:xfrm>
          <a:prstGeom prst="line">
            <a:avLst/>
          </a:prstGeom>
          <a:noFill/>
          <a:ln w="12700">
            <a:solidFill>
              <a:srgbClr val="DDDDDD"/>
            </a:solidFill>
            <a:prstDash val="solid"/>
          </a:ln>
        </p:spPr>
        <p:txBody>
          <a:bodyPr/>
          <a:lstStyle/>
          <a:p>
            <a:endParaRPr lang="en-US" sz="2400" noProof="0" dirty="0"/>
          </a:p>
        </p:txBody>
      </p:sp>
      <p:sp>
        <p:nvSpPr>
          <p:cNvPr id="48" name="Text 40"/>
          <p:cNvSpPr/>
          <p:nvPr/>
        </p:nvSpPr>
        <p:spPr>
          <a:xfrm>
            <a:off x="6620256" y="2852928"/>
            <a:ext cx="5303520" cy="365760"/>
          </a:xfrm>
          <a:prstGeom prst="rect">
            <a:avLst/>
          </a:prstGeom>
          <a:noFill/>
          <a:ln/>
        </p:spPr>
        <p:txBody>
          <a:bodyPr wrap="square" lIns="0" tIns="0" rIns="0" bIns="0" rtlCol="0" anchor="ctr"/>
          <a:lstStyle/>
          <a:p>
            <a:r>
              <a:rPr lang="en-US" sz="1600" b="1" noProof="0" dirty="0">
                <a:solidFill>
                  <a:srgbClr val="1A1A1A"/>
                </a:solidFill>
                <a:latin typeface="Montserrat" pitchFamily="34" charset="0"/>
                <a:ea typeface="Montserrat" pitchFamily="34" charset="-122"/>
                <a:cs typeface="Montserrat" pitchFamily="34" charset="-120"/>
              </a:rPr>
              <a:t>Instructions</a:t>
            </a:r>
            <a:endParaRPr lang="en-US" sz="1600" noProof="0" dirty="0"/>
          </a:p>
        </p:txBody>
      </p:sp>
      <p:pic>
        <p:nvPicPr>
          <p:cNvPr id="49" name="Image 6" descr="preencoded.png"/>
          <p:cNvPicPr>
            <a:picLocks noChangeAspect="1"/>
          </p:cNvPicPr>
          <p:nvPr/>
        </p:nvPicPr>
        <p:blipFill>
          <a:blip r:embed="rId8"/>
          <a:stretch>
            <a:fillRect/>
          </a:stretch>
        </p:blipFill>
        <p:spPr>
          <a:xfrm>
            <a:off x="6169152" y="2877312"/>
            <a:ext cx="341376" cy="341376"/>
          </a:xfrm>
          <a:prstGeom prst="rect">
            <a:avLst/>
          </a:prstGeom>
        </p:spPr>
      </p:pic>
      <p:sp>
        <p:nvSpPr>
          <p:cNvPr id="50" name="Shape 41"/>
          <p:cNvSpPr/>
          <p:nvPr/>
        </p:nvSpPr>
        <p:spPr>
          <a:xfrm>
            <a:off x="6169152" y="3413760"/>
            <a:ext cx="341376" cy="341376"/>
          </a:xfrm>
          <a:prstGeom prst="ellipse">
            <a:avLst/>
          </a:prstGeom>
          <a:solidFill>
            <a:srgbClr val="F5C400"/>
          </a:solidFill>
          <a:ln w="12700">
            <a:solidFill>
              <a:srgbClr val="F5C400"/>
            </a:solidFill>
            <a:prstDash val="solid"/>
          </a:ln>
        </p:spPr>
        <p:txBody>
          <a:bodyPr/>
          <a:lstStyle/>
          <a:p>
            <a:endParaRPr lang="en-US" sz="2400" noProof="0" dirty="0"/>
          </a:p>
        </p:txBody>
      </p:sp>
      <p:sp>
        <p:nvSpPr>
          <p:cNvPr id="51" name="Text 42"/>
          <p:cNvSpPr/>
          <p:nvPr/>
        </p:nvSpPr>
        <p:spPr>
          <a:xfrm>
            <a:off x="6169152" y="3413760"/>
            <a:ext cx="341376" cy="341376"/>
          </a:xfrm>
          <a:prstGeom prst="rect">
            <a:avLst/>
          </a:prstGeom>
          <a:noFill/>
          <a:ln/>
        </p:spPr>
        <p:txBody>
          <a:bodyPr wrap="square" lIns="0" tIns="0" rIns="0" bIns="0" rtlCol="0" anchor="ctr"/>
          <a:lstStyle/>
          <a:p>
            <a:pPr algn="ctr"/>
            <a:r>
              <a:rPr lang="en-US" sz="1200" b="1" noProof="0" dirty="0">
                <a:solidFill>
                  <a:srgbClr val="1A1A1A"/>
                </a:solidFill>
                <a:latin typeface="Montserrat" pitchFamily="34" charset="0"/>
                <a:ea typeface="Montserrat" pitchFamily="34" charset="-122"/>
                <a:cs typeface="Montserrat" pitchFamily="34" charset="-120"/>
              </a:rPr>
              <a:t>1</a:t>
            </a:r>
            <a:endParaRPr lang="en-US" sz="1200" noProof="0" dirty="0"/>
          </a:p>
        </p:txBody>
      </p:sp>
      <p:sp>
        <p:nvSpPr>
          <p:cNvPr id="52" name="Text 43"/>
          <p:cNvSpPr/>
          <p:nvPr/>
        </p:nvSpPr>
        <p:spPr>
          <a:xfrm>
            <a:off x="6608064" y="3340608"/>
            <a:ext cx="5291328" cy="487680"/>
          </a:xfrm>
          <a:prstGeom prst="rect">
            <a:avLst/>
          </a:prstGeom>
          <a:noFill/>
          <a:ln/>
        </p:spPr>
        <p:txBody>
          <a:bodyPr wrap="square" lIns="0" tIns="0" rIns="0" bIns="0" rtlCol="0" anchor="ctr"/>
          <a:lstStyle/>
          <a:p>
            <a:r>
              <a:rPr lang="en-US" sz="1333" noProof="0" dirty="0">
                <a:solidFill>
                  <a:srgbClr val="1A1A1A"/>
                </a:solidFill>
                <a:latin typeface="Montserrat" pitchFamily="34" charset="0"/>
                <a:ea typeface="Montserrat" pitchFamily="34" charset="-122"/>
                <a:cs typeface="Montserrat" pitchFamily="34" charset="-120"/>
              </a:rPr>
              <a:t>Log in to the Coupa Supplier Portal (CSP).</a:t>
            </a:r>
            <a:endParaRPr lang="en-US" sz="1333" noProof="0" dirty="0"/>
          </a:p>
        </p:txBody>
      </p:sp>
      <p:sp>
        <p:nvSpPr>
          <p:cNvPr id="53" name="Shape 44"/>
          <p:cNvSpPr/>
          <p:nvPr/>
        </p:nvSpPr>
        <p:spPr>
          <a:xfrm>
            <a:off x="6132576" y="3901440"/>
            <a:ext cx="5730240" cy="0"/>
          </a:xfrm>
          <a:prstGeom prst="line">
            <a:avLst/>
          </a:prstGeom>
          <a:noFill/>
          <a:ln w="12700">
            <a:solidFill>
              <a:srgbClr val="EEEEEE"/>
            </a:solidFill>
            <a:prstDash val="solid"/>
          </a:ln>
        </p:spPr>
        <p:txBody>
          <a:bodyPr/>
          <a:lstStyle/>
          <a:p>
            <a:endParaRPr lang="en-US" sz="2400" noProof="0" dirty="0"/>
          </a:p>
        </p:txBody>
      </p:sp>
      <p:sp>
        <p:nvSpPr>
          <p:cNvPr id="54" name="Shape 45"/>
          <p:cNvSpPr/>
          <p:nvPr/>
        </p:nvSpPr>
        <p:spPr>
          <a:xfrm>
            <a:off x="6169152" y="4047744"/>
            <a:ext cx="341376" cy="341376"/>
          </a:xfrm>
          <a:prstGeom prst="ellipse">
            <a:avLst/>
          </a:prstGeom>
          <a:solidFill>
            <a:srgbClr val="F5C400"/>
          </a:solidFill>
          <a:ln w="12700">
            <a:solidFill>
              <a:srgbClr val="F5C400"/>
            </a:solidFill>
            <a:prstDash val="solid"/>
          </a:ln>
        </p:spPr>
        <p:txBody>
          <a:bodyPr/>
          <a:lstStyle/>
          <a:p>
            <a:endParaRPr lang="en-US" sz="2400" noProof="0" dirty="0"/>
          </a:p>
        </p:txBody>
      </p:sp>
      <p:sp>
        <p:nvSpPr>
          <p:cNvPr id="55" name="Text 46"/>
          <p:cNvSpPr/>
          <p:nvPr/>
        </p:nvSpPr>
        <p:spPr>
          <a:xfrm>
            <a:off x="6169152" y="4047744"/>
            <a:ext cx="341376" cy="341376"/>
          </a:xfrm>
          <a:prstGeom prst="rect">
            <a:avLst/>
          </a:prstGeom>
          <a:noFill/>
          <a:ln/>
        </p:spPr>
        <p:txBody>
          <a:bodyPr wrap="square" lIns="0" tIns="0" rIns="0" bIns="0" rtlCol="0" anchor="ctr"/>
          <a:lstStyle/>
          <a:p>
            <a:pPr algn="ctr"/>
            <a:r>
              <a:rPr lang="en-US" sz="1200" b="1" noProof="0" dirty="0">
                <a:solidFill>
                  <a:srgbClr val="1A1A1A"/>
                </a:solidFill>
                <a:latin typeface="Montserrat" pitchFamily="34" charset="0"/>
                <a:ea typeface="Montserrat" pitchFamily="34" charset="-122"/>
                <a:cs typeface="Montserrat" pitchFamily="34" charset="-120"/>
              </a:rPr>
              <a:t>2</a:t>
            </a:r>
            <a:endParaRPr lang="en-US" sz="1200" noProof="0" dirty="0"/>
          </a:p>
        </p:txBody>
      </p:sp>
      <p:sp>
        <p:nvSpPr>
          <p:cNvPr id="56" name="Text 47"/>
          <p:cNvSpPr/>
          <p:nvPr/>
        </p:nvSpPr>
        <p:spPr>
          <a:xfrm>
            <a:off x="6608064" y="3974592"/>
            <a:ext cx="5291328" cy="487680"/>
          </a:xfrm>
          <a:prstGeom prst="rect">
            <a:avLst/>
          </a:prstGeom>
          <a:noFill/>
          <a:ln/>
        </p:spPr>
        <p:txBody>
          <a:bodyPr wrap="square" lIns="0" tIns="0" rIns="0" bIns="0" rtlCol="0" anchor="ctr"/>
          <a:lstStyle/>
          <a:p>
            <a:r>
              <a:rPr lang="en-US" sz="1333" noProof="0" dirty="0">
                <a:solidFill>
                  <a:srgbClr val="1A1A1A"/>
                </a:solidFill>
                <a:latin typeface="Montserrat" pitchFamily="34" charset="0"/>
                <a:ea typeface="Montserrat" pitchFamily="34" charset="-122"/>
                <a:cs typeface="Montserrat" pitchFamily="34" charset="-120"/>
              </a:rPr>
              <a:t>Open the available Service Orders.</a:t>
            </a:r>
            <a:endParaRPr lang="en-US" sz="1333" noProof="0" dirty="0"/>
          </a:p>
        </p:txBody>
      </p:sp>
      <p:sp>
        <p:nvSpPr>
          <p:cNvPr id="57" name="Shape 48"/>
          <p:cNvSpPr/>
          <p:nvPr/>
        </p:nvSpPr>
        <p:spPr>
          <a:xfrm>
            <a:off x="6132576" y="4535424"/>
            <a:ext cx="5730240" cy="0"/>
          </a:xfrm>
          <a:prstGeom prst="line">
            <a:avLst/>
          </a:prstGeom>
          <a:noFill/>
          <a:ln w="12700">
            <a:solidFill>
              <a:srgbClr val="EEEEEE"/>
            </a:solidFill>
            <a:prstDash val="solid"/>
          </a:ln>
        </p:spPr>
        <p:txBody>
          <a:bodyPr/>
          <a:lstStyle/>
          <a:p>
            <a:endParaRPr lang="en-US" sz="2400" noProof="0" dirty="0"/>
          </a:p>
        </p:txBody>
      </p:sp>
      <p:sp>
        <p:nvSpPr>
          <p:cNvPr id="58" name="Shape 49"/>
          <p:cNvSpPr/>
          <p:nvPr/>
        </p:nvSpPr>
        <p:spPr>
          <a:xfrm>
            <a:off x="6169152" y="4681728"/>
            <a:ext cx="341376" cy="341376"/>
          </a:xfrm>
          <a:prstGeom prst="ellipse">
            <a:avLst/>
          </a:prstGeom>
          <a:solidFill>
            <a:srgbClr val="F5C400"/>
          </a:solidFill>
          <a:ln w="12700">
            <a:solidFill>
              <a:srgbClr val="F5C400"/>
            </a:solidFill>
            <a:prstDash val="solid"/>
          </a:ln>
        </p:spPr>
        <p:txBody>
          <a:bodyPr/>
          <a:lstStyle/>
          <a:p>
            <a:endParaRPr lang="en-US" sz="2400" noProof="0" dirty="0"/>
          </a:p>
        </p:txBody>
      </p:sp>
      <p:sp>
        <p:nvSpPr>
          <p:cNvPr id="59" name="Text 50"/>
          <p:cNvSpPr/>
          <p:nvPr/>
        </p:nvSpPr>
        <p:spPr>
          <a:xfrm>
            <a:off x="6169152" y="4681728"/>
            <a:ext cx="341376" cy="341376"/>
          </a:xfrm>
          <a:prstGeom prst="rect">
            <a:avLst/>
          </a:prstGeom>
          <a:noFill/>
          <a:ln/>
        </p:spPr>
        <p:txBody>
          <a:bodyPr wrap="square" lIns="0" tIns="0" rIns="0" bIns="0" rtlCol="0" anchor="ctr"/>
          <a:lstStyle/>
          <a:p>
            <a:pPr algn="ctr"/>
            <a:r>
              <a:rPr lang="en-US" sz="1200" b="1" noProof="0" dirty="0">
                <a:solidFill>
                  <a:srgbClr val="1A1A1A"/>
                </a:solidFill>
                <a:latin typeface="Montserrat" pitchFamily="34" charset="0"/>
                <a:ea typeface="Montserrat" pitchFamily="34" charset="-122"/>
                <a:cs typeface="Montserrat" pitchFamily="34" charset="-120"/>
              </a:rPr>
              <a:t>3</a:t>
            </a:r>
            <a:endParaRPr lang="en-US" sz="1200" noProof="0" dirty="0"/>
          </a:p>
        </p:txBody>
      </p:sp>
      <p:sp>
        <p:nvSpPr>
          <p:cNvPr id="60" name="Text 51"/>
          <p:cNvSpPr/>
          <p:nvPr/>
        </p:nvSpPr>
        <p:spPr>
          <a:xfrm>
            <a:off x="6608064" y="4608576"/>
            <a:ext cx="5291328" cy="487680"/>
          </a:xfrm>
          <a:prstGeom prst="rect">
            <a:avLst/>
          </a:prstGeom>
          <a:noFill/>
          <a:ln/>
        </p:spPr>
        <p:txBody>
          <a:bodyPr wrap="square" lIns="0" tIns="0" rIns="0" bIns="0" rtlCol="0" anchor="ctr"/>
          <a:lstStyle/>
          <a:p>
            <a:r>
              <a:rPr lang="en-US" sz="1333" noProof="0" dirty="0">
                <a:solidFill>
                  <a:srgbClr val="1A1A1A"/>
                </a:solidFill>
                <a:latin typeface="Montserrat" pitchFamily="34" charset="0"/>
                <a:ea typeface="Montserrat" pitchFamily="34" charset="-122"/>
                <a:cs typeface="Montserrat" pitchFamily="34" charset="-120"/>
              </a:rPr>
              <a:t>Review the Service Order details.</a:t>
            </a:r>
            <a:endParaRPr lang="en-US" sz="1333" noProof="0" dirty="0"/>
          </a:p>
        </p:txBody>
      </p:sp>
      <p:sp>
        <p:nvSpPr>
          <p:cNvPr id="61" name="Shape 52"/>
          <p:cNvSpPr/>
          <p:nvPr/>
        </p:nvSpPr>
        <p:spPr>
          <a:xfrm>
            <a:off x="6132576" y="5169408"/>
            <a:ext cx="5730240" cy="0"/>
          </a:xfrm>
          <a:prstGeom prst="line">
            <a:avLst/>
          </a:prstGeom>
          <a:noFill/>
          <a:ln w="12700">
            <a:solidFill>
              <a:srgbClr val="EEEEEE"/>
            </a:solidFill>
            <a:prstDash val="solid"/>
          </a:ln>
        </p:spPr>
        <p:txBody>
          <a:bodyPr/>
          <a:lstStyle/>
          <a:p>
            <a:endParaRPr lang="en-US" sz="2400" noProof="0" dirty="0"/>
          </a:p>
        </p:txBody>
      </p:sp>
      <p:sp>
        <p:nvSpPr>
          <p:cNvPr id="62" name="Shape 53"/>
          <p:cNvSpPr/>
          <p:nvPr/>
        </p:nvSpPr>
        <p:spPr>
          <a:xfrm>
            <a:off x="6169152" y="5315712"/>
            <a:ext cx="341376" cy="341376"/>
          </a:xfrm>
          <a:prstGeom prst="ellipse">
            <a:avLst/>
          </a:prstGeom>
          <a:solidFill>
            <a:srgbClr val="F5C400"/>
          </a:solidFill>
          <a:ln w="12700">
            <a:solidFill>
              <a:srgbClr val="F5C400"/>
            </a:solidFill>
            <a:prstDash val="solid"/>
          </a:ln>
        </p:spPr>
        <p:txBody>
          <a:bodyPr/>
          <a:lstStyle/>
          <a:p>
            <a:endParaRPr lang="en-US" sz="2400" noProof="0" dirty="0"/>
          </a:p>
        </p:txBody>
      </p:sp>
      <p:sp>
        <p:nvSpPr>
          <p:cNvPr id="63" name="Text 54"/>
          <p:cNvSpPr/>
          <p:nvPr/>
        </p:nvSpPr>
        <p:spPr>
          <a:xfrm>
            <a:off x="6169152" y="5315712"/>
            <a:ext cx="341376" cy="341376"/>
          </a:xfrm>
          <a:prstGeom prst="rect">
            <a:avLst/>
          </a:prstGeom>
          <a:noFill/>
          <a:ln/>
        </p:spPr>
        <p:txBody>
          <a:bodyPr wrap="square" lIns="0" tIns="0" rIns="0" bIns="0" rtlCol="0" anchor="ctr"/>
          <a:lstStyle/>
          <a:p>
            <a:pPr algn="ctr"/>
            <a:r>
              <a:rPr lang="en-US" sz="1200" b="1" noProof="0" dirty="0">
                <a:solidFill>
                  <a:srgbClr val="1A1A1A"/>
                </a:solidFill>
                <a:latin typeface="Montserrat" pitchFamily="34" charset="0"/>
                <a:ea typeface="Montserrat" pitchFamily="34" charset="-122"/>
                <a:cs typeface="Montserrat" pitchFamily="34" charset="-120"/>
              </a:rPr>
              <a:t>4</a:t>
            </a:r>
            <a:endParaRPr lang="en-US" sz="1200" noProof="0" dirty="0"/>
          </a:p>
        </p:txBody>
      </p:sp>
      <p:sp>
        <p:nvSpPr>
          <p:cNvPr id="64" name="Text 55"/>
          <p:cNvSpPr/>
          <p:nvPr/>
        </p:nvSpPr>
        <p:spPr>
          <a:xfrm>
            <a:off x="6608064" y="5242560"/>
            <a:ext cx="5291328" cy="487680"/>
          </a:xfrm>
          <a:prstGeom prst="rect">
            <a:avLst/>
          </a:prstGeom>
          <a:noFill/>
          <a:ln/>
        </p:spPr>
        <p:txBody>
          <a:bodyPr wrap="square" lIns="0" tIns="0" rIns="0" bIns="0" rtlCol="0" anchor="ctr"/>
          <a:lstStyle/>
          <a:p>
            <a:r>
              <a:rPr lang="en-US" sz="1333" noProof="0" dirty="0">
                <a:solidFill>
                  <a:srgbClr val="1A1A1A"/>
                </a:solidFill>
                <a:latin typeface="Montserrat" pitchFamily="34" charset="0"/>
                <a:ea typeface="Montserrat" pitchFamily="34" charset="-122"/>
                <a:cs typeface="Montserrat" pitchFamily="34" charset="-120"/>
              </a:rPr>
              <a:t>Review the information associated with the service.</a:t>
            </a:r>
            <a:endParaRPr lang="en-US" sz="1333" noProof="0" dirty="0"/>
          </a:p>
        </p:txBody>
      </p:sp>
      <p:sp>
        <p:nvSpPr>
          <p:cNvPr id="65" name="Shape 56"/>
          <p:cNvSpPr/>
          <p:nvPr/>
        </p:nvSpPr>
        <p:spPr>
          <a:xfrm>
            <a:off x="6132576" y="5803392"/>
            <a:ext cx="5730240" cy="0"/>
          </a:xfrm>
          <a:prstGeom prst="line">
            <a:avLst/>
          </a:prstGeom>
          <a:noFill/>
          <a:ln w="12700">
            <a:solidFill>
              <a:srgbClr val="DDDDDD"/>
            </a:solidFill>
            <a:prstDash val="solid"/>
          </a:ln>
        </p:spPr>
        <p:txBody>
          <a:bodyPr/>
          <a:lstStyle/>
          <a:p>
            <a:endParaRPr lang="en-US" sz="2400" noProof="0" dirty="0"/>
          </a:p>
        </p:txBody>
      </p:sp>
      <p:sp>
        <p:nvSpPr>
          <p:cNvPr id="66" name="Shape 57"/>
          <p:cNvSpPr/>
          <p:nvPr/>
        </p:nvSpPr>
        <p:spPr>
          <a:xfrm>
            <a:off x="6181344" y="5876543"/>
            <a:ext cx="438912" cy="438912"/>
          </a:xfrm>
          <a:prstGeom prst="ellipse">
            <a:avLst/>
          </a:prstGeom>
          <a:solidFill>
            <a:srgbClr val="EEEEEE"/>
          </a:solidFill>
          <a:ln w="12700">
            <a:solidFill>
              <a:srgbClr val="DDDDDD"/>
            </a:solidFill>
            <a:prstDash val="solid"/>
          </a:ln>
        </p:spPr>
        <p:txBody>
          <a:bodyPr/>
          <a:lstStyle/>
          <a:p>
            <a:endParaRPr lang="en-US" sz="2400" noProof="0" dirty="0"/>
          </a:p>
        </p:txBody>
      </p:sp>
      <p:pic>
        <p:nvPicPr>
          <p:cNvPr id="67" name="Image 7" descr="preencoded.png"/>
          <p:cNvPicPr>
            <a:picLocks noChangeAspect="1"/>
          </p:cNvPicPr>
          <p:nvPr/>
        </p:nvPicPr>
        <p:blipFill>
          <a:blip r:embed="rId9"/>
          <a:stretch>
            <a:fillRect/>
          </a:stretch>
        </p:blipFill>
        <p:spPr>
          <a:xfrm>
            <a:off x="6242304" y="5937504"/>
            <a:ext cx="292608" cy="292608"/>
          </a:xfrm>
          <a:prstGeom prst="rect">
            <a:avLst/>
          </a:prstGeom>
        </p:spPr>
      </p:pic>
      <p:sp>
        <p:nvSpPr>
          <p:cNvPr id="68" name="Text 58"/>
          <p:cNvSpPr/>
          <p:nvPr/>
        </p:nvSpPr>
        <p:spPr>
          <a:xfrm>
            <a:off x="6729984" y="5839968"/>
            <a:ext cx="5169408" cy="292608"/>
          </a:xfrm>
          <a:prstGeom prst="rect">
            <a:avLst/>
          </a:prstGeom>
          <a:noFill/>
          <a:ln/>
        </p:spPr>
        <p:txBody>
          <a:bodyPr wrap="square" lIns="0" tIns="0" rIns="0" bIns="0" rtlCol="0" anchor="ctr"/>
          <a:lstStyle/>
          <a:p>
            <a:r>
              <a:rPr lang="en-US" sz="1400" b="1" noProof="0" dirty="0">
                <a:solidFill>
                  <a:srgbClr val="1A1A1A"/>
                </a:solidFill>
                <a:latin typeface="Montserrat" pitchFamily="34" charset="0"/>
                <a:ea typeface="Montserrat" pitchFamily="34" charset="-122"/>
                <a:cs typeface="Montserrat" pitchFamily="34" charset="-120"/>
              </a:rPr>
              <a:t>Screenshots</a:t>
            </a:r>
            <a:endParaRPr lang="en-US" sz="1400" noProof="0" dirty="0"/>
          </a:p>
        </p:txBody>
      </p:sp>
      <p:sp>
        <p:nvSpPr>
          <p:cNvPr id="69" name="Text 59"/>
          <p:cNvSpPr/>
          <p:nvPr/>
        </p:nvSpPr>
        <p:spPr>
          <a:xfrm>
            <a:off x="6729984" y="6132576"/>
            <a:ext cx="5169408" cy="316992"/>
          </a:xfrm>
          <a:prstGeom prst="rect">
            <a:avLst/>
          </a:prstGeom>
          <a:noFill/>
          <a:ln/>
        </p:spPr>
        <p:txBody>
          <a:bodyPr wrap="square" lIns="0" tIns="0" rIns="0" bIns="0" rtlCol="0" anchor="ctr"/>
          <a:lstStyle/>
          <a:p>
            <a:r>
              <a:rPr lang="en-US" sz="1133" noProof="0" dirty="0">
                <a:solidFill>
                  <a:srgbClr val="888888"/>
                </a:solidFill>
                <a:latin typeface="Montserrat" pitchFamily="34" charset="0"/>
                <a:ea typeface="Montserrat" pitchFamily="34" charset="-122"/>
                <a:cs typeface="Montserrat" pitchFamily="34" charset="-120"/>
              </a:rPr>
              <a:t>The following screens will guide you through this process.</a:t>
            </a:r>
            <a:endParaRPr lang="en-US" sz="1133" noProof="0" dirty="0"/>
          </a:p>
        </p:txBody>
      </p:sp>
      <p:pic>
        <p:nvPicPr>
          <p:cNvPr id="70" name="Image 0" descr="preencoded.png">
            <a:extLst>
              <a:ext uri="{FF2B5EF4-FFF2-40B4-BE49-F238E27FC236}">
                <a16:creationId xmlns:a16="http://schemas.microsoft.com/office/drawing/2014/main" id="{9BEDF334-8958-03B0-BFE3-CA0DFA3DFA1E}"/>
              </a:ext>
            </a:extLst>
          </p:cNvPr>
          <p:cNvPicPr>
            <a:picLocks noChangeAspect="1"/>
          </p:cNvPicPr>
          <p:nvPr/>
        </p:nvPicPr>
        <p:blipFill>
          <a:blip r:embed="rId10"/>
          <a:stretch>
            <a:fillRect/>
          </a:stretch>
        </p:blipFill>
        <p:spPr>
          <a:xfrm>
            <a:off x="273018" y="63096"/>
            <a:ext cx="1965516" cy="912265"/>
          </a:xfrm>
          <a:prstGeom prst="rect">
            <a:avLst/>
          </a:prstGeom>
        </p:spPr>
      </p:pic>
      <p:sp>
        <p:nvSpPr>
          <p:cNvPr id="3" name="Shape 7">
            <a:extLst>
              <a:ext uri="{FF2B5EF4-FFF2-40B4-BE49-F238E27FC236}">
                <a16:creationId xmlns:a16="http://schemas.microsoft.com/office/drawing/2014/main" id="{F7D13371-C17B-D45E-92A1-68A71D11FD75}"/>
              </a:ext>
            </a:extLst>
          </p:cNvPr>
          <p:cNvSpPr/>
          <p:nvPr/>
        </p:nvSpPr>
        <p:spPr>
          <a:xfrm>
            <a:off x="9997440" y="73152"/>
            <a:ext cx="2048256" cy="926592"/>
          </a:xfrm>
          <a:prstGeom prst="roundRect">
            <a:avLst>
              <a:gd name="adj" fmla="val 7895"/>
            </a:avLst>
          </a:prstGeom>
          <a:solidFill>
            <a:srgbClr val="F5C400"/>
          </a:solidFill>
          <a:ln w="12700">
            <a:solidFill>
              <a:srgbClr val="F5C400"/>
            </a:solidFill>
            <a:prstDash val="solid"/>
          </a:ln>
        </p:spPr>
        <p:txBody>
          <a:bodyPr/>
          <a:lstStyle/>
          <a:p>
            <a:endParaRPr lang="en-US" sz="2400" noProof="0" dirty="0"/>
          </a:p>
        </p:txBody>
      </p:sp>
      <p:pic>
        <p:nvPicPr>
          <p:cNvPr id="4" name="Image 0" descr="preencoded.png">
            <a:extLst>
              <a:ext uri="{FF2B5EF4-FFF2-40B4-BE49-F238E27FC236}">
                <a16:creationId xmlns:a16="http://schemas.microsoft.com/office/drawing/2014/main" id="{0360CAE3-9280-72E4-81B7-75AD83F08C88}"/>
              </a:ext>
            </a:extLst>
          </p:cNvPr>
          <p:cNvPicPr>
            <a:picLocks noChangeAspect="1"/>
          </p:cNvPicPr>
          <p:nvPr/>
        </p:nvPicPr>
        <p:blipFill>
          <a:blip r:embed="rId11"/>
          <a:stretch>
            <a:fillRect/>
          </a:stretch>
        </p:blipFill>
        <p:spPr>
          <a:xfrm>
            <a:off x="10070592" y="170688"/>
            <a:ext cx="463296" cy="463296"/>
          </a:xfrm>
          <a:prstGeom prst="rect">
            <a:avLst/>
          </a:prstGeom>
        </p:spPr>
      </p:pic>
      <p:sp>
        <p:nvSpPr>
          <p:cNvPr id="5" name="Text 8">
            <a:extLst>
              <a:ext uri="{FF2B5EF4-FFF2-40B4-BE49-F238E27FC236}">
                <a16:creationId xmlns:a16="http://schemas.microsoft.com/office/drawing/2014/main" id="{2F8BBB07-EE3C-5858-B7CC-806212F3BBDC}"/>
              </a:ext>
            </a:extLst>
          </p:cNvPr>
          <p:cNvSpPr/>
          <p:nvPr/>
        </p:nvSpPr>
        <p:spPr>
          <a:xfrm>
            <a:off x="10558272" y="97536"/>
            <a:ext cx="1414272" cy="438912"/>
          </a:xfrm>
          <a:prstGeom prst="rect">
            <a:avLst/>
          </a:prstGeom>
          <a:noFill/>
          <a:ln/>
        </p:spPr>
        <p:txBody>
          <a:bodyPr wrap="square" lIns="0" tIns="0" rIns="0" bIns="0" rtlCol="0" anchor="ctr"/>
          <a:lstStyle/>
          <a:p>
            <a:r>
              <a:rPr lang="en-US" sz="1000" noProof="0" dirty="0">
                <a:solidFill>
                  <a:srgbClr val="1A1A1A"/>
                </a:solidFill>
                <a:latin typeface="Montserrat" pitchFamily="34" charset="0"/>
                <a:ea typeface="Montserrat" pitchFamily="34" charset="-122"/>
                <a:cs typeface="Montserrat" pitchFamily="34" charset="-120"/>
              </a:rPr>
              <a:t>Who performs</a:t>
            </a:r>
            <a:endParaRPr lang="en-US" sz="1000" noProof="0" dirty="0"/>
          </a:p>
          <a:p>
            <a:r>
              <a:rPr lang="en-US" sz="1000" noProof="0" dirty="0">
                <a:solidFill>
                  <a:srgbClr val="1A1A1A"/>
                </a:solidFill>
                <a:latin typeface="Montserrat" pitchFamily="34" charset="0"/>
                <a:ea typeface="Montserrat" pitchFamily="34" charset="-122"/>
                <a:cs typeface="Montserrat" pitchFamily="34" charset="-120"/>
              </a:rPr>
              <a:t>this activity?</a:t>
            </a:r>
            <a:endParaRPr lang="en-US" sz="1000" noProof="0" dirty="0"/>
          </a:p>
        </p:txBody>
      </p:sp>
      <p:sp>
        <p:nvSpPr>
          <p:cNvPr id="8" name="Text 9">
            <a:extLst>
              <a:ext uri="{FF2B5EF4-FFF2-40B4-BE49-F238E27FC236}">
                <a16:creationId xmlns:a16="http://schemas.microsoft.com/office/drawing/2014/main" id="{D8D94A9C-EF95-E4F1-D223-2577362DE5DE}"/>
              </a:ext>
            </a:extLst>
          </p:cNvPr>
          <p:cNvSpPr/>
          <p:nvPr/>
        </p:nvSpPr>
        <p:spPr>
          <a:xfrm>
            <a:off x="10558272" y="560832"/>
            <a:ext cx="1414272" cy="292608"/>
          </a:xfrm>
          <a:prstGeom prst="rect">
            <a:avLst/>
          </a:prstGeom>
          <a:noFill/>
          <a:ln/>
        </p:spPr>
        <p:txBody>
          <a:bodyPr wrap="square" lIns="0" tIns="0" rIns="0" bIns="0" rtlCol="0" anchor="ctr"/>
          <a:lstStyle/>
          <a:p>
            <a:r>
              <a:rPr lang="en-US" sz="1333" b="1" noProof="0" dirty="0">
                <a:solidFill>
                  <a:srgbClr val="1A1A1A"/>
                </a:solidFill>
                <a:latin typeface="Montserrat" pitchFamily="34" charset="0"/>
                <a:ea typeface="Montserrat" pitchFamily="34" charset="-122"/>
                <a:cs typeface="Montserrat" pitchFamily="34" charset="-120"/>
              </a:rPr>
              <a:t>Supplier</a:t>
            </a:r>
            <a:endParaRPr lang="en-US" sz="1333" noProof="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0"/>
            <a:ext cx="12192000" cy="633984"/>
          </a:xfrm>
          <a:prstGeom prst="rect">
            <a:avLst/>
          </a:prstGeom>
          <a:solidFill>
            <a:schemeClr val="tx1"/>
          </a:solidFill>
          <a:ln w="12700">
            <a:solidFill>
              <a:schemeClr val="tx1"/>
            </a:solidFill>
            <a:prstDash val="solid"/>
          </a:ln>
        </p:spPr>
        <p:txBody>
          <a:bodyPr/>
          <a:lstStyle/>
          <a:p>
            <a:endParaRPr lang="en-US" sz="2400" noProof="0" dirty="0"/>
          </a:p>
        </p:txBody>
      </p:sp>
      <p:sp>
        <p:nvSpPr>
          <p:cNvPr id="3" name="Text 1"/>
          <p:cNvSpPr/>
          <p:nvPr/>
        </p:nvSpPr>
        <p:spPr>
          <a:xfrm>
            <a:off x="243840" y="0"/>
            <a:ext cx="9144000" cy="633984"/>
          </a:xfrm>
          <a:prstGeom prst="rect">
            <a:avLst/>
          </a:prstGeom>
          <a:noFill/>
          <a:ln/>
        </p:spPr>
        <p:txBody>
          <a:bodyPr wrap="square" lIns="0" tIns="0" rIns="0" bIns="0" rtlCol="0" anchor="ctr"/>
          <a:lstStyle/>
          <a:p>
            <a:r>
              <a:rPr lang="en-US" sz="1733" b="1" noProof="0" dirty="0">
                <a:solidFill>
                  <a:srgbClr val="FFFFFF"/>
                </a:solidFill>
                <a:latin typeface="Montserrat" pitchFamily="34" charset="0"/>
                <a:ea typeface="Montserrat" pitchFamily="34" charset="-122"/>
                <a:cs typeface="Montserrat" pitchFamily="34" charset="-120"/>
              </a:rPr>
              <a:t>Coupa Supplier Portal – Step 1: Log in</a:t>
            </a:r>
            <a:endParaRPr lang="en-US" sz="1733" noProof="0" dirty="0"/>
          </a:p>
        </p:txBody>
      </p:sp>
      <p:sp>
        <p:nvSpPr>
          <p:cNvPr id="11" name="Shape 8"/>
          <p:cNvSpPr/>
          <p:nvPr/>
        </p:nvSpPr>
        <p:spPr>
          <a:xfrm>
            <a:off x="8412480" y="731520"/>
            <a:ext cx="3657600" cy="4876800"/>
          </a:xfrm>
          <a:prstGeom prst="roundRect">
            <a:avLst>
              <a:gd name="adj" fmla="val 2667"/>
            </a:avLst>
          </a:prstGeom>
          <a:solidFill>
            <a:srgbClr val="FFFFFF"/>
          </a:solidFill>
          <a:ln w="12700">
            <a:solidFill>
              <a:srgbClr val="DDDDDD"/>
            </a:solidFill>
            <a:prstDash val="solid"/>
          </a:ln>
        </p:spPr>
        <p:txBody>
          <a:bodyPr/>
          <a:lstStyle/>
          <a:p>
            <a:endParaRPr lang="en-US" sz="2400" noProof="0" dirty="0"/>
          </a:p>
        </p:txBody>
      </p:sp>
      <p:sp>
        <p:nvSpPr>
          <p:cNvPr id="12" name="Shape 9"/>
          <p:cNvSpPr/>
          <p:nvPr/>
        </p:nvSpPr>
        <p:spPr>
          <a:xfrm>
            <a:off x="8412480" y="731520"/>
            <a:ext cx="3657600" cy="585216"/>
          </a:xfrm>
          <a:prstGeom prst="roundRect">
            <a:avLst>
              <a:gd name="adj" fmla="val 16667"/>
            </a:avLst>
          </a:prstGeom>
          <a:solidFill>
            <a:schemeClr val="tx1"/>
          </a:solidFill>
          <a:ln w="12700">
            <a:solidFill>
              <a:srgbClr val="1A3A5C"/>
            </a:solidFill>
            <a:prstDash val="solid"/>
          </a:ln>
        </p:spPr>
        <p:txBody>
          <a:bodyPr/>
          <a:lstStyle/>
          <a:p>
            <a:endParaRPr lang="en-US" sz="2400" noProof="0" dirty="0"/>
          </a:p>
        </p:txBody>
      </p:sp>
      <p:sp>
        <p:nvSpPr>
          <p:cNvPr id="14" name="Text 11"/>
          <p:cNvSpPr/>
          <p:nvPr/>
        </p:nvSpPr>
        <p:spPr>
          <a:xfrm>
            <a:off x="8595360" y="804672"/>
            <a:ext cx="3413760" cy="438912"/>
          </a:xfrm>
          <a:prstGeom prst="rect">
            <a:avLst/>
          </a:prstGeom>
          <a:noFill/>
          <a:ln/>
        </p:spPr>
        <p:txBody>
          <a:bodyPr wrap="square" lIns="0" tIns="0" rIns="0" bIns="0" rtlCol="0" anchor="ctr"/>
          <a:lstStyle/>
          <a:p>
            <a:r>
              <a:rPr lang="en-US" sz="1600" b="1" noProof="0" dirty="0">
                <a:solidFill>
                  <a:srgbClr val="FFFFFF"/>
                </a:solidFill>
                <a:latin typeface="Montserrat" pitchFamily="34" charset="0"/>
                <a:ea typeface="Montserrat" pitchFamily="34" charset="-122"/>
                <a:cs typeface="Montserrat" pitchFamily="34" charset="-120"/>
              </a:rPr>
              <a:t>Instruction</a:t>
            </a:r>
            <a:endParaRPr lang="en-US" sz="1600" noProof="0" dirty="0"/>
          </a:p>
        </p:txBody>
      </p:sp>
      <p:sp>
        <p:nvSpPr>
          <p:cNvPr id="15" name="Shape 12"/>
          <p:cNvSpPr/>
          <p:nvPr/>
        </p:nvSpPr>
        <p:spPr>
          <a:xfrm>
            <a:off x="8595360" y="1463040"/>
            <a:ext cx="3291840" cy="1463040"/>
          </a:xfrm>
          <a:prstGeom prst="roundRect">
            <a:avLst>
              <a:gd name="adj" fmla="val 5000"/>
            </a:avLst>
          </a:prstGeom>
          <a:solidFill>
            <a:srgbClr val="EEF4FF"/>
          </a:solidFill>
          <a:ln w="12700">
            <a:solidFill>
              <a:srgbClr val="C5D8F5"/>
            </a:solidFill>
            <a:prstDash val="solid"/>
          </a:ln>
        </p:spPr>
        <p:txBody>
          <a:bodyPr/>
          <a:lstStyle/>
          <a:p>
            <a:endParaRPr lang="en-US" sz="2400" noProof="0" dirty="0"/>
          </a:p>
        </p:txBody>
      </p:sp>
      <p:sp>
        <p:nvSpPr>
          <p:cNvPr id="16" name="Text 13"/>
          <p:cNvSpPr/>
          <p:nvPr/>
        </p:nvSpPr>
        <p:spPr>
          <a:xfrm>
            <a:off x="8717280" y="1560576"/>
            <a:ext cx="3096768" cy="1267968"/>
          </a:xfrm>
          <a:prstGeom prst="rect">
            <a:avLst/>
          </a:prstGeom>
          <a:noFill/>
          <a:ln/>
        </p:spPr>
        <p:txBody>
          <a:bodyPr wrap="square" lIns="0" tIns="0" rIns="0" bIns="0" rtlCol="0" anchor="ctr"/>
          <a:lstStyle/>
          <a:p>
            <a:r>
              <a:rPr lang="en-US" sz="1533" noProof="0" dirty="0">
                <a:solidFill>
                  <a:srgbClr val="1A1A1A"/>
                </a:solidFill>
                <a:latin typeface="Montserrat" pitchFamily="34" charset="0"/>
                <a:ea typeface="Montserrat" pitchFamily="34" charset="-122"/>
                <a:cs typeface="Montserrat" pitchFamily="34" charset="-120"/>
              </a:rPr>
              <a:t>Enter your registered email address and select Continue to access the portal.</a:t>
            </a:r>
            <a:endParaRPr lang="en-US" sz="1533" noProof="0" dirty="0"/>
          </a:p>
        </p:txBody>
      </p:sp>
      <p:sp>
        <p:nvSpPr>
          <p:cNvPr id="17" name="Shape 14"/>
          <p:cNvSpPr/>
          <p:nvPr/>
        </p:nvSpPr>
        <p:spPr>
          <a:xfrm>
            <a:off x="8595360" y="3121152"/>
            <a:ext cx="341376" cy="341376"/>
          </a:xfrm>
          <a:prstGeom prst="ellipse">
            <a:avLst/>
          </a:prstGeom>
          <a:solidFill>
            <a:srgbClr val="1A1A1A"/>
          </a:solidFill>
          <a:ln w="12700">
            <a:solidFill>
              <a:srgbClr val="1A1A1A"/>
            </a:solidFill>
            <a:prstDash val="solid"/>
          </a:ln>
        </p:spPr>
        <p:txBody>
          <a:bodyPr/>
          <a:lstStyle/>
          <a:p>
            <a:endParaRPr lang="en-US" sz="2400" noProof="0" dirty="0"/>
          </a:p>
        </p:txBody>
      </p:sp>
      <p:sp>
        <p:nvSpPr>
          <p:cNvPr id="18" name="Text 15"/>
          <p:cNvSpPr/>
          <p:nvPr/>
        </p:nvSpPr>
        <p:spPr>
          <a:xfrm>
            <a:off x="8595360" y="3121152"/>
            <a:ext cx="341376" cy="341376"/>
          </a:xfrm>
          <a:prstGeom prst="rect">
            <a:avLst/>
          </a:prstGeom>
          <a:noFill/>
          <a:ln/>
        </p:spPr>
        <p:txBody>
          <a:bodyPr wrap="square" lIns="0" tIns="0" rIns="0" bIns="0" rtlCol="0" anchor="ctr"/>
          <a:lstStyle/>
          <a:p>
            <a:pPr algn="ctr"/>
            <a:r>
              <a:rPr lang="en-US" sz="1200" b="1" noProof="0" dirty="0">
                <a:solidFill>
                  <a:srgbClr val="FFFFFF"/>
                </a:solidFill>
                <a:latin typeface="Montserrat" pitchFamily="34" charset="0"/>
                <a:ea typeface="Montserrat" pitchFamily="34" charset="-122"/>
                <a:cs typeface="Montserrat" pitchFamily="34" charset="-120"/>
              </a:rPr>
              <a:t>1</a:t>
            </a:r>
            <a:endParaRPr lang="en-US" sz="1200" noProof="0" dirty="0"/>
          </a:p>
        </p:txBody>
      </p:sp>
      <p:sp>
        <p:nvSpPr>
          <p:cNvPr id="19" name="Text 16"/>
          <p:cNvSpPr/>
          <p:nvPr/>
        </p:nvSpPr>
        <p:spPr>
          <a:xfrm>
            <a:off x="9046464" y="3096768"/>
            <a:ext cx="2926080" cy="341376"/>
          </a:xfrm>
          <a:prstGeom prst="rect">
            <a:avLst/>
          </a:prstGeom>
          <a:noFill/>
          <a:ln/>
        </p:spPr>
        <p:txBody>
          <a:bodyPr wrap="square" lIns="0" tIns="0" rIns="0" bIns="0" rtlCol="0" anchor="ctr"/>
          <a:lstStyle/>
          <a:p>
            <a:r>
              <a:rPr lang="en-US" sz="1333" b="1" noProof="0" dirty="0">
                <a:solidFill>
                  <a:srgbClr val="1A1A1A"/>
                </a:solidFill>
                <a:latin typeface="Montserrat" pitchFamily="34" charset="0"/>
                <a:ea typeface="Montserrat" pitchFamily="34" charset="-122"/>
                <a:cs typeface="Montserrat" pitchFamily="34" charset="-120"/>
              </a:rPr>
              <a:t>Email field</a:t>
            </a:r>
            <a:endParaRPr lang="en-US" sz="1333" noProof="0" dirty="0"/>
          </a:p>
        </p:txBody>
      </p:sp>
      <p:sp>
        <p:nvSpPr>
          <p:cNvPr id="20" name="Text 17"/>
          <p:cNvSpPr/>
          <p:nvPr/>
        </p:nvSpPr>
        <p:spPr>
          <a:xfrm>
            <a:off x="9046464" y="3438144"/>
            <a:ext cx="2926080" cy="463296"/>
          </a:xfrm>
          <a:prstGeom prst="rect">
            <a:avLst/>
          </a:prstGeom>
          <a:noFill/>
          <a:ln/>
        </p:spPr>
        <p:txBody>
          <a:bodyPr wrap="square" lIns="0" tIns="0" rIns="0" bIns="0" rtlCol="0" anchor="ctr"/>
          <a:lstStyle/>
          <a:p>
            <a:r>
              <a:rPr lang="en-US" sz="1200" noProof="0" dirty="0">
                <a:solidFill>
                  <a:srgbClr val="444444"/>
                </a:solidFill>
                <a:latin typeface="Montserrat" pitchFamily="34" charset="0"/>
                <a:ea typeface="Montserrat" pitchFamily="34" charset="-122"/>
                <a:cs typeface="Montserrat" pitchFamily="34" charset="-120"/>
              </a:rPr>
              <a:t>Enter the email address you were registered with in the system.</a:t>
            </a:r>
            <a:endParaRPr lang="en-US" sz="1200" noProof="0" dirty="0"/>
          </a:p>
        </p:txBody>
      </p:sp>
      <p:sp>
        <p:nvSpPr>
          <p:cNvPr id="21" name="Shape 18"/>
          <p:cNvSpPr/>
          <p:nvPr/>
        </p:nvSpPr>
        <p:spPr>
          <a:xfrm>
            <a:off x="8595360" y="3974592"/>
            <a:ext cx="3291840" cy="0"/>
          </a:xfrm>
          <a:prstGeom prst="line">
            <a:avLst/>
          </a:prstGeom>
          <a:noFill/>
          <a:ln w="12700">
            <a:solidFill>
              <a:srgbClr val="EEEEEE"/>
            </a:solidFill>
            <a:prstDash val="solid"/>
          </a:ln>
        </p:spPr>
        <p:txBody>
          <a:bodyPr/>
          <a:lstStyle/>
          <a:p>
            <a:endParaRPr lang="en-US" sz="2400" noProof="0" dirty="0"/>
          </a:p>
        </p:txBody>
      </p:sp>
      <p:sp>
        <p:nvSpPr>
          <p:cNvPr id="22" name="Shape 19"/>
          <p:cNvSpPr/>
          <p:nvPr/>
        </p:nvSpPr>
        <p:spPr>
          <a:xfrm>
            <a:off x="8595360" y="4096512"/>
            <a:ext cx="341376" cy="341376"/>
          </a:xfrm>
          <a:prstGeom prst="ellipse">
            <a:avLst/>
          </a:prstGeom>
          <a:solidFill>
            <a:srgbClr val="1A1A1A"/>
          </a:solidFill>
          <a:ln w="12700">
            <a:solidFill>
              <a:srgbClr val="1A1A1A"/>
            </a:solidFill>
            <a:prstDash val="solid"/>
          </a:ln>
        </p:spPr>
        <p:txBody>
          <a:bodyPr/>
          <a:lstStyle/>
          <a:p>
            <a:endParaRPr lang="en-US" sz="2400" noProof="0" dirty="0"/>
          </a:p>
        </p:txBody>
      </p:sp>
      <p:sp>
        <p:nvSpPr>
          <p:cNvPr id="23" name="Text 20"/>
          <p:cNvSpPr/>
          <p:nvPr/>
        </p:nvSpPr>
        <p:spPr>
          <a:xfrm>
            <a:off x="8595360" y="4096512"/>
            <a:ext cx="341376" cy="341376"/>
          </a:xfrm>
          <a:prstGeom prst="rect">
            <a:avLst/>
          </a:prstGeom>
          <a:noFill/>
          <a:ln/>
        </p:spPr>
        <p:txBody>
          <a:bodyPr wrap="square" lIns="0" tIns="0" rIns="0" bIns="0" rtlCol="0" anchor="ctr"/>
          <a:lstStyle/>
          <a:p>
            <a:pPr algn="ctr"/>
            <a:r>
              <a:rPr lang="en-US" sz="1200" b="1" noProof="0" dirty="0">
                <a:solidFill>
                  <a:srgbClr val="FFFFFF"/>
                </a:solidFill>
                <a:latin typeface="Montserrat" pitchFamily="34" charset="0"/>
                <a:ea typeface="Montserrat" pitchFamily="34" charset="-122"/>
                <a:cs typeface="Montserrat" pitchFamily="34" charset="-120"/>
              </a:rPr>
              <a:t>2</a:t>
            </a:r>
            <a:endParaRPr lang="en-US" sz="1200" noProof="0" dirty="0"/>
          </a:p>
        </p:txBody>
      </p:sp>
      <p:sp>
        <p:nvSpPr>
          <p:cNvPr id="24" name="Text 21"/>
          <p:cNvSpPr/>
          <p:nvPr/>
        </p:nvSpPr>
        <p:spPr>
          <a:xfrm>
            <a:off x="9046464" y="4072128"/>
            <a:ext cx="2926080" cy="341376"/>
          </a:xfrm>
          <a:prstGeom prst="rect">
            <a:avLst/>
          </a:prstGeom>
          <a:noFill/>
          <a:ln/>
        </p:spPr>
        <p:txBody>
          <a:bodyPr wrap="square" lIns="0" tIns="0" rIns="0" bIns="0" rtlCol="0" anchor="ctr"/>
          <a:lstStyle/>
          <a:p>
            <a:r>
              <a:rPr lang="en-US" sz="1333" b="1" noProof="0" dirty="0">
                <a:solidFill>
                  <a:srgbClr val="1A1A1A"/>
                </a:solidFill>
                <a:latin typeface="Montserrat" pitchFamily="34" charset="0"/>
                <a:ea typeface="Montserrat" pitchFamily="34" charset="-122"/>
                <a:cs typeface="Montserrat" pitchFamily="34" charset="-120"/>
              </a:rPr>
              <a:t>Continue button</a:t>
            </a:r>
            <a:endParaRPr lang="en-US" sz="1333" noProof="0" dirty="0"/>
          </a:p>
        </p:txBody>
      </p:sp>
      <p:sp>
        <p:nvSpPr>
          <p:cNvPr id="25" name="Text 22"/>
          <p:cNvSpPr/>
          <p:nvPr/>
        </p:nvSpPr>
        <p:spPr>
          <a:xfrm>
            <a:off x="9046464" y="4413504"/>
            <a:ext cx="2926080" cy="463296"/>
          </a:xfrm>
          <a:prstGeom prst="rect">
            <a:avLst/>
          </a:prstGeom>
          <a:noFill/>
          <a:ln/>
        </p:spPr>
        <p:txBody>
          <a:bodyPr wrap="square" lIns="0" tIns="0" rIns="0" bIns="0" rtlCol="0" anchor="ctr"/>
          <a:lstStyle/>
          <a:p>
            <a:r>
              <a:rPr lang="en-US" sz="1200" noProof="0" dirty="0">
                <a:solidFill>
                  <a:srgbClr val="444444"/>
                </a:solidFill>
                <a:latin typeface="Montserrat" pitchFamily="34" charset="0"/>
                <a:ea typeface="Montserrat" pitchFamily="34" charset="-122"/>
                <a:cs typeface="Montserrat" pitchFamily="34" charset="-120"/>
              </a:rPr>
              <a:t>Click to continue the login process.</a:t>
            </a:r>
            <a:endParaRPr lang="en-US" sz="1200" noProof="0" dirty="0"/>
          </a:p>
        </p:txBody>
      </p:sp>
      <p:sp>
        <p:nvSpPr>
          <p:cNvPr id="26" name="Shape 23"/>
          <p:cNvSpPr/>
          <p:nvPr/>
        </p:nvSpPr>
        <p:spPr>
          <a:xfrm>
            <a:off x="0" y="6437376"/>
            <a:ext cx="12192000" cy="268224"/>
          </a:xfrm>
          <a:prstGeom prst="rect">
            <a:avLst/>
          </a:prstGeom>
          <a:solidFill>
            <a:srgbClr val="F5C400"/>
          </a:solidFill>
          <a:ln w="12700">
            <a:solidFill>
              <a:srgbClr val="F5C400"/>
            </a:solidFill>
            <a:prstDash val="solid"/>
          </a:ln>
        </p:spPr>
        <p:txBody>
          <a:bodyPr/>
          <a:lstStyle/>
          <a:p>
            <a:endParaRPr lang="en-US" sz="2400" noProof="0" dirty="0"/>
          </a:p>
        </p:txBody>
      </p:sp>
      <p:pic>
        <p:nvPicPr>
          <p:cNvPr id="27" name="Picture 26">
            <a:extLst>
              <a:ext uri="{FF2B5EF4-FFF2-40B4-BE49-F238E27FC236}">
                <a16:creationId xmlns:a16="http://schemas.microsoft.com/office/drawing/2014/main" id="{7901126F-B71A-6C12-A48C-349643751042}"/>
              </a:ext>
            </a:extLst>
          </p:cNvPr>
          <p:cNvPicPr>
            <a:picLocks noChangeAspect="1"/>
          </p:cNvPicPr>
          <p:nvPr/>
        </p:nvPicPr>
        <p:blipFill>
          <a:blip r:embed="rId3"/>
          <a:stretch>
            <a:fillRect/>
          </a:stretch>
        </p:blipFill>
        <p:spPr>
          <a:xfrm>
            <a:off x="887805" y="1243584"/>
            <a:ext cx="6802299" cy="3047380"/>
          </a:xfrm>
          <a:prstGeom prst="rect">
            <a:avLst/>
          </a:prstGeom>
        </p:spPr>
      </p:pic>
      <p:sp>
        <p:nvSpPr>
          <p:cNvPr id="5" name="Shape 2"/>
          <p:cNvSpPr/>
          <p:nvPr/>
        </p:nvSpPr>
        <p:spPr>
          <a:xfrm>
            <a:off x="2757832" y="2410846"/>
            <a:ext cx="3744569" cy="515233"/>
          </a:xfrm>
          <a:prstGeom prst="rect">
            <a:avLst/>
          </a:prstGeom>
          <a:ln w="31750">
            <a:solidFill>
              <a:srgbClr val="F5C400"/>
            </a:solidFill>
            <a:prstDash val="solid"/>
          </a:ln>
        </p:spPr>
        <p:txBody>
          <a:bodyPr/>
          <a:lstStyle/>
          <a:p>
            <a:endParaRPr lang="en-US" sz="2400" noProof="0" dirty="0"/>
          </a:p>
        </p:txBody>
      </p:sp>
      <p:sp>
        <p:nvSpPr>
          <p:cNvPr id="6" name="Shape 3"/>
          <p:cNvSpPr/>
          <p:nvPr/>
        </p:nvSpPr>
        <p:spPr>
          <a:xfrm>
            <a:off x="2416455" y="2362079"/>
            <a:ext cx="341376" cy="341376"/>
          </a:xfrm>
          <a:prstGeom prst="ellipse">
            <a:avLst/>
          </a:prstGeom>
          <a:solidFill>
            <a:srgbClr val="1A1A1A"/>
          </a:solidFill>
          <a:ln w="12700">
            <a:solidFill>
              <a:srgbClr val="1A1A1A"/>
            </a:solidFill>
            <a:prstDash val="solid"/>
          </a:ln>
        </p:spPr>
        <p:txBody>
          <a:bodyPr/>
          <a:lstStyle/>
          <a:p>
            <a:endParaRPr lang="en-US" sz="2400" noProof="0" dirty="0"/>
          </a:p>
        </p:txBody>
      </p:sp>
      <p:sp>
        <p:nvSpPr>
          <p:cNvPr id="7" name="Text 4"/>
          <p:cNvSpPr/>
          <p:nvPr/>
        </p:nvSpPr>
        <p:spPr>
          <a:xfrm>
            <a:off x="2416455" y="2362079"/>
            <a:ext cx="341376" cy="341376"/>
          </a:xfrm>
          <a:prstGeom prst="rect">
            <a:avLst/>
          </a:prstGeom>
          <a:noFill/>
          <a:ln/>
        </p:spPr>
        <p:txBody>
          <a:bodyPr wrap="square" lIns="0" tIns="0" rIns="0" bIns="0" rtlCol="0" anchor="ctr"/>
          <a:lstStyle/>
          <a:p>
            <a:pPr algn="ctr"/>
            <a:r>
              <a:rPr lang="en-US" sz="1333" b="1" noProof="0" dirty="0">
                <a:solidFill>
                  <a:srgbClr val="FFFFFF"/>
                </a:solidFill>
                <a:latin typeface="Montserrat" pitchFamily="34" charset="0"/>
                <a:ea typeface="Montserrat" pitchFamily="34" charset="-122"/>
                <a:cs typeface="Montserrat" pitchFamily="34" charset="-120"/>
              </a:rPr>
              <a:t>1</a:t>
            </a:r>
            <a:endParaRPr lang="en-US" sz="1333" noProof="0" dirty="0"/>
          </a:p>
        </p:txBody>
      </p:sp>
      <p:sp>
        <p:nvSpPr>
          <p:cNvPr id="8" name="Shape 5"/>
          <p:cNvSpPr/>
          <p:nvPr/>
        </p:nvSpPr>
        <p:spPr>
          <a:xfrm>
            <a:off x="2757364" y="3028860"/>
            <a:ext cx="3831037" cy="515233"/>
          </a:xfrm>
          <a:prstGeom prst="rect">
            <a:avLst/>
          </a:prstGeom>
          <a:ln w="31750">
            <a:solidFill>
              <a:srgbClr val="F5C400"/>
            </a:solidFill>
            <a:prstDash val="solid"/>
          </a:ln>
        </p:spPr>
        <p:txBody>
          <a:bodyPr/>
          <a:lstStyle/>
          <a:p>
            <a:endParaRPr lang="en-US" sz="2400" noProof="0" dirty="0"/>
          </a:p>
        </p:txBody>
      </p:sp>
      <p:sp>
        <p:nvSpPr>
          <p:cNvPr id="9" name="Shape 6"/>
          <p:cNvSpPr/>
          <p:nvPr/>
        </p:nvSpPr>
        <p:spPr>
          <a:xfrm>
            <a:off x="2416455" y="3148072"/>
            <a:ext cx="341376" cy="341376"/>
          </a:xfrm>
          <a:prstGeom prst="ellipse">
            <a:avLst/>
          </a:prstGeom>
          <a:solidFill>
            <a:srgbClr val="1A1A1A"/>
          </a:solidFill>
          <a:ln w="12700">
            <a:solidFill>
              <a:srgbClr val="1A1A1A"/>
            </a:solidFill>
            <a:prstDash val="solid"/>
          </a:ln>
        </p:spPr>
        <p:txBody>
          <a:bodyPr/>
          <a:lstStyle/>
          <a:p>
            <a:endParaRPr lang="en-US" sz="2400" noProof="0" dirty="0"/>
          </a:p>
        </p:txBody>
      </p:sp>
      <p:sp>
        <p:nvSpPr>
          <p:cNvPr id="10" name="Text 7"/>
          <p:cNvSpPr/>
          <p:nvPr/>
        </p:nvSpPr>
        <p:spPr>
          <a:xfrm>
            <a:off x="2416455" y="3148072"/>
            <a:ext cx="341376" cy="341376"/>
          </a:xfrm>
          <a:prstGeom prst="rect">
            <a:avLst/>
          </a:prstGeom>
          <a:noFill/>
          <a:ln/>
        </p:spPr>
        <p:txBody>
          <a:bodyPr wrap="square" lIns="0" tIns="0" rIns="0" bIns="0" rtlCol="0" anchor="ctr"/>
          <a:lstStyle/>
          <a:p>
            <a:pPr algn="ctr"/>
            <a:r>
              <a:rPr lang="en-US" sz="1333" b="1" noProof="0" dirty="0">
                <a:solidFill>
                  <a:srgbClr val="FFFFFF"/>
                </a:solidFill>
                <a:latin typeface="Montserrat" pitchFamily="34" charset="0"/>
                <a:ea typeface="Montserrat" pitchFamily="34" charset="-122"/>
                <a:cs typeface="Montserrat" pitchFamily="34" charset="-120"/>
              </a:rPr>
              <a:t>2</a:t>
            </a:r>
            <a:endParaRPr lang="en-US" sz="1333" noProof="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Shape 23">
            <a:extLst>
              <a:ext uri="{FF2B5EF4-FFF2-40B4-BE49-F238E27FC236}">
                <a16:creationId xmlns:a16="http://schemas.microsoft.com/office/drawing/2014/main" id="{EEE5B0DB-B9FE-55D2-615C-1C0ED9A74B19}"/>
              </a:ext>
            </a:extLst>
          </p:cNvPr>
          <p:cNvSpPr/>
          <p:nvPr/>
        </p:nvSpPr>
        <p:spPr>
          <a:xfrm>
            <a:off x="0" y="6472584"/>
            <a:ext cx="12192000" cy="268224"/>
          </a:xfrm>
          <a:prstGeom prst="rect">
            <a:avLst/>
          </a:prstGeom>
          <a:solidFill>
            <a:srgbClr val="F5C400"/>
          </a:solidFill>
          <a:ln w="12700">
            <a:solidFill>
              <a:srgbClr val="F5C400"/>
            </a:solidFill>
            <a:prstDash val="solid"/>
          </a:ln>
        </p:spPr>
        <p:txBody>
          <a:bodyPr/>
          <a:lstStyle/>
          <a:p>
            <a:endParaRPr lang="en-US" sz="2400" noProof="0" dirty="0"/>
          </a:p>
        </p:txBody>
      </p:sp>
      <p:sp>
        <p:nvSpPr>
          <p:cNvPr id="77" name="Shape 0">
            <a:extLst>
              <a:ext uri="{FF2B5EF4-FFF2-40B4-BE49-F238E27FC236}">
                <a16:creationId xmlns:a16="http://schemas.microsoft.com/office/drawing/2014/main" id="{E7341CFB-1522-E507-83D9-1CE2BACBFDD4}"/>
              </a:ext>
            </a:extLst>
          </p:cNvPr>
          <p:cNvSpPr/>
          <p:nvPr/>
        </p:nvSpPr>
        <p:spPr>
          <a:xfrm>
            <a:off x="0" y="0"/>
            <a:ext cx="12192000" cy="124777"/>
          </a:xfrm>
          <a:prstGeom prst="rect">
            <a:avLst/>
          </a:prstGeom>
          <a:solidFill>
            <a:schemeClr val="tx1"/>
          </a:solidFill>
          <a:ln w="12700">
            <a:solidFill>
              <a:srgbClr val="1A3A5C"/>
            </a:solidFill>
            <a:prstDash val="solid"/>
          </a:ln>
        </p:spPr>
        <p:txBody>
          <a:bodyPr/>
          <a:lstStyle/>
          <a:p>
            <a:endParaRPr lang="en-US" sz="2400" noProof="0" dirty="0"/>
          </a:p>
        </p:txBody>
      </p:sp>
      <p:sp>
        <p:nvSpPr>
          <p:cNvPr id="59" name="Shape 2">
            <a:extLst>
              <a:ext uri="{FF2B5EF4-FFF2-40B4-BE49-F238E27FC236}">
                <a16:creationId xmlns:a16="http://schemas.microsoft.com/office/drawing/2014/main" id="{032B0AC5-B65D-C749-B022-BD50BCA77238}"/>
              </a:ext>
            </a:extLst>
          </p:cNvPr>
          <p:cNvSpPr/>
          <p:nvPr/>
        </p:nvSpPr>
        <p:spPr>
          <a:xfrm>
            <a:off x="1278751" y="495155"/>
            <a:ext cx="869226" cy="560718"/>
          </a:xfrm>
          <a:prstGeom prst="rect">
            <a:avLst/>
          </a:prstGeom>
          <a:ln w="25400">
            <a:solidFill>
              <a:srgbClr val="F5C400"/>
            </a:solidFill>
            <a:prstDash val="solid"/>
          </a:ln>
        </p:spPr>
        <p:txBody>
          <a:bodyPr/>
          <a:lstStyle/>
          <a:p>
            <a:endParaRPr lang="en-US" noProof="0" dirty="0"/>
          </a:p>
        </p:txBody>
      </p:sp>
      <p:pic>
        <p:nvPicPr>
          <p:cNvPr id="3" name="Picture 2">
            <a:extLst>
              <a:ext uri="{FF2B5EF4-FFF2-40B4-BE49-F238E27FC236}">
                <a16:creationId xmlns:a16="http://schemas.microsoft.com/office/drawing/2014/main" id="{C6482877-914E-BC07-86C3-912AAD40CE1D}"/>
              </a:ext>
            </a:extLst>
          </p:cNvPr>
          <p:cNvPicPr>
            <a:picLocks noChangeAspect="1"/>
          </p:cNvPicPr>
          <p:nvPr/>
        </p:nvPicPr>
        <p:blipFill>
          <a:blip r:embed="rId2"/>
          <a:stretch>
            <a:fillRect/>
          </a:stretch>
        </p:blipFill>
        <p:spPr>
          <a:xfrm>
            <a:off x="784347" y="141534"/>
            <a:ext cx="11364322" cy="5868461"/>
          </a:xfrm>
          <a:prstGeom prst="rect">
            <a:avLst/>
          </a:prstGeom>
        </p:spPr>
      </p:pic>
      <p:sp>
        <p:nvSpPr>
          <p:cNvPr id="9" name="Shape 5">
            <a:extLst>
              <a:ext uri="{FF2B5EF4-FFF2-40B4-BE49-F238E27FC236}">
                <a16:creationId xmlns:a16="http://schemas.microsoft.com/office/drawing/2014/main" id="{1321CE34-8B87-17E0-AE28-051EE2861F0F}"/>
              </a:ext>
            </a:extLst>
          </p:cNvPr>
          <p:cNvSpPr/>
          <p:nvPr/>
        </p:nvSpPr>
        <p:spPr>
          <a:xfrm rot="16200000">
            <a:off x="2740630" y="3412675"/>
            <a:ext cx="310895" cy="717929"/>
          </a:xfrm>
          <a:prstGeom prst="rect">
            <a:avLst/>
          </a:prstGeom>
          <a:ln w="25400">
            <a:solidFill>
              <a:srgbClr val="F5C400"/>
            </a:solidFill>
            <a:prstDash val="solid"/>
          </a:ln>
        </p:spPr>
        <p:txBody>
          <a:bodyPr/>
          <a:lstStyle/>
          <a:p>
            <a:endParaRPr lang="en-US" noProof="0" dirty="0"/>
          </a:p>
        </p:txBody>
      </p:sp>
      <p:sp>
        <p:nvSpPr>
          <p:cNvPr id="63" name="Shape 5">
            <a:extLst>
              <a:ext uri="{FF2B5EF4-FFF2-40B4-BE49-F238E27FC236}">
                <a16:creationId xmlns:a16="http://schemas.microsoft.com/office/drawing/2014/main" id="{72E1A627-2385-6381-79A7-933F1C1D3559}"/>
              </a:ext>
            </a:extLst>
          </p:cNvPr>
          <p:cNvSpPr/>
          <p:nvPr/>
        </p:nvSpPr>
        <p:spPr>
          <a:xfrm rot="16200000">
            <a:off x="3474873" y="3501876"/>
            <a:ext cx="267167" cy="601544"/>
          </a:xfrm>
          <a:prstGeom prst="rect">
            <a:avLst/>
          </a:prstGeom>
          <a:ln w="25400">
            <a:solidFill>
              <a:srgbClr val="F5C400"/>
            </a:solidFill>
            <a:prstDash val="solid"/>
          </a:ln>
        </p:spPr>
        <p:txBody>
          <a:bodyPr/>
          <a:lstStyle/>
          <a:p>
            <a:endParaRPr lang="en-US" noProof="0" dirty="0"/>
          </a:p>
        </p:txBody>
      </p:sp>
      <p:sp>
        <p:nvSpPr>
          <p:cNvPr id="64" name="Shape 5">
            <a:extLst>
              <a:ext uri="{FF2B5EF4-FFF2-40B4-BE49-F238E27FC236}">
                <a16:creationId xmlns:a16="http://schemas.microsoft.com/office/drawing/2014/main" id="{6450BDB4-C0B2-4F0B-EC5A-0FA1E95D0926}"/>
              </a:ext>
            </a:extLst>
          </p:cNvPr>
          <p:cNvSpPr/>
          <p:nvPr/>
        </p:nvSpPr>
        <p:spPr>
          <a:xfrm rot="16200000">
            <a:off x="4011226" y="3538790"/>
            <a:ext cx="258281" cy="481738"/>
          </a:xfrm>
          <a:prstGeom prst="rect">
            <a:avLst/>
          </a:prstGeom>
          <a:ln w="25400">
            <a:solidFill>
              <a:srgbClr val="F5C400"/>
            </a:solidFill>
            <a:prstDash val="solid"/>
          </a:ln>
        </p:spPr>
        <p:txBody>
          <a:bodyPr/>
          <a:lstStyle/>
          <a:p>
            <a:endParaRPr lang="en-US" noProof="0" dirty="0"/>
          </a:p>
        </p:txBody>
      </p:sp>
      <p:sp>
        <p:nvSpPr>
          <p:cNvPr id="65" name="Shape 5">
            <a:extLst>
              <a:ext uri="{FF2B5EF4-FFF2-40B4-BE49-F238E27FC236}">
                <a16:creationId xmlns:a16="http://schemas.microsoft.com/office/drawing/2014/main" id="{1C6E3C44-EF23-DBEB-6D04-D35816FD5D4D}"/>
              </a:ext>
            </a:extLst>
          </p:cNvPr>
          <p:cNvSpPr/>
          <p:nvPr/>
        </p:nvSpPr>
        <p:spPr>
          <a:xfrm rot="16200000">
            <a:off x="5653527" y="3340838"/>
            <a:ext cx="231324" cy="873472"/>
          </a:xfrm>
          <a:prstGeom prst="rect">
            <a:avLst/>
          </a:prstGeom>
          <a:ln w="25400">
            <a:solidFill>
              <a:srgbClr val="F5C400"/>
            </a:solidFill>
            <a:prstDash val="solid"/>
          </a:ln>
        </p:spPr>
        <p:txBody>
          <a:bodyPr/>
          <a:lstStyle/>
          <a:p>
            <a:endParaRPr lang="en-US" noProof="0" dirty="0"/>
          </a:p>
        </p:txBody>
      </p:sp>
      <p:sp>
        <p:nvSpPr>
          <p:cNvPr id="66" name="Shape 5">
            <a:extLst>
              <a:ext uri="{FF2B5EF4-FFF2-40B4-BE49-F238E27FC236}">
                <a16:creationId xmlns:a16="http://schemas.microsoft.com/office/drawing/2014/main" id="{51DAE7E8-01E8-7729-53DC-1C8B2A46B8CD}"/>
              </a:ext>
            </a:extLst>
          </p:cNvPr>
          <p:cNvSpPr/>
          <p:nvPr/>
        </p:nvSpPr>
        <p:spPr>
          <a:xfrm rot="16200000">
            <a:off x="9662972" y="3494223"/>
            <a:ext cx="258285" cy="570874"/>
          </a:xfrm>
          <a:prstGeom prst="rect">
            <a:avLst/>
          </a:prstGeom>
          <a:ln w="25400">
            <a:solidFill>
              <a:srgbClr val="F5C400"/>
            </a:solidFill>
            <a:prstDash val="solid"/>
          </a:ln>
        </p:spPr>
        <p:txBody>
          <a:bodyPr/>
          <a:lstStyle/>
          <a:p>
            <a:endParaRPr lang="en-US" noProof="0" dirty="0"/>
          </a:p>
        </p:txBody>
      </p:sp>
      <p:sp>
        <p:nvSpPr>
          <p:cNvPr id="67" name="Shape 5">
            <a:extLst>
              <a:ext uri="{FF2B5EF4-FFF2-40B4-BE49-F238E27FC236}">
                <a16:creationId xmlns:a16="http://schemas.microsoft.com/office/drawing/2014/main" id="{8A016819-63D5-C7C5-427A-64E2899E74A4}"/>
              </a:ext>
            </a:extLst>
          </p:cNvPr>
          <p:cNvSpPr/>
          <p:nvPr/>
        </p:nvSpPr>
        <p:spPr>
          <a:xfrm rot="16200000">
            <a:off x="10988111" y="3486202"/>
            <a:ext cx="258280" cy="570874"/>
          </a:xfrm>
          <a:prstGeom prst="rect">
            <a:avLst/>
          </a:prstGeom>
          <a:ln w="25400">
            <a:solidFill>
              <a:srgbClr val="F5C400"/>
            </a:solidFill>
            <a:prstDash val="solid"/>
          </a:ln>
        </p:spPr>
        <p:txBody>
          <a:bodyPr/>
          <a:lstStyle/>
          <a:p>
            <a:endParaRPr lang="en-US" noProof="0" dirty="0"/>
          </a:p>
        </p:txBody>
      </p:sp>
      <p:sp>
        <p:nvSpPr>
          <p:cNvPr id="6" name="Shape 2">
            <a:extLst>
              <a:ext uri="{FF2B5EF4-FFF2-40B4-BE49-F238E27FC236}">
                <a16:creationId xmlns:a16="http://schemas.microsoft.com/office/drawing/2014/main" id="{129AA2EB-0855-98F6-1256-CCEFA6FFA49A}"/>
              </a:ext>
            </a:extLst>
          </p:cNvPr>
          <p:cNvSpPr/>
          <p:nvPr/>
        </p:nvSpPr>
        <p:spPr>
          <a:xfrm>
            <a:off x="2249182" y="777147"/>
            <a:ext cx="943727" cy="413878"/>
          </a:xfrm>
          <a:prstGeom prst="rect">
            <a:avLst/>
          </a:prstGeom>
          <a:ln w="25400">
            <a:solidFill>
              <a:srgbClr val="F5C400"/>
            </a:solidFill>
            <a:prstDash val="solid"/>
          </a:ln>
        </p:spPr>
        <p:txBody>
          <a:bodyPr/>
          <a:lstStyle/>
          <a:p>
            <a:endParaRPr lang="en-US" noProof="0" dirty="0"/>
          </a:p>
        </p:txBody>
      </p:sp>
      <p:sp>
        <p:nvSpPr>
          <p:cNvPr id="18" name="Shape 24">
            <a:extLst>
              <a:ext uri="{FF2B5EF4-FFF2-40B4-BE49-F238E27FC236}">
                <a16:creationId xmlns:a16="http://schemas.microsoft.com/office/drawing/2014/main" id="{0019995E-C9E6-E34B-3B63-BA52778D5CA2}"/>
              </a:ext>
            </a:extLst>
          </p:cNvPr>
          <p:cNvSpPr/>
          <p:nvPr/>
        </p:nvSpPr>
        <p:spPr>
          <a:xfrm>
            <a:off x="43331" y="2183286"/>
            <a:ext cx="2371903" cy="384048"/>
          </a:xfrm>
          <a:prstGeom prst="roundRect">
            <a:avLst>
              <a:gd name="adj" fmla="val 19048"/>
            </a:avLst>
          </a:prstGeom>
          <a:solidFill>
            <a:schemeClr val="tx1"/>
          </a:solidFill>
          <a:ln w="12700">
            <a:solidFill>
              <a:srgbClr val="1A3A5C"/>
            </a:solidFill>
            <a:prstDash val="solid"/>
          </a:ln>
        </p:spPr>
        <p:txBody>
          <a:bodyPr/>
          <a:lstStyle/>
          <a:p>
            <a:endParaRPr lang="en-US" noProof="0" dirty="0"/>
          </a:p>
        </p:txBody>
      </p:sp>
      <p:sp>
        <p:nvSpPr>
          <p:cNvPr id="20" name="Text 26">
            <a:extLst>
              <a:ext uri="{FF2B5EF4-FFF2-40B4-BE49-F238E27FC236}">
                <a16:creationId xmlns:a16="http://schemas.microsoft.com/office/drawing/2014/main" id="{DF76C743-3D18-1846-419C-62BD7071579A}"/>
              </a:ext>
            </a:extLst>
          </p:cNvPr>
          <p:cNvSpPr/>
          <p:nvPr/>
        </p:nvSpPr>
        <p:spPr>
          <a:xfrm>
            <a:off x="792628" y="2238289"/>
            <a:ext cx="2223659" cy="310896"/>
          </a:xfrm>
          <a:prstGeom prst="rect">
            <a:avLst/>
          </a:prstGeom>
          <a:noFill/>
          <a:ln/>
        </p:spPr>
        <p:txBody>
          <a:bodyPr wrap="square" lIns="0" tIns="0" rIns="0" bIns="0" rtlCol="0" anchor="ctr"/>
          <a:lstStyle/>
          <a:p>
            <a:pPr marL="0" indent="0">
              <a:buNone/>
            </a:pPr>
            <a:r>
              <a:rPr lang="en-US" sz="1100" b="1" noProof="0" dirty="0">
                <a:solidFill>
                  <a:srgbClr val="FFFFFF"/>
                </a:solidFill>
                <a:latin typeface="Montserrat" pitchFamily="34" charset="0"/>
                <a:ea typeface="Montserrat" pitchFamily="34" charset="-122"/>
                <a:cs typeface="Montserrat" pitchFamily="34" charset="-120"/>
              </a:rPr>
              <a:t>Reference</a:t>
            </a:r>
            <a:endParaRPr lang="en-US" sz="1100" noProof="0" dirty="0"/>
          </a:p>
        </p:txBody>
      </p:sp>
      <p:sp>
        <p:nvSpPr>
          <p:cNvPr id="24" name="Text 30">
            <a:extLst>
              <a:ext uri="{FF2B5EF4-FFF2-40B4-BE49-F238E27FC236}">
                <a16:creationId xmlns:a16="http://schemas.microsoft.com/office/drawing/2014/main" id="{FE891DB7-3E25-98C2-A3CA-6215B53132E1}"/>
              </a:ext>
            </a:extLst>
          </p:cNvPr>
          <p:cNvSpPr/>
          <p:nvPr/>
        </p:nvSpPr>
        <p:spPr>
          <a:xfrm>
            <a:off x="739986" y="1551095"/>
            <a:ext cx="1986469" cy="274320"/>
          </a:xfrm>
          <a:prstGeom prst="rect">
            <a:avLst/>
          </a:prstGeom>
          <a:noFill/>
          <a:ln/>
        </p:spPr>
        <p:txBody>
          <a:bodyPr wrap="square" lIns="0" tIns="0" rIns="0" bIns="0" rtlCol="0" anchor="ctr"/>
          <a:lstStyle/>
          <a:p>
            <a:r>
              <a:rPr lang="en-US" sz="800" b="1" noProof="0" dirty="0"/>
              <a:t>Service Orders issued by Cerrejón</a:t>
            </a:r>
          </a:p>
        </p:txBody>
      </p:sp>
      <p:sp>
        <p:nvSpPr>
          <p:cNvPr id="25" name="Shape 31">
            <a:extLst>
              <a:ext uri="{FF2B5EF4-FFF2-40B4-BE49-F238E27FC236}">
                <a16:creationId xmlns:a16="http://schemas.microsoft.com/office/drawing/2014/main" id="{0DC7F507-5298-4FE6-06EC-4C921DC7D5B6}"/>
              </a:ext>
            </a:extLst>
          </p:cNvPr>
          <p:cNvSpPr/>
          <p:nvPr/>
        </p:nvSpPr>
        <p:spPr>
          <a:xfrm>
            <a:off x="201870" y="2820664"/>
            <a:ext cx="2194011" cy="0"/>
          </a:xfrm>
          <a:prstGeom prst="line">
            <a:avLst/>
          </a:prstGeom>
          <a:noFill/>
          <a:ln w="6350">
            <a:solidFill>
              <a:srgbClr val="EEEEEE"/>
            </a:solidFill>
            <a:prstDash val="solid"/>
          </a:ln>
        </p:spPr>
        <p:txBody>
          <a:bodyPr/>
          <a:lstStyle/>
          <a:p>
            <a:endParaRPr lang="en-US" noProof="0" dirty="0"/>
          </a:p>
        </p:txBody>
      </p:sp>
      <p:sp>
        <p:nvSpPr>
          <p:cNvPr id="26" name="Shape 32">
            <a:extLst>
              <a:ext uri="{FF2B5EF4-FFF2-40B4-BE49-F238E27FC236}">
                <a16:creationId xmlns:a16="http://schemas.microsoft.com/office/drawing/2014/main" id="{FDEDC419-D996-903D-CCBF-D99923D0A5FE}"/>
              </a:ext>
            </a:extLst>
          </p:cNvPr>
          <p:cNvSpPr/>
          <p:nvPr/>
        </p:nvSpPr>
        <p:spPr>
          <a:xfrm>
            <a:off x="201870" y="2884672"/>
            <a:ext cx="163068" cy="201168"/>
          </a:xfrm>
          <a:prstGeom prst="ellipse">
            <a:avLst/>
          </a:prstGeom>
          <a:solidFill>
            <a:srgbClr val="1A1A1A"/>
          </a:solidFill>
          <a:ln w="12700">
            <a:solidFill>
              <a:srgbClr val="1A1A1A"/>
            </a:solidFill>
            <a:prstDash val="solid"/>
          </a:ln>
        </p:spPr>
        <p:txBody>
          <a:bodyPr/>
          <a:lstStyle/>
          <a:p>
            <a:endParaRPr lang="en-US" noProof="0" dirty="0"/>
          </a:p>
        </p:txBody>
      </p:sp>
      <p:sp>
        <p:nvSpPr>
          <p:cNvPr id="27" name="Text 33">
            <a:extLst>
              <a:ext uri="{FF2B5EF4-FFF2-40B4-BE49-F238E27FC236}">
                <a16:creationId xmlns:a16="http://schemas.microsoft.com/office/drawing/2014/main" id="{4FE776A0-B373-191F-966D-13FC9E81F471}"/>
              </a:ext>
            </a:extLst>
          </p:cNvPr>
          <p:cNvSpPr/>
          <p:nvPr/>
        </p:nvSpPr>
        <p:spPr>
          <a:xfrm>
            <a:off x="201870" y="2884672"/>
            <a:ext cx="163068" cy="201168"/>
          </a:xfrm>
          <a:prstGeom prst="rect">
            <a:avLst/>
          </a:prstGeom>
          <a:noFill/>
          <a:ln/>
        </p:spPr>
        <p:txBody>
          <a:bodyPr wrap="square" lIns="0" tIns="0" rIns="0" bIns="0" rtlCol="0" anchor="ctr"/>
          <a:lstStyle/>
          <a:p>
            <a:pPr marL="0" indent="0" algn="ctr">
              <a:buNone/>
            </a:pPr>
            <a:r>
              <a:rPr lang="en-US" sz="750" b="1" noProof="0" dirty="0">
                <a:solidFill>
                  <a:schemeClr val="bg1"/>
                </a:solidFill>
                <a:latin typeface="Montserrat" pitchFamily="34" charset="0"/>
                <a:ea typeface="Montserrat" pitchFamily="34" charset="-122"/>
                <a:cs typeface="Montserrat" pitchFamily="34" charset="-120"/>
              </a:rPr>
              <a:t>1</a:t>
            </a:r>
            <a:endParaRPr lang="en-US" sz="750" noProof="0" dirty="0">
              <a:solidFill>
                <a:schemeClr val="bg1"/>
              </a:solidFill>
            </a:endParaRPr>
          </a:p>
        </p:txBody>
      </p:sp>
      <p:sp>
        <p:nvSpPr>
          <p:cNvPr id="28" name="Text 34">
            <a:extLst>
              <a:ext uri="{FF2B5EF4-FFF2-40B4-BE49-F238E27FC236}">
                <a16:creationId xmlns:a16="http://schemas.microsoft.com/office/drawing/2014/main" id="{B914B6DE-3D28-07E7-6B2F-2B2C28CE37BD}"/>
              </a:ext>
            </a:extLst>
          </p:cNvPr>
          <p:cNvSpPr/>
          <p:nvPr/>
        </p:nvSpPr>
        <p:spPr>
          <a:xfrm>
            <a:off x="476190" y="2866384"/>
            <a:ext cx="1986469" cy="182880"/>
          </a:xfrm>
          <a:prstGeom prst="rect">
            <a:avLst/>
          </a:prstGeom>
          <a:noFill/>
          <a:ln/>
        </p:spPr>
        <p:txBody>
          <a:bodyPr wrap="square" lIns="0" tIns="0" rIns="0" bIns="0" rtlCol="0" anchor="ctr"/>
          <a:lstStyle/>
          <a:p>
            <a:pPr marL="0" indent="0">
              <a:buNone/>
            </a:pPr>
            <a:r>
              <a:rPr lang="en-US" sz="850" b="1" noProof="0" dirty="0">
                <a:solidFill>
                  <a:srgbClr val="1A1A1A"/>
                </a:solidFill>
                <a:latin typeface="Montserrat" pitchFamily="34" charset="0"/>
                <a:ea typeface="Montserrat" pitchFamily="34" charset="-122"/>
                <a:cs typeface="Montserrat" pitchFamily="34" charset="-120"/>
              </a:rPr>
              <a:t>Purchase Order No.</a:t>
            </a:r>
            <a:endParaRPr lang="en-US" sz="850" noProof="0" dirty="0"/>
          </a:p>
        </p:txBody>
      </p:sp>
      <p:sp>
        <p:nvSpPr>
          <p:cNvPr id="29" name="Text 35">
            <a:extLst>
              <a:ext uri="{FF2B5EF4-FFF2-40B4-BE49-F238E27FC236}">
                <a16:creationId xmlns:a16="http://schemas.microsoft.com/office/drawing/2014/main" id="{63E1DD70-F812-C656-C8E8-EDAF80C9A8BB}"/>
              </a:ext>
            </a:extLst>
          </p:cNvPr>
          <p:cNvSpPr/>
          <p:nvPr/>
        </p:nvSpPr>
        <p:spPr>
          <a:xfrm>
            <a:off x="476190" y="3049264"/>
            <a:ext cx="1986469" cy="274320"/>
          </a:xfrm>
          <a:prstGeom prst="rect">
            <a:avLst/>
          </a:prstGeom>
          <a:noFill/>
          <a:ln/>
        </p:spPr>
        <p:txBody>
          <a:bodyPr wrap="square" lIns="0" tIns="0" rIns="0" bIns="0" rtlCol="0" anchor="ctr"/>
          <a:lstStyle/>
          <a:p>
            <a:pPr marL="0" indent="0">
              <a:buNone/>
            </a:pPr>
            <a:r>
              <a:rPr lang="en-US" sz="750" noProof="0" dirty="0">
                <a:solidFill>
                  <a:srgbClr val="555555"/>
                </a:solidFill>
                <a:latin typeface="Montserrat" pitchFamily="34" charset="0"/>
                <a:ea typeface="Montserrat" pitchFamily="34" charset="-122"/>
                <a:cs typeface="Montserrat" pitchFamily="34" charset="-120"/>
              </a:rPr>
              <a:t>Unique identifier of the Service Order. Click to view the details.</a:t>
            </a:r>
            <a:endParaRPr lang="en-US" sz="750" noProof="0" dirty="0"/>
          </a:p>
        </p:txBody>
      </p:sp>
      <p:sp>
        <p:nvSpPr>
          <p:cNvPr id="30" name="Shape 36">
            <a:extLst>
              <a:ext uri="{FF2B5EF4-FFF2-40B4-BE49-F238E27FC236}">
                <a16:creationId xmlns:a16="http://schemas.microsoft.com/office/drawing/2014/main" id="{897B7E2F-33FF-3808-612E-F3AEC6EB95B3}"/>
              </a:ext>
            </a:extLst>
          </p:cNvPr>
          <p:cNvSpPr/>
          <p:nvPr/>
        </p:nvSpPr>
        <p:spPr>
          <a:xfrm>
            <a:off x="201870" y="3296152"/>
            <a:ext cx="2194011" cy="0"/>
          </a:xfrm>
          <a:prstGeom prst="line">
            <a:avLst/>
          </a:prstGeom>
          <a:noFill/>
          <a:ln w="6350">
            <a:solidFill>
              <a:srgbClr val="EEEEEE"/>
            </a:solidFill>
            <a:prstDash val="solid"/>
          </a:ln>
        </p:spPr>
        <p:txBody>
          <a:bodyPr/>
          <a:lstStyle/>
          <a:p>
            <a:endParaRPr lang="en-US" noProof="0" dirty="0"/>
          </a:p>
        </p:txBody>
      </p:sp>
      <p:sp>
        <p:nvSpPr>
          <p:cNvPr id="31" name="Shape 37">
            <a:extLst>
              <a:ext uri="{FF2B5EF4-FFF2-40B4-BE49-F238E27FC236}">
                <a16:creationId xmlns:a16="http://schemas.microsoft.com/office/drawing/2014/main" id="{99D29BB1-152F-39DA-B382-948F9B6F5149}"/>
              </a:ext>
            </a:extLst>
          </p:cNvPr>
          <p:cNvSpPr/>
          <p:nvPr/>
        </p:nvSpPr>
        <p:spPr>
          <a:xfrm>
            <a:off x="201870" y="3360160"/>
            <a:ext cx="163068" cy="201168"/>
          </a:xfrm>
          <a:prstGeom prst="ellipse">
            <a:avLst/>
          </a:prstGeom>
          <a:solidFill>
            <a:srgbClr val="1A1A1A"/>
          </a:solidFill>
          <a:ln w="12700">
            <a:solidFill>
              <a:srgbClr val="1A1A1A"/>
            </a:solidFill>
            <a:prstDash val="solid"/>
          </a:ln>
        </p:spPr>
        <p:txBody>
          <a:bodyPr/>
          <a:lstStyle/>
          <a:p>
            <a:endParaRPr lang="en-US" noProof="0" dirty="0"/>
          </a:p>
        </p:txBody>
      </p:sp>
      <p:sp>
        <p:nvSpPr>
          <p:cNvPr id="32" name="Text 38">
            <a:extLst>
              <a:ext uri="{FF2B5EF4-FFF2-40B4-BE49-F238E27FC236}">
                <a16:creationId xmlns:a16="http://schemas.microsoft.com/office/drawing/2014/main" id="{3304AC3F-867A-F7C0-CD74-FC9C662BDB5A}"/>
              </a:ext>
            </a:extLst>
          </p:cNvPr>
          <p:cNvSpPr/>
          <p:nvPr/>
        </p:nvSpPr>
        <p:spPr>
          <a:xfrm>
            <a:off x="201870" y="3360160"/>
            <a:ext cx="163068" cy="201168"/>
          </a:xfrm>
          <a:prstGeom prst="rect">
            <a:avLst/>
          </a:prstGeom>
          <a:noFill/>
          <a:ln/>
        </p:spPr>
        <p:txBody>
          <a:bodyPr wrap="square" lIns="0" tIns="0" rIns="0" bIns="0" rtlCol="0" anchor="ctr"/>
          <a:lstStyle/>
          <a:p>
            <a:pPr marL="0" indent="0" algn="ctr">
              <a:buNone/>
            </a:pPr>
            <a:r>
              <a:rPr lang="en-US" sz="750" b="1" noProof="0" dirty="0">
                <a:solidFill>
                  <a:schemeClr val="bg1"/>
                </a:solidFill>
                <a:latin typeface="Montserrat" pitchFamily="34" charset="0"/>
                <a:ea typeface="Montserrat" pitchFamily="34" charset="-122"/>
                <a:cs typeface="Montserrat" pitchFamily="34" charset="-120"/>
              </a:rPr>
              <a:t>2</a:t>
            </a:r>
            <a:endParaRPr lang="en-US" sz="750" noProof="0" dirty="0">
              <a:solidFill>
                <a:schemeClr val="bg1"/>
              </a:solidFill>
            </a:endParaRPr>
          </a:p>
        </p:txBody>
      </p:sp>
      <p:sp>
        <p:nvSpPr>
          <p:cNvPr id="33" name="Text 39">
            <a:extLst>
              <a:ext uri="{FF2B5EF4-FFF2-40B4-BE49-F238E27FC236}">
                <a16:creationId xmlns:a16="http://schemas.microsoft.com/office/drawing/2014/main" id="{58C5AE2E-B20F-89D0-17CA-B3F5E461A575}"/>
              </a:ext>
            </a:extLst>
          </p:cNvPr>
          <p:cNvSpPr/>
          <p:nvPr/>
        </p:nvSpPr>
        <p:spPr>
          <a:xfrm>
            <a:off x="476190" y="3341872"/>
            <a:ext cx="1986469" cy="182880"/>
          </a:xfrm>
          <a:prstGeom prst="rect">
            <a:avLst/>
          </a:prstGeom>
          <a:noFill/>
          <a:ln/>
        </p:spPr>
        <p:txBody>
          <a:bodyPr wrap="square" lIns="0" tIns="0" rIns="0" bIns="0" rtlCol="0" anchor="ctr"/>
          <a:lstStyle/>
          <a:p>
            <a:pPr marL="0" indent="0">
              <a:buNone/>
            </a:pPr>
            <a:r>
              <a:rPr lang="en-US" sz="850" b="1" noProof="0" dirty="0">
                <a:solidFill>
                  <a:srgbClr val="1A1A1A"/>
                </a:solidFill>
                <a:latin typeface="Montserrat" pitchFamily="34" charset="0"/>
                <a:ea typeface="Montserrat" pitchFamily="34" charset="-122"/>
                <a:cs typeface="Montserrat" pitchFamily="34" charset="-120"/>
              </a:rPr>
              <a:t>Order date</a:t>
            </a:r>
            <a:endParaRPr lang="en-US" sz="850" noProof="0" dirty="0"/>
          </a:p>
        </p:txBody>
      </p:sp>
      <p:sp>
        <p:nvSpPr>
          <p:cNvPr id="34" name="Text 40">
            <a:extLst>
              <a:ext uri="{FF2B5EF4-FFF2-40B4-BE49-F238E27FC236}">
                <a16:creationId xmlns:a16="http://schemas.microsoft.com/office/drawing/2014/main" id="{C5A57768-1A4C-4379-3D6F-67155F79B8D4}"/>
              </a:ext>
            </a:extLst>
          </p:cNvPr>
          <p:cNvSpPr/>
          <p:nvPr/>
        </p:nvSpPr>
        <p:spPr>
          <a:xfrm>
            <a:off x="476190" y="3524752"/>
            <a:ext cx="1986469" cy="274320"/>
          </a:xfrm>
          <a:prstGeom prst="rect">
            <a:avLst/>
          </a:prstGeom>
          <a:noFill/>
          <a:ln/>
        </p:spPr>
        <p:txBody>
          <a:bodyPr wrap="square" lIns="0" tIns="0" rIns="0" bIns="0" rtlCol="0" anchor="ctr"/>
          <a:lstStyle/>
          <a:p>
            <a:pPr marL="0" indent="0">
              <a:buNone/>
            </a:pPr>
            <a:r>
              <a:rPr lang="en-US" sz="750" noProof="0" dirty="0">
                <a:solidFill>
                  <a:srgbClr val="555555"/>
                </a:solidFill>
                <a:latin typeface="Montserrat" pitchFamily="34" charset="0"/>
                <a:ea typeface="Montserrat" pitchFamily="34" charset="-122"/>
                <a:cs typeface="Montserrat" pitchFamily="34" charset="-120"/>
              </a:rPr>
              <a:t>Date Cerrejón issued the Service Order.</a:t>
            </a:r>
            <a:endParaRPr lang="en-US" sz="750" noProof="0" dirty="0"/>
          </a:p>
        </p:txBody>
      </p:sp>
      <p:sp>
        <p:nvSpPr>
          <p:cNvPr id="35" name="Shape 41">
            <a:extLst>
              <a:ext uri="{FF2B5EF4-FFF2-40B4-BE49-F238E27FC236}">
                <a16:creationId xmlns:a16="http://schemas.microsoft.com/office/drawing/2014/main" id="{03CD194B-3325-98EF-9064-641388CFCC72}"/>
              </a:ext>
            </a:extLst>
          </p:cNvPr>
          <p:cNvSpPr/>
          <p:nvPr/>
        </p:nvSpPr>
        <p:spPr>
          <a:xfrm>
            <a:off x="201870" y="3771640"/>
            <a:ext cx="2194011" cy="0"/>
          </a:xfrm>
          <a:prstGeom prst="line">
            <a:avLst/>
          </a:prstGeom>
          <a:noFill/>
          <a:ln w="6350">
            <a:solidFill>
              <a:srgbClr val="EEEEEE"/>
            </a:solidFill>
            <a:prstDash val="solid"/>
          </a:ln>
        </p:spPr>
        <p:txBody>
          <a:bodyPr/>
          <a:lstStyle/>
          <a:p>
            <a:endParaRPr lang="en-US" noProof="0" dirty="0"/>
          </a:p>
        </p:txBody>
      </p:sp>
      <p:sp>
        <p:nvSpPr>
          <p:cNvPr id="36" name="Shape 42">
            <a:extLst>
              <a:ext uri="{FF2B5EF4-FFF2-40B4-BE49-F238E27FC236}">
                <a16:creationId xmlns:a16="http://schemas.microsoft.com/office/drawing/2014/main" id="{499D0643-6D06-9445-2B0B-14B4F1D5E460}"/>
              </a:ext>
            </a:extLst>
          </p:cNvPr>
          <p:cNvSpPr/>
          <p:nvPr/>
        </p:nvSpPr>
        <p:spPr>
          <a:xfrm>
            <a:off x="201870" y="3835648"/>
            <a:ext cx="163068" cy="201168"/>
          </a:xfrm>
          <a:prstGeom prst="ellipse">
            <a:avLst/>
          </a:prstGeom>
          <a:solidFill>
            <a:srgbClr val="1A1A1A"/>
          </a:solidFill>
          <a:ln w="12700">
            <a:solidFill>
              <a:srgbClr val="1A1A1A"/>
            </a:solidFill>
            <a:prstDash val="solid"/>
          </a:ln>
        </p:spPr>
        <p:txBody>
          <a:bodyPr/>
          <a:lstStyle/>
          <a:p>
            <a:endParaRPr lang="en-US" noProof="0" dirty="0"/>
          </a:p>
        </p:txBody>
      </p:sp>
      <p:sp>
        <p:nvSpPr>
          <p:cNvPr id="37" name="Text 43">
            <a:extLst>
              <a:ext uri="{FF2B5EF4-FFF2-40B4-BE49-F238E27FC236}">
                <a16:creationId xmlns:a16="http://schemas.microsoft.com/office/drawing/2014/main" id="{8CE90D5F-3D83-8D01-8F7F-3E5A6E551379}"/>
              </a:ext>
            </a:extLst>
          </p:cNvPr>
          <p:cNvSpPr/>
          <p:nvPr/>
        </p:nvSpPr>
        <p:spPr>
          <a:xfrm>
            <a:off x="201870" y="3835648"/>
            <a:ext cx="163068" cy="201168"/>
          </a:xfrm>
          <a:prstGeom prst="rect">
            <a:avLst/>
          </a:prstGeom>
          <a:noFill/>
          <a:ln/>
        </p:spPr>
        <p:txBody>
          <a:bodyPr wrap="square" lIns="0" tIns="0" rIns="0" bIns="0" rtlCol="0" anchor="ctr"/>
          <a:lstStyle/>
          <a:p>
            <a:pPr marL="0" indent="0" algn="ctr">
              <a:buNone/>
            </a:pPr>
            <a:r>
              <a:rPr lang="en-US" sz="750" b="1" noProof="0" dirty="0">
                <a:solidFill>
                  <a:schemeClr val="bg1"/>
                </a:solidFill>
                <a:latin typeface="Montserrat" pitchFamily="34" charset="0"/>
                <a:ea typeface="Montserrat" pitchFamily="34" charset="-122"/>
                <a:cs typeface="Montserrat" pitchFamily="34" charset="-120"/>
              </a:rPr>
              <a:t>3</a:t>
            </a:r>
            <a:endParaRPr lang="en-US" sz="750" noProof="0" dirty="0">
              <a:solidFill>
                <a:schemeClr val="bg1"/>
              </a:solidFill>
            </a:endParaRPr>
          </a:p>
        </p:txBody>
      </p:sp>
      <p:sp>
        <p:nvSpPr>
          <p:cNvPr id="38" name="Text 44">
            <a:extLst>
              <a:ext uri="{FF2B5EF4-FFF2-40B4-BE49-F238E27FC236}">
                <a16:creationId xmlns:a16="http://schemas.microsoft.com/office/drawing/2014/main" id="{FA6975C4-23EE-CE51-87D7-48F9663EED19}"/>
              </a:ext>
            </a:extLst>
          </p:cNvPr>
          <p:cNvSpPr/>
          <p:nvPr/>
        </p:nvSpPr>
        <p:spPr>
          <a:xfrm>
            <a:off x="476190" y="3817360"/>
            <a:ext cx="1986469" cy="182880"/>
          </a:xfrm>
          <a:prstGeom prst="rect">
            <a:avLst/>
          </a:prstGeom>
          <a:noFill/>
          <a:ln/>
        </p:spPr>
        <p:txBody>
          <a:bodyPr wrap="square" lIns="0" tIns="0" rIns="0" bIns="0" rtlCol="0" anchor="ctr"/>
          <a:lstStyle/>
          <a:p>
            <a:pPr marL="0" indent="0">
              <a:buNone/>
            </a:pPr>
            <a:r>
              <a:rPr lang="en-US" sz="850" b="1" noProof="0" dirty="0">
                <a:solidFill>
                  <a:srgbClr val="1A1A1A"/>
                </a:solidFill>
                <a:latin typeface="Montserrat" pitchFamily="34" charset="0"/>
                <a:ea typeface="Montserrat" pitchFamily="34" charset="-122"/>
                <a:cs typeface="Montserrat" pitchFamily="34" charset="-120"/>
              </a:rPr>
              <a:t>Status</a:t>
            </a:r>
            <a:endParaRPr lang="en-US" sz="850" noProof="0" dirty="0"/>
          </a:p>
        </p:txBody>
      </p:sp>
      <p:sp>
        <p:nvSpPr>
          <p:cNvPr id="39" name="Text 45">
            <a:extLst>
              <a:ext uri="{FF2B5EF4-FFF2-40B4-BE49-F238E27FC236}">
                <a16:creationId xmlns:a16="http://schemas.microsoft.com/office/drawing/2014/main" id="{EBC5F8C4-8C48-391E-44E0-89F468C3782D}"/>
              </a:ext>
            </a:extLst>
          </p:cNvPr>
          <p:cNvSpPr/>
          <p:nvPr/>
        </p:nvSpPr>
        <p:spPr>
          <a:xfrm>
            <a:off x="476190" y="4000240"/>
            <a:ext cx="1986469" cy="274320"/>
          </a:xfrm>
          <a:prstGeom prst="rect">
            <a:avLst/>
          </a:prstGeom>
          <a:noFill/>
          <a:ln/>
        </p:spPr>
        <p:txBody>
          <a:bodyPr wrap="square" lIns="0" tIns="0" rIns="0" bIns="0" rtlCol="0" anchor="ctr"/>
          <a:lstStyle/>
          <a:p>
            <a:pPr marL="0" indent="0">
              <a:buNone/>
            </a:pPr>
            <a:r>
              <a:rPr lang="en-US" sz="750" noProof="0" dirty="0">
                <a:solidFill>
                  <a:srgbClr val="555555"/>
                </a:solidFill>
                <a:latin typeface="Montserrat" pitchFamily="34" charset="0"/>
                <a:ea typeface="Montserrat" pitchFamily="34" charset="-122"/>
                <a:cs typeface="Montserrat" pitchFamily="34" charset="-120"/>
              </a:rPr>
              <a:t>Current status: Issued = available to record services.</a:t>
            </a:r>
            <a:endParaRPr lang="en-US" sz="750" noProof="0" dirty="0"/>
          </a:p>
        </p:txBody>
      </p:sp>
      <p:sp>
        <p:nvSpPr>
          <p:cNvPr id="40" name="Shape 46">
            <a:extLst>
              <a:ext uri="{FF2B5EF4-FFF2-40B4-BE49-F238E27FC236}">
                <a16:creationId xmlns:a16="http://schemas.microsoft.com/office/drawing/2014/main" id="{75ACA7AA-229D-748A-4F2E-207D2DF840D5}"/>
              </a:ext>
            </a:extLst>
          </p:cNvPr>
          <p:cNvSpPr/>
          <p:nvPr/>
        </p:nvSpPr>
        <p:spPr>
          <a:xfrm>
            <a:off x="201870" y="4247128"/>
            <a:ext cx="2194011" cy="0"/>
          </a:xfrm>
          <a:prstGeom prst="line">
            <a:avLst/>
          </a:prstGeom>
          <a:noFill/>
          <a:ln w="6350">
            <a:solidFill>
              <a:srgbClr val="EEEEEE"/>
            </a:solidFill>
            <a:prstDash val="solid"/>
          </a:ln>
        </p:spPr>
        <p:txBody>
          <a:bodyPr/>
          <a:lstStyle/>
          <a:p>
            <a:endParaRPr lang="en-US" noProof="0" dirty="0"/>
          </a:p>
        </p:txBody>
      </p:sp>
      <p:sp>
        <p:nvSpPr>
          <p:cNvPr id="41" name="Shape 47">
            <a:extLst>
              <a:ext uri="{FF2B5EF4-FFF2-40B4-BE49-F238E27FC236}">
                <a16:creationId xmlns:a16="http://schemas.microsoft.com/office/drawing/2014/main" id="{12E84604-04EC-CD1E-3A10-1AB8A6FBD28F}"/>
              </a:ext>
            </a:extLst>
          </p:cNvPr>
          <p:cNvSpPr/>
          <p:nvPr/>
        </p:nvSpPr>
        <p:spPr>
          <a:xfrm>
            <a:off x="201870" y="4311136"/>
            <a:ext cx="163068" cy="201168"/>
          </a:xfrm>
          <a:prstGeom prst="ellipse">
            <a:avLst/>
          </a:prstGeom>
          <a:solidFill>
            <a:srgbClr val="1A1A1A"/>
          </a:solidFill>
          <a:ln w="12700">
            <a:solidFill>
              <a:srgbClr val="1A1A1A"/>
            </a:solidFill>
            <a:prstDash val="solid"/>
          </a:ln>
        </p:spPr>
        <p:txBody>
          <a:bodyPr/>
          <a:lstStyle/>
          <a:p>
            <a:endParaRPr lang="en-US" noProof="0" dirty="0"/>
          </a:p>
        </p:txBody>
      </p:sp>
      <p:sp>
        <p:nvSpPr>
          <p:cNvPr id="42" name="Text 48">
            <a:extLst>
              <a:ext uri="{FF2B5EF4-FFF2-40B4-BE49-F238E27FC236}">
                <a16:creationId xmlns:a16="http://schemas.microsoft.com/office/drawing/2014/main" id="{4C767886-B0ED-6DF6-465E-F649BFA647C9}"/>
              </a:ext>
            </a:extLst>
          </p:cNvPr>
          <p:cNvSpPr/>
          <p:nvPr/>
        </p:nvSpPr>
        <p:spPr>
          <a:xfrm>
            <a:off x="201870" y="4311136"/>
            <a:ext cx="163068" cy="201168"/>
          </a:xfrm>
          <a:prstGeom prst="rect">
            <a:avLst/>
          </a:prstGeom>
          <a:noFill/>
          <a:ln/>
        </p:spPr>
        <p:txBody>
          <a:bodyPr wrap="square" lIns="0" tIns="0" rIns="0" bIns="0" rtlCol="0" anchor="ctr"/>
          <a:lstStyle/>
          <a:p>
            <a:pPr marL="0" indent="0" algn="ctr">
              <a:buNone/>
            </a:pPr>
            <a:r>
              <a:rPr lang="en-US" sz="750" b="1" noProof="0" dirty="0">
                <a:solidFill>
                  <a:schemeClr val="bg1"/>
                </a:solidFill>
                <a:latin typeface="Montserrat" pitchFamily="34" charset="0"/>
                <a:ea typeface="Montserrat" pitchFamily="34" charset="-122"/>
                <a:cs typeface="Montserrat" pitchFamily="34" charset="-120"/>
              </a:rPr>
              <a:t>4</a:t>
            </a:r>
            <a:endParaRPr lang="en-US" sz="750" noProof="0" dirty="0">
              <a:solidFill>
                <a:schemeClr val="bg1"/>
              </a:solidFill>
            </a:endParaRPr>
          </a:p>
        </p:txBody>
      </p:sp>
      <p:sp>
        <p:nvSpPr>
          <p:cNvPr id="43" name="Text 49">
            <a:extLst>
              <a:ext uri="{FF2B5EF4-FFF2-40B4-BE49-F238E27FC236}">
                <a16:creationId xmlns:a16="http://schemas.microsoft.com/office/drawing/2014/main" id="{039EC187-D154-C2B7-4DFF-2A96AF6B7670}"/>
              </a:ext>
            </a:extLst>
          </p:cNvPr>
          <p:cNvSpPr/>
          <p:nvPr/>
        </p:nvSpPr>
        <p:spPr>
          <a:xfrm>
            <a:off x="476190" y="4292848"/>
            <a:ext cx="1986469" cy="182880"/>
          </a:xfrm>
          <a:prstGeom prst="rect">
            <a:avLst/>
          </a:prstGeom>
          <a:noFill/>
          <a:ln/>
        </p:spPr>
        <p:txBody>
          <a:bodyPr wrap="square" lIns="0" tIns="0" rIns="0" bIns="0" rtlCol="0" anchor="ctr"/>
          <a:lstStyle/>
          <a:p>
            <a:pPr marL="0" indent="0">
              <a:buNone/>
            </a:pPr>
            <a:r>
              <a:rPr lang="en-US" sz="850" b="1" noProof="0" dirty="0">
                <a:solidFill>
                  <a:srgbClr val="1A1A1A"/>
                </a:solidFill>
                <a:latin typeface="Montserrat" pitchFamily="34" charset="0"/>
                <a:ea typeface="Montserrat" pitchFamily="34" charset="-122"/>
                <a:cs typeface="Montserrat" pitchFamily="34" charset="-120"/>
              </a:rPr>
              <a:t>Items</a:t>
            </a:r>
            <a:endParaRPr lang="en-US" sz="850" noProof="0" dirty="0"/>
          </a:p>
        </p:txBody>
      </p:sp>
      <p:sp>
        <p:nvSpPr>
          <p:cNvPr id="44" name="Text 50">
            <a:extLst>
              <a:ext uri="{FF2B5EF4-FFF2-40B4-BE49-F238E27FC236}">
                <a16:creationId xmlns:a16="http://schemas.microsoft.com/office/drawing/2014/main" id="{D63B3A7E-2A21-74CD-3CFE-3F4CA4E93E41}"/>
              </a:ext>
            </a:extLst>
          </p:cNvPr>
          <p:cNvSpPr/>
          <p:nvPr/>
        </p:nvSpPr>
        <p:spPr>
          <a:xfrm>
            <a:off x="476190" y="4475728"/>
            <a:ext cx="1986469" cy="274320"/>
          </a:xfrm>
          <a:prstGeom prst="rect">
            <a:avLst/>
          </a:prstGeom>
          <a:noFill/>
          <a:ln/>
        </p:spPr>
        <p:txBody>
          <a:bodyPr wrap="square" lIns="0" tIns="0" rIns="0" bIns="0" rtlCol="0" anchor="ctr"/>
          <a:lstStyle/>
          <a:p>
            <a:pPr marL="0" indent="0">
              <a:buNone/>
            </a:pPr>
            <a:r>
              <a:rPr lang="en-US" sz="750" noProof="0" dirty="0">
                <a:solidFill>
                  <a:srgbClr val="555555"/>
                </a:solidFill>
                <a:latin typeface="Montserrat" pitchFamily="34" charset="0"/>
                <a:ea typeface="Montserrat" pitchFamily="34" charset="-122"/>
                <a:cs typeface="Montserrat" pitchFamily="34" charset="-120"/>
              </a:rPr>
              <a:t>Description of the service or item contracted in the order.</a:t>
            </a:r>
            <a:endParaRPr lang="en-US" sz="750" noProof="0" dirty="0"/>
          </a:p>
        </p:txBody>
      </p:sp>
      <p:sp>
        <p:nvSpPr>
          <p:cNvPr id="45" name="Shape 51">
            <a:extLst>
              <a:ext uri="{FF2B5EF4-FFF2-40B4-BE49-F238E27FC236}">
                <a16:creationId xmlns:a16="http://schemas.microsoft.com/office/drawing/2014/main" id="{3A3DDF58-3B5A-3245-E9DC-09DDD22AC13C}"/>
              </a:ext>
            </a:extLst>
          </p:cNvPr>
          <p:cNvSpPr/>
          <p:nvPr/>
        </p:nvSpPr>
        <p:spPr>
          <a:xfrm>
            <a:off x="201870" y="4722616"/>
            <a:ext cx="2194011" cy="0"/>
          </a:xfrm>
          <a:prstGeom prst="line">
            <a:avLst/>
          </a:prstGeom>
          <a:noFill/>
          <a:ln w="6350">
            <a:solidFill>
              <a:srgbClr val="EEEEEE"/>
            </a:solidFill>
            <a:prstDash val="solid"/>
          </a:ln>
        </p:spPr>
        <p:txBody>
          <a:bodyPr/>
          <a:lstStyle/>
          <a:p>
            <a:endParaRPr lang="en-US" noProof="0" dirty="0"/>
          </a:p>
        </p:txBody>
      </p:sp>
      <p:sp>
        <p:nvSpPr>
          <p:cNvPr id="46" name="Shape 52">
            <a:extLst>
              <a:ext uri="{FF2B5EF4-FFF2-40B4-BE49-F238E27FC236}">
                <a16:creationId xmlns:a16="http://schemas.microsoft.com/office/drawing/2014/main" id="{A6AC5E88-E802-8D1B-234A-5086503EB50A}"/>
              </a:ext>
            </a:extLst>
          </p:cNvPr>
          <p:cNvSpPr/>
          <p:nvPr/>
        </p:nvSpPr>
        <p:spPr>
          <a:xfrm>
            <a:off x="201870" y="4786624"/>
            <a:ext cx="163068" cy="201168"/>
          </a:xfrm>
          <a:prstGeom prst="ellipse">
            <a:avLst/>
          </a:prstGeom>
          <a:solidFill>
            <a:srgbClr val="1A1A1A"/>
          </a:solidFill>
          <a:ln w="12700">
            <a:solidFill>
              <a:srgbClr val="1A1A1A"/>
            </a:solidFill>
            <a:prstDash val="solid"/>
          </a:ln>
        </p:spPr>
        <p:txBody>
          <a:bodyPr/>
          <a:lstStyle/>
          <a:p>
            <a:endParaRPr lang="en-US" noProof="0" dirty="0"/>
          </a:p>
        </p:txBody>
      </p:sp>
      <p:sp>
        <p:nvSpPr>
          <p:cNvPr id="47" name="Text 53">
            <a:extLst>
              <a:ext uri="{FF2B5EF4-FFF2-40B4-BE49-F238E27FC236}">
                <a16:creationId xmlns:a16="http://schemas.microsoft.com/office/drawing/2014/main" id="{49853B5B-6E3A-0B94-292A-8C4FE7429DB0}"/>
              </a:ext>
            </a:extLst>
          </p:cNvPr>
          <p:cNvSpPr/>
          <p:nvPr/>
        </p:nvSpPr>
        <p:spPr>
          <a:xfrm>
            <a:off x="201870" y="4786624"/>
            <a:ext cx="163068" cy="201168"/>
          </a:xfrm>
          <a:prstGeom prst="rect">
            <a:avLst/>
          </a:prstGeom>
          <a:noFill/>
          <a:ln/>
        </p:spPr>
        <p:txBody>
          <a:bodyPr wrap="square" lIns="0" tIns="0" rIns="0" bIns="0" rtlCol="0" anchor="ctr"/>
          <a:lstStyle/>
          <a:p>
            <a:pPr marL="0" indent="0" algn="ctr">
              <a:buNone/>
            </a:pPr>
            <a:r>
              <a:rPr lang="en-US" sz="750" b="1" noProof="0" dirty="0">
                <a:solidFill>
                  <a:schemeClr val="bg1"/>
                </a:solidFill>
                <a:latin typeface="Montserrat" pitchFamily="34" charset="0"/>
                <a:ea typeface="Montserrat" pitchFamily="34" charset="-122"/>
                <a:cs typeface="Montserrat" pitchFamily="34" charset="-120"/>
              </a:rPr>
              <a:t>5</a:t>
            </a:r>
            <a:endParaRPr lang="en-US" sz="750" noProof="0" dirty="0">
              <a:solidFill>
                <a:schemeClr val="bg1"/>
              </a:solidFill>
            </a:endParaRPr>
          </a:p>
        </p:txBody>
      </p:sp>
      <p:sp>
        <p:nvSpPr>
          <p:cNvPr id="48" name="Text 54">
            <a:extLst>
              <a:ext uri="{FF2B5EF4-FFF2-40B4-BE49-F238E27FC236}">
                <a16:creationId xmlns:a16="http://schemas.microsoft.com/office/drawing/2014/main" id="{91887647-FFB8-0940-1DA0-C17AD81DE41C}"/>
              </a:ext>
            </a:extLst>
          </p:cNvPr>
          <p:cNvSpPr/>
          <p:nvPr/>
        </p:nvSpPr>
        <p:spPr>
          <a:xfrm>
            <a:off x="476190" y="4768336"/>
            <a:ext cx="1986469" cy="182880"/>
          </a:xfrm>
          <a:prstGeom prst="rect">
            <a:avLst/>
          </a:prstGeom>
          <a:noFill/>
          <a:ln/>
        </p:spPr>
        <p:txBody>
          <a:bodyPr wrap="square" lIns="0" tIns="0" rIns="0" bIns="0" rtlCol="0" anchor="ctr"/>
          <a:lstStyle/>
          <a:p>
            <a:pPr marL="0" indent="0">
              <a:buNone/>
            </a:pPr>
            <a:r>
              <a:rPr lang="en-US" sz="850" b="1" noProof="0" dirty="0">
                <a:solidFill>
                  <a:srgbClr val="1A1A1A"/>
                </a:solidFill>
                <a:latin typeface="Montserrat" pitchFamily="34" charset="0"/>
                <a:ea typeface="Montserrat" pitchFamily="34" charset="-122"/>
                <a:cs typeface="Montserrat" pitchFamily="34" charset="-120"/>
              </a:rPr>
              <a:t>Total</a:t>
            </a:r>
            <a:endParaRPr lang="en-US" sz="850" noProof="0" dirty="0"/>
          </a:p>
        </p:txBody>
      </p:sp>
      <p:sp>
        <p:nvSpPr>
          <p:cNvPr id="49" name="Text 55">
            <a:extLst>
              <a:ext uri="{FF2B5EF4-FFF2-40B4-BE49-F238E27FC236}">
                <a16:creationId xmlns:a16="http://schemas.microsoft.com/office/drawing/2014/main" id="{3F4CCB8A-A7C4-BE96-1C12-12806A714017}"/>
              </a:ext>
            </a:extLst>
          </p:cNvPr>
          <p:cNvSpPr/>
          <p:nvPr/>
        </p:nvSpPr>
        <p:spPr>
          <a:xfrm>
            <a:off x="476190" y="4951216"/>
            <a:ext cx="1986469" cy="274320"/>
          </a:xfrm>
          <a:prstGeom prst="rect">
            <a:avLst/>
          </a:prstGeom>
          <a:noFill/>
          <a:ln/>
        </p:spPr>
        <p:txBody>
          <a:bodyPr wrap="square" lIns="0" tIns="0" rIns="0" bIns="0" rtlCol="0" anchor="ctr"/>
          <a:lstStyle/>
          <a:p>
            <a:pPr marL="0" indent="0">
              <a:buNone/>
            </a:pPr>
            <a:r>
              <a:rPr lang="en-US" sz="750" noProof="0" dirty="0">
                <a:solidFill>
                  <a:srgbClr val="555555"/>
                </a:solidFill>
                <a:latin typeface="Montserrat" pitchFamily="34" charset="0"/>
                <a:ea typeface="Montserrat" pitchFamily="34" charset="-122"/>
                <a:cs typeface="Montserrat" pitchFamily="34" charset="-120"/>
              </a:rPr>
              <a:t>Total value of the Service Order in the indicated currency.</a:t>
            </a:r>
            <a:endParaRPr lang="en-US" sz="750" noProof="0" dirty="0"/>
          </a:p>
        </p:txBody>
      </p:sp>
      <p:sp>
        <p:nvSpPr>
          <p:cNvPr id="50" name="Shape 56">
            <a:extLst>
              <a:ext uri="{FF2B5EF4-FFF2-40B4-BE49-F238E27FC236}">
                <a16:creationId xmlns:a16="http://schemas.microsoft.com/office/drawing/2014/main" id="{4CCFD832-AA05-F9AE-F562-C35CBC12DDE7}"/>
              </a:ext>
            </a:extLst>
          </p:cNvPr>
          <p:cNvSpPr/>
          <p:nvPr/>
        </p:nvSpPr>
        <p:spPr>
          <a:xfrm>
            <a:off x="201870" y="5198104"/>
            <a:ext cx="2194011" cy="0"/>
          </a:xfrm>
          <a:prstGeom prst="line">
            <a:avLst/>
          </a:prstGeom>
          <a:noFill/>
          <a:ln w="6350">
            <a:solidFill>
              <a:srgbClr val="EEEEEE"/>
            </a:solidFill>
            <a:prstDash val="solid"/>
          </a:ln>
        </p:spPr>
        <p:txBody>
          <a:bodyPr/>
          <a:lstStyle/>
          <a:p>
            <a:endParaRPr lang="en-US" noProof="0" dirty="0"/>
          </a:p>
        </p:txBody>
      </p:sp>
      <p:sp>
        <p:nvSpPr>
          <p:cNvPr id="51" name="Shape 57">
            <a:extLst>
              <a:ext uri="{FF2B5EF4-FFF2-40B4-BE49-F238E27FC236}">
                <a16:creationId xmlns:a16="http://schemas.microsoft.com/office/drawing/2014/main" id="{25BE5AC5-42D8-1BD7-B6D7-91F1ABF2C2B3}"/>
              </a:ext>
            </a:extLst>
          </p:cNvPr>
          <p:cNvSpPr/>
          <p:nvPr/>
        </p:nvSpPr>
        <p:spPr>
          <a:xfrm>
            <a:off x="201870" y="5262112"/>
            <a:ext cx="163068" cy="201168"/>
          </a:xfrm>
          <a:prstGeom prst="ellipse">
            <a:avLst/>
          </a:prstGeom>
          <a:solidFill>
            <a:srgbClr val="1A1A1A"/>
          </a:solidFill>
          <a:ln w="12700">
            <a:solidFill>
              <a:srgbClr val="1A1A1A"/>
            </a:solidFill>
            <a:prstDash val="solid"/>
          </a:ln>
        </p:spPr>
        <p:txBody>
          <a:bodyPr/>
          <a:lstStyle/>
          <a:p>
            <a:endParaRPr lang="en-US" noProof="0" dirty="0"/>
          </a:p>
        </p:txBody>
      </p:sp>
      <p:sp>
        <p:nvSpPr>
          <p:cNvPr id="52" name="Text 58">
            <a:extLst>
              <a:ext uri="{FF2B5EF4-FFF2-40B4-BE49-F238E27FC236}">
                <a16:creationId xmlns:a16="http://schemas.microsoft.com/office/drawing/2014/main" id="{F548C81A-7DA2-2D0A-4B2A-129F3F568D3D}"/>
              </a:ext>
            </a:extLst>
          </p:cNvPr>
          <p:cNvSpPr/>
          <p:nvPr/>
        </p:nvSpPr>
        <p:spPr>
          <a:xfrm>
            <a:off x="201870" y="5262112"/>
            <a:ext cx="163068" cy="201168"/>
          </a:xfrm>
          <a:prstGeom prst="rect">
            <a:avLst/>
          </a:prstGeom>
          <a:noFill/>
          <a:ln/>
        </p:spPr>
        <p:txBody>
          <a:bodyPr wrap="square" lIns="0" tIns="0" rIns="0" bIns="0" rtlCol="0" anchor="ctr"/>
          <a:lstStyle/>
          <a:p>
            <a:pPr marL="0" indent="0" algn="ctr">
              <a:buNone/>
            </a:pPr>
            <a:r>
              <a:rPr lang="en-US" sz="750" b="1" noProof="0" dirty="0">
                <a:solidFill>
                  <a:schemeClr val="bg1"/>
                </a:solidFill>
                <a:latin typeface="Montserrat" pitchFamily="34" charset="0"/>
                <a:ea typeface="Montserrat" pitchFamily="34" charset="-122"/>
                <a:cs typeface="Montserrat" pitchFamily="34" charset="-120"/>
              </a:rPr>
              <a:t>6</a:t>
            </a:r>
            <a:endParaRPr lang="en-US" sz="750" noProof="0" dirty="0">
              <a:solidFill>
                <a:schemeClr val="bg1"/>
              </a:solidFill>
            </a:endParaRPr>
          </a:p>
        </p:txBody>
      </p:sp>
      <p:sp>
        <p:nvSpPr>
          <p:cNvPr id="53" name="Text 59">
            <a:extLst>
              <a:ext uri="{FF2B5EF4-FFF2-40B4-BE49-F238E27FC236}">
                <a16:creationId xmlns:a16="http://schemas.microsoft.com/office/drawing/2014/main" id="{6C4F94F2-CC43-B28B-875D-70199A259B29}"/>
              </a:ext>
            </a:extLst>
          </p:cNvPr>
          <p:cNvSpPr/>
          <p:nvPr/>
        </p:nvSpPr>
        <p:spPr>
          <a:xfrm>
            <a:off x="476190" y="5243824"/>
            <a:ext cx="1986469" cy="182880"/>
          </a:xfrm>
          <a:prstGeom prst="rect">
            <a:avLst/>
          </a:prstGeom>
          <a:noFill/>
          <a:ln/>
        </p:spPr>
        <p:txBody>
          <a:bodyPr wrap="square" lIns="0" tIns="0" rIns="0" bIns="0" rtlCol="0" anchor="ctr"/>
          <a:lstStyle/>
          <a:p>
            <a:pPr marL="0" indent="0">
              <a:buNone/>
            </a:pPr>
            <a:r>
              <a:rPr lang="en-US" sz="850" b="1" noProof="0" dirty="0">
                <a:solidFill>
                  <a:srgbClr val="1A1A1A"/>
                </a:solidFill>
                <a:latin typeface="Montserrat" pitchFamily="34" charset="0"/>
                <a:ea typeface="Montserrat" pitchFamily="34" charset="-122"/>
                <a:cs typeface="Montserrat" pitchFamily="34" charset="-120"/>
              </a:rPr>
              <a:t>Actions</a:t>
            </a:r>
            <a:endParaRPr lang="en-US" sz="850" noProof="0" dirty="0"/>
          </a:p>
        </p:txBody>
      </p:sp>
      <p:sp>
        <p:nvSpPr>
          <p:cNvPr id="55" name="Text 61">
            <a:extLst>
              <a:ext uri="{FF2B5EF4-FFF2-40B4-BE49-F238E27FC236}">
                <a16:creationId xmlns:a16="http://schemas.microsoft.com/office/drawing/2014/main" id="{1EB82859-3CCA-C852-200A-6F6B8E387E10}"/>
              </a:ext>
            </a:extLst>
          </p:cNvPr>
          <p:cNvSpPr/>
          <p:nvPr/>
        </p:nvSpPr>
        <p:spPr>
          <a:xfrm>
            <a:off x="807331" y="5747642"/>
            <a:ext cx="889464" cy="128016"/>
          </a:xfrm>
          <a:prstGeom prst="rect">
            <a:avLst/>
          </a:prstGeom>
          <a:noFill/>
          <a:ln/>
        </p:spPr>
        <p:txBody>
          <a:bodyPr wrap="square" lIns="0" tIns="0" rIns="0" bIns="0" rtlCol="0" anchor="ctr"/>
          <a:lstStyle/>
          <a:p>
            <a:pPr marL="0" indent="0">
              <a:buNone/>
            </a:pPr>
            <a:r>
              <a:rPr lang="en-US" sz="750" b="1" noProof="0" dirty="0">
                <a:solidFill>
                  <a:srgbClr val="1A1A1A"/>
                </a:solidFill>
                <a:latin typeface="Montserrat" pitchFamily="34" charset="0"/>
                <a:ea typeface="Montserrat" pitchFamily="34" charset="-122"/>
                <a:cs typeface="Montserrat" pitchFamily="34" charset="-120"/>
              </a:rPr>
              <a:t>- Create invoice</a:t>
            </a:r>
            <a:endParaRPr lang="en-US" sz="750" noProof="0" dirty="0"/>
          </a:p>
        </p:txBody>
      </p:sp>
      <p:sp>
        <p:nvSpPr>
          <p:cNvPr id="56" name="Text 62">
            <a:extLst>
              <a:ext uri="{FF2B5EF4-FFF2-40B4-BE49-F238E27FC236}">
                <a16:creationId xmlns:a16="http://schemas.microsoft.com/office/drawing/2014/main" id="{2D797455-129E-E5BA-121C-2DB3D4E871FC}"/>
              </a:ext>
            </a:extLst>
          </p:cNvPr>
          <p:cNvSpPr/>
          <p:nvPr/>
        </p:nvSpPr>
        <p:spPr>
          <a:xfrm>
            <a:off x="579960" y="5623729"/>
            <a:ext cx="1912347" cy="128016"/>
          </a:xfrm>
          <a:prstGeom prst="rect">
            <a:avLst/>
          </a:prstGeom>
          <a:noFill/>
          <a:ln/>
        </p:spPr>
        <p:txBody>
          <a:bodyPr wrap="square" lIns="0" tIns="0" rIns="0" bIns="0" rtlCol="0" anchor="ctr"/>
          <a:lstStyle/>
          <a:p>
            <a:pPr marL="0" indent="0">
              <a:buNone/>
            </a:pPr>
            <a:endParaRPr lang="en-US" sz="700" noProof="0" dirty="0"/>
          </a:p>
        </p:txBody>
      </p:sp>
      <p:sp>
        <p:nvSpPr>
          <p:cNvPr id="57" name="Text 64">
            <a:extLst>
              <a:ext uri="{FF2B5EF4-FFF2-40B4-BE49-F238E27FC236}">
                <a16:creationId xmlns:a16="http://schemas.microsoft.com/office/drawing/2014/main" id="{2D63E3F1-95EA-B04F-17CA-7ED39FF4705C}"/>
              </a:ext>
            </a:extLst>
          </p:cNvPr>
          <p:cNvSpPr/>
          <p:nvPr/>
        </p:nvSpPr>
        <p:spPr>
          <a:xfrm>
            <a:off x="801934" y="5983443"/>
            <a:ext cx="1447248" cy="128016"/>
          </a:xfrm>
          <a:prstGeom prst="rect">
            <a:avLst/>
          </a:prstGeom>
          <a:noFill/>
          <a:ln/>
        </p:spPr>
        <p:txBody>
          <a:bodyPr wrap="square" lIns="0" tIns="0" rIns="0" bIns="0" rtlCol="0" anchor="ctr"/>
          <a:lstStyle/>
          <a:p>
            <a:pPr marL="0" indent="0">
              <a:buNone/>
            </a:pPr>
            <a:r>
              <a:rPr lang="en-US" sz="750" b="1" noProof="0" dirty="0">
                <a:solidFill>
                  <a:srgbClr val="1A1A1A"/>
                </a:solidFill>
                <a:latin typeface="Montserrat" pitchFamily="34" charset="0"/>
                <a:ea typeface="Montserrat" pitchFamily="34" charset="-122"/>
                <a:cs typeface="Montserrat" pitchFamily="34" charset="-120"/>
              </a:rPr>
              <a:t>- Create Service Entry Sheet</a:t>
            </a:r>
            <a:endParaRPr lang="en-US" sz="750" noProof="0" dirty="0"/>
          </a:p>
        </p:txBody>
      </p:sp>
      <p:pic>
        <p:nvPicPr>
          <p:cNvPr id="69" name="Picture 68">
            <a:extLst>
              <a:ext uri="{FF2B5EF4-FFF2-40B4-BE49-F238E27FC236}">
                <a16:creationId xmlns:a16="http://schemas.microsoft.com/office/drawing/2014/main" id="{ABB0CC66-189B-33C0-E6E1-B9159A68FACE}"/>
              </a:ext>
            </a:extLst>
          </p:cNvPr>
          <p:cNvPicPr>
            <a:picLocks noChangeAspect="1"/>
          </p:cNvPicPr>
          <p:nvPr/>
        </p:nvPicPr>
        <p:blipFill>
          <a:blip r:embed="rId3"/>
          <a:stretch>
            <a:fillRect/>
          </a:stretch>
        </p:blipFill>
        <p:spPr>
          <a:xfrm>
            <a:off x="579015" y="5509455"/>
            <a:ext cx="243965" cy="473578"/>
          </a:xfrm>
          <a:prstGeom prst="rect">
            <a:avLst/>
          </a:prstGeom>
        </p:spPr>
      </p:pic>
      <p:pic>
        <p:nvPicPr>
          <p:cNvPr id="71" name="Picture 70">
            <a:extLst>
              <a:ext uri="{FF2B5EF4-FFF2-40B4-BE49-F238E27FC236}">
                <a16:creationId xmlns:a16="http://schemas.microsoft.com/office/drawing/2014/main" id="{8D2852E0-95D5-2A27-828D-6CEBD279BBD4}"/>
              </a:ext>
            </a:extLst>
          </p:cNvPr>
          <p:cNvPicPr>
            <a:picLocks noChangeAspect="1"/>
          </p:cNvPicPr>
          <p:nvPr/>
        </p:nvPicPr>
        <p:blipFill>
          <a:blip r:embed="rId4"/>
          <a:stretch>
            <a:fillRect/>
          </a:stretch>
        </p:blipFill>
        <p:spPr>
          <a:xfrm>
            <a:off x="322437" y="5880193"/>
            <a:ext cx="520175" cy="280094"/>
          </a:xfrm>
          <a:prstGeom prst="rect">
            <a:avLst/>
          </a:prstGeom>
        </p:spPr>
      </p:pic>
      <p:sp>
        <p:nvSpPr>
          <p:cNvPr id="73" name="Rectangle: Rounded Corners 72">
            <a:extLst>
              <a:ext uri="{FF2B5EF4-FFF2-40B4-BE49-F238E27FC236}">
                <a16:creationId xmlns:a16="http://schemas.microsoft.com/office/drawing/2014/main" id="{668B0D7C-9B20-924F-0BBA-55425FBA2ED3}"/>
              </a:ext>
            </a:extLst>
          </p:cNvPr>
          <p:cNvSpPr/>
          <p:nvPr/>
        </p:nvSpPr>
        <p:spPr>
          <a:xfrm>
            <a:off x="322437" y="5640486"/>
            <a:ext cx="1912347" cy="695004"/>
          </a:xfrm>
          <a:prstGeom prst="roundRect">
            <a:avLst/>
          </a:prstGeom>
          <a:noFill/>
          <a:ln w="952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noProof="0" dirty="0"/>
          </a:p>
        </p:txBody>
      </p:sp>
      <p:sp>
        <p:nvSpPr>
          <p:cNvPr id="14" name="Text 10">
            <a:extLst>
              <a:ext uri="{FF2B5EF4-FFF2-40B4-BE49-F238E27FC236}">
                <a16:creationId xmlns:a16="http://schemas.microsoft.com/office/drawing/2014/main" id="{09836256-9B16-31B2-42FF-A42375C51368}"/>
              </a:ext>
            </a:extLst>
          </p:cNvPr>
          <p:cNvSpPr/>
          <p:nvPr/>
        </p:nvSpPr>
        <p:spPr>
          <a:xfrm>
            <a:off x="2718185" y="3242450"/>
            <a:ext cx="177893" cy="219456"/>
          </a:xfrm>
          <a:prstGeom prst="rect">
            <a:avLst/>
          </a:prstGeom>
          <a:noFill/>
          <a:ln/>
        </p:spPr>
        <p:txBody>
          <a:bodyPr wrap="square" lIns="0" tIns="0" rIns="0" bIns="0" rtlCol="0" anchor="ctr"/>
          <a:lstStyle/>
          <a:p>
            <a:pPr marL="0" indent="0" algn="ctr">
              <a:buNone/>
            </a:pPr>
            <a:endParaRPr lang="en-US" sz="800" noProof="0" dirty="0"/>
          </a:p>
        </p:txBody>
      </p:sp>
      <p:sp>
        <p:nvSpPr>
          <p:cNvPr id="4" name="Rectangle 3">
            <a:extLst>
              <a:ext uri="{FF2B5EF4-FFF2-40B4-BE49-F238E27FC236}">
                <a16:creationId xmlns:a16="http://schemas.microsoft.com/office/drawing/2014/main" id="{9595C653-4359-3744-2936-FB993C36864E}"/>
              </a:ext>
            </a:extLst>
          </p:cNvPr>
          <p:cNvSpPr/>
          <p:nvPr/>
        </p:nvSpPr>
        <p:spPr>
          <a:xfrm>
            <a:off x="92798" y="143065"/>
            <a:ext cx="734879" cy="96319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hape 2">
            <a:extLst>
              <a:ext uri="{FF2B5EF4-FFF2-40B4-BE49-F238E27FC236}">
                <a16:creationId xmlns:a16="http://schemas.microsoft.com/office/drawing/2014/main" id="{8F2D8198-9BEA-A589-9C64-88FB3BC5FA0B}"/>
              </a:ext>
            </a:extLst>
          </p:cNvPr>
          <p:cNvSpPr/>
          <p:nvPr/>
        </p:nvSpPr>
        <p:spPr>
          <a:xfrm>
            <a:off x="579960" y="1445795"/>
            <a:ext cx="1669222" cy="413878"/>
          </a:xfrm>
          <a:prstGeom prst="rect">
            <a:avLst/>
          </a:prstGeom>
          <a:ln w="25400">
            <a:solidFill>
              <a:srgbClr val="F5C400"/>
            </a:solidFill>
            <a:prstDash val="solid"/>
          </a:ln>
        </p:spPr>
        <p:txBody>
          <a:bodyPr/>
          <a:lstStyle/>
          <a:p>
            <a:endParaRPr lang="en-US" noProof="0" dirty="0"/>
          </a:p>
        </p:txBody>
      </p:sp>
      <p:sp>
        <p:nvSpPr>
          <p:cNvPr id="8" name="Rectangle: Rounded Corners 7">
            <a:extLst>
              <a:ext uri="{FF2B5EF4-FFF2-40B4-BE49-F238E27FC236}">
                <a16:creationId xmlns:a16="http://schemas.microsoft.com/office/drawing/2014/main" id="{B8A2093C-BD8D-D87D-3D9C-FE6620368864}"/>
              </a:ext>
            </a:extLst>
          </p:cNvPr>
          <p:cNvSpPr/>
          <p:nvPr/>
        </p:nvSpPr>
        <p:spPr>
          <a:xfrm>
            <a:off x="43331" y="2183286"/>
            <a:ext cx="2371903" cy="3340335"/>
          </a:xfrm>
          <a:prstGeom prst="round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11" name="Arrow: Bent 10">
            <a:extLst>
              <a:ext uri="{FF2B5EF4-FFF2-40B4-BE49-F238E27FC236}">
                <a16:creationId xmlns:a16="http://schemas.microsoft.com/office/drawing/2014/main" id="{2EAE4543-1310-13EB-D435-196DC1A427EA}"/>
              </a:ext>
            </a:extLst>
          </p:cNvPr>
          <p:cNvSpPr/>
          <p:nvPr/>
        </p:nvSpPr>
        <p:spPr>
          <a:xfrm rot="10800000">
            <a:off x="2301824" y="1246028"/>
            <a:ext cx="732788" cy="390748"/>
          </a:xfrm>
          <a:prstGeom prst="ben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665982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0"/>
            <a:ext cx="97536" cy="6858000"/>
          </a:xfrm>
          <a:prstGeom prst="rect">
            <a:avLst/>
          </a:prstGeom>
          <a:solidFill>
            <a:srgbClr val="F5C400"/>
          </a:solidFill>
          <a:ln w="12700">
            <a:solidFill>
              <a:srgbClr val="F5C400"/>
            </a:solidFill>
            <a:prstDash val="solid"/>
          </a:ln>
        </p:spPr>
        <p:txBody>
          <a:bodyPr/>
          <a:lstStyle/>
          <a:p>
            <a:endParaRPr lang="en-US" sz="2400" noProof="0" dirty="0"/>
          </a:p>
        </p:txBody>
      </p:sp>
      <p:sp>
        <p:nvSpPr>
          <p:cNvPr id="6" name="Shape 4"/>
          <p:cNvSpPr/>
          <p:nvPr/>
        </p:nvSpPr>
        <p:spPr>
          <a:xfrm>
            <a:off x="2340864" y="73152"/>
            <a:ext cx="85344" cy="950976"/>
          </a:xfrm>
          <a:prstGeom prst="rect">
            <a:avLst/>
          </a:prstGeom>
          <a:solidFill>
            <a:srgbClr val="F5C400"/>
          </a:solidFill>
          <a:ln w="12700">
            <a:solidFill>
              <a:srgbClr val="F5C400"/>
            </a:solidFill>
            <a:prstDash val="solid"/>
          </a:ln>
        </p:spPr>
        <p:txBody>
          <a:bodyPr/>
          <a:lstStyle/>
          <a:p>
            <a:endParaRPr lang="en-US" sz="2400" noProof="0" dirty="0"/>
          </a:p>
        </p:txBody>
      </p:sp>
      <p:sp>
        <p:nvSpPr>
          <p:cNvPr id="7" name="Text 5"/>
          <p:cNvSpPr/>
          <p:nvPr/>
        </p:nvSpPr>
        <p:spPr>
          <a:xfrm>
            <a:off x="2511552" y="279341"/>
            <a:ext cx="7193280" cy="512064"/>
          </a:xfrm>
          <a:prstGeom prst="rect">
            <a:avLst/>
          </a:prstGeom>
          <a:noFill/>
          <a:ln/>
        </p:spPr>
        <p:txBody>
          <a:bodyPr wrap="square" lIns="0" tIns="0" rIns="0" bIns="0" rtlCol="0" anchor="ctr"/>
          <a:lstStyle/>
          <a:p>
            <a:r>
              <a:rPr lang="en-US" sz="2933" b="1" noProof="0" dirty="0">
                <a:solidFill>
                  <a:srgbClr val="1A1A1A"/>
                </a:solidFill>
                <a:latin typeface="Montserrat" pitchFamily="34" charset="0"/>
                <a:ea typeface="Montserrat" pitchFamily="34" charset="-122"/>
                <a:cs typeface="Montserrat" pitchFamily="34" charset="-120"/>
              </a:rPr>
              <a:t>Service Entry Sheets (SES)</a:t>
            </a:r>
            <a:endParaRPr lang="en-US" sz="2933" noProof="0" dirty="0"/>
          </a:p>
        </p:txBody>
      </p:sp>
      <p:sp>
        <p:nvSpPr>
          <p:cNvPr id="9" name="Shape 7"/>
          <p:cNvSpPr/>
          <p:nvPr/>
        </p:nvSpPr>
        <p:spPr>
          <a:xfrm>
            <a:off x="9997440" y="73152"/>
            <a:ext cx="2048256" cy="926592"/>
          </a:xfrm>
          <a:prstGeom prst="roundRect">
            <a:avLst>
              <a:gd name="adj" fmla="val 7895"/>
            </a:avLst>
          </a:prstGeom>
          <a:solidFill>
            <a:srgbClr val="F5C400"/>
          </a:solidFill>
          <a:ln w="12700">
            <a:solidFill>
              <a:srgbClr val="F5C400"/>
            </a:solidFill>
            <a:prstDash val="solid"/>
          </a:ln>
        </p:spPr>
        <p:txBody>
          <a:bodyPr/>
          <a:lstStyle/>
          <a:p>
            <a:endParaRPr lang="en-US" sz="2400" noProof="0" dirty="0"/>
          </a:p>
        </p:txBody>
      </p:sp>
      <p:pic>
        <p:nvPicPr>
          <p:cNvPr id="10" name="Image 0" descr="preencoded.png"/>
          <p:cNvPicPr>
            <a:picLocks noChangeAspect="1"/>
          </p:cNvPicPr>
          <p:nvPr/>
        </p:nvPicPr>
        <p:blipFill>
          <a:blip r:embed="rId3"/>
          <a:stretch>
            <a:fillRect/>
          </a:stretch>
        </p:blipFill>
        <p:spPr>
          <a:xfrm>
            <a:off x="10070592" y="170688"/>
            <a:ext cx="463296" cy="463296"/>
          </a:xfrm>
          <a:prstGeom prst="rect">
            <a:avLst/>
          </a:prstGeom>
        </p:spPr>
      </p:pic>
      <p:sp>
        <p:nvSpPr>
          <p:cNvPr id="11" name="Text 8"/>
          <p:cNvSpPr/>
          <p:nvPr/>
        </p:nvSpPr>
        <p:spPr>
          <a:xfrm>
            <a:off x="10558272" y="97536"/>
            <a:ext cx="1414272" cy="438912"/>
          </a:xfrm>
          <a:prstGeom prst="rect">
            <a:avLst/>
          </a:prstGeom>
          <a:noFill/>
          <a:ln/>
        </p:spPr>
        <p:txBody>
          <a:bodyPr wrap="square" lIns="0" tIns="0" rIns="0" bIns="0" rtlCol="0" anchor="ctr"/>
          <a:lstStyle/>
          <a:p>
            <a:r>
              <a:rPr lang="en-US" sz="1000" noProof="0" dirty="0">
                <a:solidFill>
                  <a:srgbClr val="1A1A1A"/>
                </a:solidFill>
                <a:latin typeface="Montserrat" pitchFamily="34" charset="0"/>
                <a:ea typeface="Montserrat" pitchFamily="34" charset="-122"/>
                <a:cs typeface="Montserrat" pitchFamily="34" charset="-120"/>
              </a:rPr>
              <a:t>Who performs</a:t>
            </a:r>
            <a:endParaRPr lang="en-US" sz="1000" noProof="0" dirty="0"/>
          </a:p>
          <a:p>
            <a:r>
              <a:rPr lang="en-US" sz="1000" noProof="0" dirty="0">
                <a:solidFill>
                  <a:srgbClr val="1A1A1A"/>
                </a:solidFill>
                <a:latin typeface="Montserrat" pitchFamily="34" charset="0"/>
                <a:ea typeface="Montserrat" pitchFamily="34" charset="-122"/>
                <a:cs typeface="Montserrat" pitchFamily="34" charset="-120"/>
              </a:rPr>
              <a:t>this activity?</a:t>
            </a:r>
            <a:endParaRPr lang="en-US" sz="1000" noProof="0" dirty="0"/>
          </a:p>
        </p:txBody>
      </p:sp>
      <p:sp>
        <p:nvSpPr>
          <p:cNvPr id="12" name="Text 9"/>
          <p:cNvSpPr/>
          <p:nvPr/>
        </p:nvSpPr>
        <p:spPr>
          <a:xfrm>
            <a:off x="10558272" y="560832"/>
            <a:ext cx="1414272" cy="292608"/>
          </a:xfrm>
          <a:prstGeom prst="rect">
            <a:avLst/>
          </a:prstGeom>
          <a:noFill/>
          <a:ln/>
        </p:spPr>
        <p:txBody>
          <a:bodyPr wrap="square" lIns="0" tIns="0" rIns="0" bIns="0" rtlCol="0" anchor="ctr"/>
          <a:lstStyle/>
          <a:p>
            <a:r>
              <a:rPr lang="en-US" sz="1333" b="1" noProof="0" dirty="0">
                <a:solidFill>
                  <a:srgbClr val="1A1A1A"/>
                </a:solidFill>
                <a:latin typeface="Montserrat" pitchFamily="34" charset="0"/>
                <a:ea typeface="Montserrat" pitchFamily="34" charset="-122"/>
                <a:cs typeface="Montserrat" pitchFamily="34" charset="-120"/>
              </a:rPr>
              <a:t>Supplier</a:t>
            </a:r>
            <a:endParaRPr lang="en-US" sz="1333" noProof="0" dirty="0"/>
          </a:p>
        </p:txBody>
      </p:sp>
      <p:sp>
        <p:nvSpPr>
          <p:cNvPr id="13" name="Shape 10"/>
          <p:cNvSpPr/>
          <p:nvPr/>
        </p:nvSpPr>
        <p:spPr>
          <a:xfrm>
            <a:off x="182880" y="1085804"/>
            <a:ext cx="11826240" cy="0"/>
          </a:xfrm>
          <a:prstGeom prst="line">
            <a:avLst/>
          </a:prstGeom>
          <a:noFill/>
          <a:ln w="12700">
            <a:solidFill>
              <a:srgbClr val="EEEEEE"/>
            </a:solidFill>
            <a:prstDash val="solid"/>
          </a:ln>
        </p:spPr>
        <p:txBody>
          <a:bodyPr/>
          <a:lstStyle/>
          <a:p>
            <a:endParaRPr lang="en-US" sz="2400" noProof="0" dirty="0"/>
          </a:p>
        </p:txBody>
      </p:sp>
      <p:sp>
        <p:nvSpPr>
          <p:cNvPr id="14" name="Text 11"/>
          <p:cNvSpPr/>
          <p:nvPr/>
        </p:nvSpPr>
        <p:spPr>
          <a:xfrm>
            <a:off x="2511552" y="1170432"/>
            <a:ext cx="7193280" cy="414528"/>
          </a:xfrm>
          <a:prstGeom prst="rect">
            <a:avLst/>
          </a:prstGeom>
          <a:noFill/>
          <a:ln/>
        </p:spPr>
        <p:txBody>
          <a:bodyPr wrap="square" lIns="0" tIns="0" rIns="0" bIns="0" rtlCol="0" anchor="ctr"/>
          <a:lstStyle/>
          <a:p>
            <a:r>
              <a:rPr lang="en-US" sz="1200" noProof="0" dirty="0">
                <a:solidFill>
                  <a:srgbClr val="555555"/>
                </a:solidFill>
                <a:latin typeface="Montserrat" pitchFamily="34" charset="0"/>
                <a:ea typeface="Montserrat" pitchFamily="34" charset="-122"/>
                <a:cs typeface="Montserrat" pitchFamily="34" charset="-120"/>
              </a:rPr>
              <a:t>In this scenario, executed services are recorded and submitted for review and approval by Cerrejón.</a:t>
            </a:r>
            <a:endParaRPr lang="en-US" sz="1200" noProof="0" dirty="0"/>
          </a:p>
        </p:txBody>
      </p:sp>
      <p:sp>
        <p:nvSpPr>
          <p:cNvPr id="15" name="Shape 12"/>
          <p:cNvSpPr/>
          <p:nvPr/>
        </p:nvSpPr>
        <p:spPr>
          <a:xfrm>
            <a:off x="182880" y="1658112"/>
            <a:ext cx="4450080" cy="1219200"/>
          </a:xfrm>
          <a:prstGeom prst="roundRect">
            <a:avLst>
              <a:gd name="adj" fmla="val 7000"/>
            </a:avLst>
          </a:prstGeom>
          <a:solidFill>
            <a:srgbClr val="FDF8E1"/>
          </a:solidFill>
          <a:ln w="12700">
            <a:solidFill>
              <a:srgbClr val="E8C200"/>
            </a:solidFill>
            <a:prstDash val="solid"/>
          </a:ln>
        </p:spPr>
        <p:txBody>
          <a:bodyPr/>
          <a:lstStyle/>
          <a:p>
            <a:endParaRPr lang="en-US" sz="2400" noProof="0" dirty="0"/>
          </a:p>
        </p:txBody>
      </p:sp>
      <p:sp>
        <p:nvSpPr>
          <p:cNvPr id="16" name="Shape 13"/>
          <p:cNvSpPr/>
          <p:nvPr/>
        </p:nvSpPr>
        <p:spPr>
          <a:xfrm>
            <a:off x="304800" y="1962912"/>
            <a:ext cx="609600" cy="609600"/>
          </a:xfrm>
          <a:prstGeom prst="ellipse">
            <a:avLst/>
          </a:prstGeom>
          <a:solidFill>
            <a:srgbClr val="F5C400"/>
          </a:solidFill>
          <a:ln w="12700">
            <a:solidFill>
              <a:srgbClr val="F5C400"/>
            </a:solidFill>
            <a:prstDash val="solid"/>
          </a:ln>
        </p:spPr>
        <p:txBody>
          <a:bodyPr/>
          <a:lstStyle/>
          <a:p>
            <a:endParaRPr lang="en-US" sz="2400" noProof="0" dirty="0"/>
          </a:p>
        </p:txBody>
      </p:sp>
      <p:pic>
        <p:nvPicPr>
          <p:cNvPr id="17" name="Image 1" descr="preencoded.png"/>
          <p:cNvPicPr>
            <a:picLocks noChangeAspect="1"/>
          </p:cNvPicPr>
          <p:nvPr/>
        </p:nvPicPr>
        <p:blipFill>
          <a:blip r:embed="rId4"/>
          <a:stretch>
            <a:fillRect/>
          </a:stretch>
        </p:blipFill>
        <p:spPr>
          <a:xfrm>
            <a:off x="402336" y="2060448"/>
            <a:ext cx="414528" cy="414528"/>
          </a:xfrm>
          <a:prstGeom prst="rect">
            <a:avLst/>
          </a:prstGeom>
        </p:spPr>
      </p:pic>
      <p:sp>
        <p:nvSpPr>
          <p:cNvPr id="18" name="Text 14"/>
          <p:cNvSpPr/>
          <p:nvPr/>
        </p:nvSpPr>
        <p:spPr>
          <a:xfrm>
            <a:off x="1060704" y="1731264"/>
            <a:ext cx="3474720" cy="292608"/>
          </a:xfrm>
          <a:prstGeom prst="rect">
            <a:avLst/>
          </a:prstGeom>
          <a:noFill/>
          <a:ln/>
        </p:spPr>
        <p:txBody>
          <a:bodyPr wrap="square" lIns="0" tIns="0" rIns="0" bIns="0" rtlCol="0" anchor="ctr"/>
          <a:lstStyle/>
          <a:p>
            <a:r>
              <a:rPr lang="en-US" sz="1400" b="1" noProof="0" dirty="0">
                <a:solidFill>
                  <a:srgbClr val="1A1A1A"/>
                </a:solidFill>
                <a:latin typeface="Montserrat" pitchFamily="34" charset="0"/>
                <a:ea typeface="Montserrat" pitchFamily="34" charset="-122"/>
                <a:cs typeface="Montserrat" pitchFamily="34" charset="-120"/>
              </a:rPr>
              <a:t>Objective</a:t>
            </a:r>
            <a:endParaRPr lang="en-US" sz="1400" noProof="0" dirty="0"/>
          </a:p>
        </p:txBody>
      </p:sp>
      <p:sp>
        <p:nvSpPr>
          <p:cNvPr id="19" name="Shape 15"/>
          <p:cNvSpPr/>
          <p:nvPr/>
        </p:nvSpPr>
        <p:spPr>
          <a:xfrm>
            <a:off x="1060704" y="2023872"/>
            <a:ext cx="609600" cy="0"/>
          </a:xfrm>
          <a:prstGeom prst="line">
            <a:avLst/>
          </a:prstGeom>
          <a:noFill/>
          <a:ln w="25400">
            <a:solidFill>
              <a:srgbClr val="F5C400"/>
            </a:solidFill>
            <a:prstDash val="solid"/>
          </a:ln>
        </p:spPr>
        <p:txBody>
          <a:bodyPr/>
          <a:lstStyle/>
          <a:p>
            <a:endParaRPr lang="en-US" sz="2400" noProof="0" dirty="0"/>
          </a:p>
        </p:txBody>
      </p:sp>
      <p:sp>
        <p:nvSpPr>
          <p:cNvPr id="20" name="Text 16"/>
          <p:cNvSpPr/>
          <p:nvPr/>
        </p:nvSpPr>
        <p:spPr>
          <a:xfrm>
            <a:off x="1060704" y="2072640"/>
            <a:ext cx="3474720" cy="731520"/>
          </a:xfrm>
          <a:prstGeom prst="rect">
            <a:avLst/>
          </a:prstGeom>
          <a:noFill/>
          <a:ln/>
        </p:spPr>
        <p:txBody>
          <a:bodyPr wrap="square" lIns="0" tIns="0" rIns="0" bIns="0" rtlCol="0" anchor="t"/>
          <a:lstStyle/>
          <a:p>
            <a:r>
              <a:rPr lang="en-US" sz="1133" noProof="0" dirty="0">
                <a:solidFill>
                  <a:srgbClr val="1A1A1A"/>
                </a:solidFill>
                <a:latin typeface="Montserrat" pitchFamily="34" charset="0"/>
                <a:ea typeface="Montserrat" pitchFamily="34" charset="-122"/>
                <a:cs typeface="Montserrat" pitchFamily="34" charset="-120"/>
              </a:rPr>
              <a:t>Service Entry Sheets (SES) let you record the services actually performed and reconciled before starting the </a:t>
            </a:r>
            <a:r>
              <a:rPr lang="en-US" sz="1133" b="1" noProof="0" dirty="0">
                <a:solidFill>
                  <a:srgbClr val="1A1A1A"/>
                </a:solidFill>
                <a:latin typeface="Montserrat" pitchFamily="34" charset="0"/>
                <a:ea typeface="Montserrat" pitchFamily="34" charset="-122"/>
                <a:cs typeface="Montserrat" pitchFamily="34" charset="-120"/>
              </a:rPr>
              <a:t>invoicing process</a:t>
            </a:r>
            <a:r>
              <a:rPr lang="en-US" sz="1133" noProof="0" dirty="0">
                <a:solidFill>
                  <a:srgbClr val="1A1A1A"/>
                </a:solidFill>
                <a:latin typeface="Montserrat" pitchFamily="34" charset="0"/>
                <a:ea typeface="Montserrat" pitchFamily="34" charset="-122"/>
                <a:cs typeface="Montserrat" pitchFamily="34" charset="-120"/>
              </a:rPr>
              <a:t>.</a:t>
            </a:r>
            <a:endParaRPr lang="en-US" sz="1133" noProof="0" dirty="0"/>
          </a:p>
        </p:txBody>
      </p:sp>
      <p:sp>
        <p:nvSpPr>
          <p:cNvPr id="21" name="Shape 17"/>
          <p:cNvSpPr/>
          <p:nvPr/>
        </p:nvSpPr>
        <p:spPr>
          <a:xfrm>
            <a:off x="182880" y="2962656"/>
            <a:ext cx="4450080" cy="1219200"/>
          </a:xfrm>
          <a:prstGeom prst="roundRect">
            <a:avLst>
              <a:gd name="adj" fmla="val 7000"/>
            </a:avLst>
          </a:prstGeom>
          <a:solidFill>
            <a:srgbClr val="FDF8E1"/>
          </a:solidFill>
          <a:ln w="12700">
            <a:solidFill>
              <a:srgbClr val="E8C200"/>
            </a:solidFill>
            <a:prstDash val="solid"/>
          </a:ln>
        </p:spPr>
        <p:txBody>
          <a:bodyPr/>
          <a:lstStyle/>
          <a:p>
            <a:endParaRPr lang="en-US" sz="2400" noProof="0" dirty="0"/>
          </a:p>
        </p:txBody>
      </p:sp>
      <p:sp>
        <p:nvSpPr>
          <p:cNvPr id="22" name="Shape 18"/>
          <p:cNvSpPr/>
          <p:nvPr/>
        </p:nvSpPr>
        <p:spPr>
          <a:xfrm>
            <a:off x="304800" y="3267456"/>
            <a:ext cx="609600" cy="609600"/>
          </a:xfrm>
          <a:prstGeom prst="ellipse">
            <a:avLst/>
          </a:prstGeom>
          <a:solidFill>
            <a:srgbClr val="F5C400"/>
          </a:solidFill>
          <a:ln w="12700">
            <a:solidFill>
              <a:srgbClr val="F5C400"/>
            </a:solidFill>
            <a:prstDash val="solid"/>
          </a:ln>
        </p:spPr>
        <p:txBody>
          <a:bodyPr/>
          <a:lstStyle/>
          <a:p>
            <a:endParaRPr lang="en-US" sz="2400" noProof="0" dirty="0"/>
          </a:p>
        </p:txBody>
      </p:sp>
      <p:pic>
        <p:nvPicPr>
          <p:cNvPr id="23" name="Image 2" descr="preencoded.png"/>
          <p:cNvPicPr>
            <a:picLocks noChangeAspect="1"/>
          </p:cNvPicPr>
          <p:nvPr/>
        </p:nvPicPr>
        <p:blipFill>
          <a:blip r:embed="rId5"/>
          <a:stretch>
            <a:fillRect/>
          </a:stretch>
        </p:blipFill>
        <p:spPr>
          <a:xfrm>
            <a:off x="402336" y="3364992"/>
            <a:ext cx="414528" cy="414528"/>
          </a:xfrm>
          <a:prstGeom prst="rect">
            <a:avLst/>
          </a:prstGeom>
        </p:spPr>
      </p:pic>
      <p:sp>
        <p:nvSpPr>
          <p:cNvPr id="24" name="Text 19"/>
          <p:cNvSpPr/>
          <p:nvPr/>
        </p:nvSpPr>
        <p:spPr>
          <a:xfrm>
            <a:off x="1060704" y="3035808"/>
            <a:ext cx="3474720" cy="292608"/>
          </a:xfrm>
          <a:prstGeom prst="rect">
            <a:avLst/>
          </a:prstGeom>
          <a:noFill/>
          <a:ln/>
        </p:spPr>
        <p:txBody>
          <a:bodyPr wrap="square" lIns="0" tIns="0" rIns="0" bIns="0" rtlCol="0" anchor="ctr"/>
          <a:lstStyle/>
          <a:p>
            <a:r>
              <a:rPr lang="en-US" sz="1400" b="1" noProof="0" dirty="0">
                <a:solidFill>
                  <a:srgbClr val="1A1A1A"/>
                </a:solidFill>
                <a:latin typeface="Montserrat" pitchFamily="34" charset="0"/>
                <a:ea typeface="Montserrat" pitchFamily="34" charset="-122"/>
                <a:cs typeface="Montserrat" pitchFamily="34" charset="-120"/>
              </a:rPr>
              <a:t>Why is it important?</a:t>
            </a:r>
            <a:endParaRPr lang="en-US" sz="1400" noProof="0" dirty="0"/>
          </a:p>
        </p:txBody>
      </p:sp>
      <p:sp>
        <p:nvSpPr>
          <p:cNvPr id="25" name="Shape 20"/>
          <p:cNvSpPr/>
          <p:nvPr/>
        </p:nvSpPr>
        <p:spPr>
          <a:xfrm>
            <a:off x="1060704" y="3328416"/>
            <a:ext cx="609600" cy="0"/>
          </a:xfrm>
          <a:prstGeom prst="line">
            <a:avLst/>
          </a:prstGeom>
          <a:noFill/>
          <a:ln w="25400">
            <a:solidFill>
              <a:srgbClr val="F5C400"/>
            </a:solidFill>
            <a:prstDash val="solid"/>
          </a:ln>
        </p:spPr>
        <p:txBody>
          <a:bodyPr/>
          <a:lstStyle/>
          <a:p>
            <a:endParaRPr lang="en-US" sz="2400" noProof="0" dirty="0"/>
          </a:p>
        </p:txBody>
      </p:sp>
      <p:sp>
        <p:nvSpPr>
          <p:cNvPr id="26" name="Text 21"/>
          <p:cNvSpPr/>
          <p:nvPr/>
        </p:nvSpPr>
        <p:spPr>
          <a:xfrm>
            <a:off x="1060704" y="3377184"/>
            <a:ext cx="3474720" cy="219456"/>
          </a:xfrm>
          <a:prstGeom prst="rect">
            <a:avLst/>
          </a:prstGeom>
          <a:noFill/>
          <a:ln/>
        </p:spPr>
        <p:txBody>
          <a:bodyPr wrap="square" lIns="0" tIns="0" rIns="0" bIns="0" rtlCol="0" anchor="ctr"/>
          <a:lstStyle/>
          <a:p>
            <a:r>
              <a:rPr lang="en-US" sz="1067" noProof="0" dirty="0">
                <a:solidFill>
                  <a:srgbClr val="1A1A1A"/>
                </a:solidFill>
                <a:latin typeface="Montserrat" pitchFamily="34" charset="0"/>
                <a:ea typeface="Montserrat" pitchFamily="34" charset="-122"/>
                <a:cs typeface="Montserrat" pitchFamily="34" charset="-120"/>
              </a:rPr>
              <a:t>✓  Documents the executed services.</a:t>
            </a:r>
            <a:endParaRPr lang="en-US" sz="1067" noProof="0" dirty="0"/>
          </a:p>
        </p:txBody>
      </p:sp>
      <p:sp>
        <p:nvSpPr>
          <p:cNvPr id="27" name="Text 22"/>
          <p:cNvSpPr/>
          <p:nvPr/>
        </p:nvSpPr>
        <p:spPr>
          <a:xfrm>
            <a:off x="1060704" y="3572256"/>
            <a:ext cx="3474720" cy="219456"/>
          </a:xfrm>
          <a:prstGeom prst="rect">
            <a:avLst/>
          </a:prstGeom>
          <a:noFill/>
          <a:ln/>
        </p:spPr>
        <p:txBody>
          <a:bodyPr wrap="square" lIns="0" tIns="0" rIns="0" bIns="0" rtlCol="0" anchor="ctr"/>
          <a:lstStyle/>
          <a:p>
            <a:r>
              <a:rPr lang="en-US" sz="1067" noProof="0" dirty="0">
                <a:solidFill>
                  <a:srgbClr val="1A1A1A"/>
                </a:solidFill>
                <a:latin typeface="Montserrat" pitchFamily="34" charset="0"/>
                <a:ea typeface="Montserrat" pitchFamily="34" charset="-122"/>
                <a:cs typeface="Montserrat" pitchFamily="34" charset="-120"/>
              </a:rPr>
              <a:t>✓  Makes information reconciliation easier.</a:t>
            </a:r>
            <a:endParaRPr lang="en-US" sz="1067" noProof="0" dirty="0"/>
          </a:p>
        </p:txBody>
      </p:sp>
      <p:sp>
        <p:nvSpPr>
          <p:cNvPr id="28" name="Text 23"/>
          <p:cNvSpPr/>
          <p:nvPr/>
        </p:nvSpPr>
        <p:spPr>
          <a:xfrm>
            <a:off x="1060704" y="3767328"/>
            <a:ext cx="3474720" cy="219456"/>
          </a:xfrm>
          <a:prstGeom prst="rect">
            <a:avLst/>
          </a:prstGeom>
          <a:noFill/>
          <a:ln/>
        </p:spPr>
        <p:txBody>
          <a:bodyPr wrap="square" lIns="0" tIns="0" rIns="0" bIns="0" rtlCol="0" anchor="ctr"/>
          <a:lstStyle/>
          <a:p>
            <a:r>
              <a:rPr lang="en-US" sz="1067" noProof="0" dirty="0">
                <a:solidFill>
                  <a:srgbClr val="1A1A1A"/>
                </a:solidFill>
                <a:latin typeface="Montserrat" pitchFamily="34" charset="0"/>
                <a:ea typeface="Montserrat" pitchFamily="34" charset="-122"/>
                <a:cs typeface="Montserrat" pitchFamily="34" charset="-120"/>
              </a:rPr>
              <a:t>✓  Allows the approval process to begin.</a:t>
            </a:r>
            <a:endParaRPr lang="en-US" sz="1067" noProof="0" dirty="0"/>
          </a:p>
        </p:txBody>
      </p:sp>
      <p:sp>
        <p:nvSpPr>
          <p:cNvPr id="29" name="Text 24"/>
          <p:cNvSpPr/>
          <p:nvPr/>
        </p:nvSpPr>
        <p:spPr>
          <a:xfrm>
            <a:off x="1060704" y="3962400"/>
            <a:ext cx="3474720" cy="219456"/>
          </a:xfrm>
          <a:prstGeom prst="rect">
            <a:avLst/>
          </a:prstGeom>
          <a:noFill/>
          <a:ln/>
        </p:spPr>
        <p:txBody>
          <a:bodyPr wrap="square" lIns="0" tIns="0" rIns="0" bIns="0" rtlCol="0" anchor="ctr"/>
          <a:lstStyle/>
          <a:p>
            <a:r>
              <a:rPr lang="en-US" sz="1067" noProof="0" dirty="0">
                <a:solidFill>
                  <a:srgbClr val="1A1A1A"/>
                </a:solidFill>
                <a:latin typeface="Montserrat" pitchFamily="34" charset="0"/>
                <a:ea typeface="Montserrat" pitchFamily="34" charset="-122"/>
                <a:cs typeface="Montserrat" pitchFamily="34" charset="-120"/>
              </a:rPr>
              <a:t>✓  It is a prerequisite for invoicing.</a:t>
            </a:r>
            <a:endParaRPr lang="en-US" sz="1067" noProof="0" dirty="0"/>
          </a:p>
        </p:txBody>
      </p:sp>
      <p:sp>
        <p:nvSpPr>
          <p:cNvPr id="30" name="Shape 25"/>
          <p:cNvSpPr/>
          <p:nvPr/>
        </p:nvSpPr>
        <p:spPr>
          <a:xfrm>
            <a:off x="182880" y="4267200"/>
            <a:ext cx="4450080" cy="976502"/>
          </a:xfrm>
          <a:prstGeom prst="roundRect">
            <a:avLst>
              <a:gd name="adj" fmla="val 10294"/>
            </a:avLst>
          </a:prstGeom>
          <a:solidFill>
            <a:srgbClr val="E8F5E9"/>
          </a:solidFill>
          <a:ln w="12700">
            <a:solidFill>
              <a:srgbClr val="A5D6A7"/>
            </a:solidFill>
            <a:prstDash val="solid"/>
          </a:ln>
        </p:spPr>
        <p:txBody>
          <a:bodyPr/>
          <a:lstStyle/>
          <a:p>
            <a:endParaRPr lang="en-US" sz="2400" noProof="0" dirty="0"/>
          </a:p>
        </p:txBody>
      </p:sp>
      <p:sp>
        <p:nvSpPr>
          <p:cNvPr id="31" name="Shape 26"/>
          <p:cNvSpPr/>
          <p:nvPr/>
        </p:nvSpPr>
        <p:spPr>
          <a:xfrm>
            <a:off x="304800" y="4376928"/>
            <a:ext cx="609600" cy="609600"/>
          </a:xfrm>
          <a:prstGeom prst="ellipse">
            <a:avLst/>
          </a:prstGeom>
          <a:solidFill>
            <a:srgbClr val="F5C400"/>
          </a:solidFill>
          <a:ln w="12700">
            <a:solidFill>
              <a:srgbClr val="F5C400"/>
            </a:solidFill>
            <a:prstDash val="solid"/>
          </a:ln>
        </p:spPr>
        <p:txBody>
          <a:bodyPr/>
          <a:lstStyle/>
          <a:p>
            <a:endParaRPr lang="en-US" sz="2400" noProof="0" dirty="0"/>
          </a:p>
        </p:txBody>
      </p:sp>
      <p:pic>
        <p:nvPicPr>
          <p:cNvPr id="32" name="Image 3" descr="preencoded.png"/>
          <p:cNvPicPr>
            <a:picLocks noChangeAspect="1"/>
          </p:cNvPicPr>
          <p:nvPr/>
        </p:nvPicPr>
        <p:blipFill>
          <a:blip r:embed="rId6"/>
          <a:stretch>
            <a:fillRect/>
          </a:stretch>
        </p:blipFill>
        <p:spPr>
          <a:xfrm>
            <a:off x="402336" y="4474464"/>
            <a:ext cx="414528" cy="414528"/>
          </a:xfrm>
          <a:prstGeom prst="rect">
            <a:avLst/>
          </a:prstGeom>
        </p:spPr>
      </p:pic>
      <p:sp>
        <p:nvSpPr>
          <p:cNvPr id="33" name="Text 27"/>
          <p:cNvSpPr/>
          <p:nvPr/>
        </p:nvSpPr>
        <p:spPr>
          <a:xfrm>
            <a:off x="1060704" y="4340352"/>
            <a:ext cx="3474720" cy="292608"/>
          </a:xfrm>
          <a:prstGeom prst="rect">
            <a:avLst/>
          </a:prstGeom>
          <a:noFill/>
          <a:ln/>
        </p:spPr>
        <p:txBody>
          <a:bodyPr wrap="square" lIns="0" tIns="0" rIns="0" bIns="0" rtlCol="0" anchor="ctr"/>
          <a:lstStyle/>
          <a:p>
            <a:r>
              <a:rPr lang="en-US" sz="1400" b="1" noProof="0" dirty="0">
                <a:solidFill>
                  <a:srgbClr val="1A1A1A"/>
                </a:solidFill>
                <a:latin typeface="Montserrat" pitchFamily="34" charset="0"/>
                <a:ea typeface="Montserrat" pitchFamily="34" charset="-122"/>
                <a:cs typeface="Montserrat" pitchFamily="34" charset="-120"/>
              </a:rPr>
              <a:t>Expected result</a:t>
            </a:r>
            <a:endParaRPr lang="en-US" sz="1400" noProof="0" dirty="0"/>
          </a:p>
        </p:txBody>
      </p:sp>
      <p:sp>
        <p:nvSpPr>
          <p:cNvPr id="34" name="Shape 28"/>
          <p:cNvSpPr/>
          <p:nvPr/>
        </p:nvSpPr>
        <p:spPr>
          <a:xfrm>
            <a:off x="1060704" y="4632960"/>
            <a:ext cx="609600" cy="0"/>
          </a:xfrm>
          <a:prstGeom prst="line">
            <a:avLst/>
          </a:prstGeom>
          <a:noFill/>
          <a:ln w="25400">
            <a:solidFill>
              <a:srgbClr val="F5C400"/>
            </a:solidFill>
            <a:prstDash val="solid"/>
          </a:ln>
        </p:spPr>
        <p:txBody>
          <a:bodyPr/>
          <a:lstStyle/>
          <a:p>
            <a:endParaRPr lang="en-US" sz="2400" noProof="0" dirty="0"/>
          </a:p>
        </p:txBody>
      </p:sp>
      <p:sp>
        <p:nvSpPr>
          <p:cNvPr id="35" name="Text 29"/>
          <p:cNvSpPr/>
          <p:nvPr/>
        </p:nvSpPr>
        <p:spPr>
          <a:xfrm>
            <a:off x="1060704" y="4681728"/>
            <a:ext cx="3474720" cy="341376"/>
          </a:xfrm>
          <a:prstGeom prst="rect">
            <a:avLst/>
          </a:prstGeom>
          <a:noFill/>
          <a:ln/>
        </p:spPr>
        <p:txBody>
          <a:bodyPr wrap="square" lIns="0" tIns="0" rIns="0" bIns="0" rtlCol="0" anchor="t"/>
          <a:lstStyle/>
          <a:p>
            <a:r>
              <a:rPr lang="en-US" sz="1133" noProof="0" dirty="0">
                <a:solidFill>
                  <a:srgbClr val="1A1A1A"/>
                </a:solidFill>
                <a:latin typeface="Montserrat" pitchFamily="34" charset="0"/>
                <a:ea typeface="Montserrat" pitchFamily="34" charset="-122"/>
                <a:cs typeface="Montserrat" pitchFamily="34" charset="-120"/>
              </a:rPr>
              <a:t>Service Entry Sheet (SES) recorded and submitted for approval with the reconciliation certificate attached.</a:t>
            </a:r>
            <a:endParaRPr lang="en-US" sz="1133" noProof="0" dirty="0"/>
          </a:p>
        </p:txBody>
      </p:sp>
      <p:sp>
        <p:nvSpPr>
          <p:cNvPr id="36" name="Shape 30"/>
          <p:cNvSpPr/>
          <p:nvPr/>
        </p:nvSpPr>
        <p:spPr>
          <a:xfrm>
            <a:off x="182880" y="5324474"/>
            <a:ext cx="4450080" cy="1193321"/>
          </a:xfrm>
          <a:prstGeom prst="roundRect">
            <a:avLst>
              <a:gd name="adj" fmla="val 10294"/>
            </a:avLst>
          </a:prstGeom>
          <a:solidFill>
            <a:srgbClr val="FDF8E1"/>
          </a:solidFill>
          <a:ln w="12700">
            <a:solidFill>
              <a:srgbClr val="E8C200"/>
            </a:solidFill>
            <a:prstDash val="solid"/>
          </a:ln>
        </p:spPr>
        <p:txBody>
          <a:bodyPr/>
          <a:lstStyle/>
          <a:p>
            <a:endParaRPr lang="en-US" sz="2400" noProof="0" dirty="0"/>
          </a:p>
        </p:txBody>
      </p:sp>
      <p:sp>
        <p:nvSpPr>
          <p:cNvPr id="37" name="Shape 31"/>
          <p:cNvSpPr/>
          <p:nvPr/>
        </p:nvSpPr>
        <p:spPr>
          <a:xfrm>
            <a:off x="304800" y="5434203"/>
            <a:ext cx="609600" cy="609600"/>
          </a:xfrm>
          <a:prstGeom prst="ellipse">
            <a:avLst/>
          </a:prstGeom>
          <a:solidFill>
            <a:srgbClr val="F5C400"/>
          </a:solidFill>
          <a:ln w="12700">
            <a:solidFill>
              <a:srgbClr val="F5C400"/>
            </a:solidFill>
            <a:prstDash val="solid"/>
          </a:ln>
        </p:spPr>
        <p:txBody>
          <a:bodyPr/>
          <a:lstStyle/>
          <a:p>
            <a:endParaRPr lang="en-US" sz="2400" noProof="0" dirty="0"/>
          </a:p>
        </p:txBody>
      </p:sp>
      <p:pic>
        <p:nvPicPr>
          <p:cNvPr id="38" name="Image 4" descr="preencoded.png"/>
          <p:cNvPicPr>
            <a:picLocks noChangeAspect="1"/>
          </p:cNvPicPr>
          <p:nvPr/>
        </p:nvPicPr>
        <p:blipFill>
          <a:blip r:embed="rId7"/>
          <a:stretch>
            <a:fillRect/>
          </a:stretch>
        </p:blipFill>
        <p:spPr>
          <a:xfrm>
            <a:off x="402336" y="5531739"/>
            <a:ext cx="414528" cy="414528"/>
          </a:xfrm>
          <a:prstGeom prst="rect">
            <a:avLst/>
          </a:prstGeom>
        </p:spPr>
      </p:pic>
      <p:sp>
        <p:nvSpPr>
          <p:cNvPr id="39" name="Text 32"/>
          <p:cNvSpPr/>
          <p:nvPr/>
        </p:nvSpPr>
        <p:spPr>
          <a:xfrm>
            <a:off x="1060704" y="5397627"/>
            <a:ext cx="3474720" cy="292608"/>
          </a:xfrm>
          <a:prstGeom prst="rect">
            <a:avLst/>
          </a:prstGeom>
          <a:noFill/>
          <a:ln/>
        </p:spPr>
        <p:txBody>
          <a:bodyPr wrap="square" lIns="0" tIns="0" rIns="0" bIns="0" rtlCol="0" anchor="ctr"/>
          <a:lstStyle/>
          <a:p>
            <a:r>
              <a:rPr lang="en-US" sz="1400" b="1" noProof="0" dirty="0">
                <a:solidFill>
                  <a:srgbClr val="1A1A1A"/>
                </a:solidFill>
                <a:latin typeface="Montserrat" pitchFamily="34" charset="0"/>
                <a:ea typeface="Montserrat" pitchFamily="34" charset="-122"/>
                <a:cs typeface="Montserrat" pitchFamily="34" charset="-120"/>
              </a:rPr>
              <a:t>Important</a:t>
            </a:r>
            <a:endParaRPr lang="en-US" sz="1400" noProof="0" dirty="0"/>
          </a:p>
        </p:txBody>
      </p:sp>
      <p:sp>
        <p:nvSpPr>
          <p:cNvPr id="40" name="Shape 33"/>
          <p:cNvSpPr/>
          <p:nvPr/>
        </p:nvSpPr>
        <p:spPr>
          <a:xfrm>
            <a:off x="1060704" y="5690235"/>
            <a:ext cx="609600" cy="0"/>
          </a:xfrm>
          <a:prstGeom prst="line">
            <a:avLst/>
          </a:prstGeom>
          <a:noFill/>
          <a:ln w="25400">
            <a:solidFill>
              <a:srgbClr val="F5C400"/>
            </a:solidFill>
            <a:prstDash val="solid"/>
          </a:ln>
        </p:spPr>
        <p:txBody>
          <a:bodyPr/>
          <a:lstStyle/>
          <a:p>
            <a:endParaRPr lang="en-US" sz="2400" noProof="0" dirty="0"/>
          </a:p>
        </p:txBody>
      </p:sp>
      <p:sp>
        <p:nvSpPr>
          <p:cNvPr id="41" name="Text 34"/>
          <p:cNvSpPr/>
          <p:nvPr/>
        </p:nvSpPr>
        <p:spPr>
          <a:xfrm>
            <a:off x="1060704" y="5739003"/>
            <a:ext cx="3474720" cy="341376"/>
          </a:xfrm>
          <a:prstGeom prst="rect">
            <a:avLst/>
          </a:prstGeom>
          <a:noFill/>
          <a:ln/>
        </p:spPr>
        <p:txBody>
          <a:bodyPr wrap="square" lIns="0" tIns="0" rIns="0" bIns="0" rtlCol="0" anchor="t"/>
          <a:lstStyle/>
          <a:p>
            <a:r>
              <a:rPr lang="en-US" sz="1133" noProof="0" dirty="0">
                <a:solidFill>
                  <a:srgbClr val="1A1A1A"/>
                </a:solidFill>
                <a:latin typeface="Montserrat" pitchFamily="34" charset="0"/>
                <a:ea typeface="Montserrat" pitchFamily="34" charset="-122"/>
                <a:cs typeface="Montserrat" pitchFamily="34" charset="-120"/>
              </a:rPr>
              <a:t>The recorded information must match the services actually performed and reconciled.</a:t>
            </a:r>
            <a:endParaRPr lang="en-US" sz="1133" noProof="0" dirty="0"/>
          </a:p>
        </p:txBody>
      </p:sp>
      <p:sp>
        <p:nvSpPr>
          <p:cNvPr id="42" name="Shape 35"/>
          <p:cNvSpPr/>
          <p:nvPr/>
        </p:nvSpPr>
        <p:spPr>
          <a:xfrm>
            <a:off x="4828032" y="1658111"/>
            <a:ext cx="7217664" cy="4859684"/>
          </a:xfrm>
          <a:prstGeom prst="roundRect">
            <a:avLst>
              <a:gd name="adj" fmla="val 2241"/>
            </a:avLst>
          </a:prstGeom>
          <a:solidFill>
            <a:srgbClr val="F5F5F5"/>
          </a:solidFill>
          <a:ln w="12700">
            <a:solidFill>
              <a:srgbClr val="E0E0E0"/>
            </a:solidFill>
            <a:prstDash val="solid"/>
          </a:ln>
        </p:spPr>
        <p:txBody>
          <a:bodyPr/>
          <a:lstStyle/>
          <a:p>
            <a:endParaRPr lang="en-US" sz="2400" noProof="0" dirty="0"/>
          </a:p>
        </p:txBody>
      </p:sp>
      <p:sp>
        <p:nvSpPr>
          <p:cNvPr id="43" name="Shape 36"/>
          <p:cNvSpPr/>
          <p:nvPr/>
        </p:nvSpPr>
        <p:spPr>
          <a:xfrm>
            <a:off x="4828032" y="1658112"/>
            <a:ext cx="7217664" cy="609600"/>
          </a:xfrm>
          <a:prstGeom prst="roundRect">
            <a:avLst>
              <a:gd name="adj" fmla="val 16000"/>
            </a:avLst>
          </a:prstGeom>
          <a:solidFill>
            <a:srgbClr val="1E1E1E"/>
          </a:solidFill>
          <a:ln w="12700">
            <a:solidFill>
              <a:srgbClr val="1E1E1E"/>
            </a:solidFill>
            <a:prstDash val="solid"/>
          </a:ln>
        </p:spPr>
        <p:txBody>
          <a:bodyPr/>
          <a:lstStyle/>
          <a:p>
            <a:endParaRPr lang="en-US" sz="2400" noProof="0" dirty="0"/>
          </a:p>
        </p:txBody>
      </p:sp>
      <p:sp>
        <p:nvSpPr>
          <p:cNvPr id="44" name="Shape 37"/>
          <p:cNvSpPr/>
          <p:nvPr/>
        </p:nvSpPr>
        <p:spPr>
          <a:xfrm>
            <a:off x="4828032" y="1975104"/>
            <a:ext cx="7217664" cy="292608"/>
          </a:xfrm>
          <a:prstGeom prst="rect">
            <a:avLst/>
          </a:prstGeom>
          <a:solidFill>
            <a:srgbClr val="1E1E1E"/>
          </a:solidFill>
          <a:ln w="12700">
            <a:solidFill>
              <a:srgbClr val="1E1E1E"/>
            </a:solidFill>
            <a:prstDash val="solid"/>
          </a:ln>
        </p:spPr>
        <p:txBody>
          <a:bodyPr/>
          <a:lstStyle/>
          <a:p>
            <a:endParaRPr lang="en-US" sz="2400" noProof="0" dirty="0"/>
          </a:p>
        </p:txBody>
      </p:sp>
      <p:sp>
        <p:nvSpPr>
          <p:cNvPr id="45" name="Shape 38"/>
          <p:cNvSpPr/>
          <p:nvPr/>
        </p:nvSpPr>
        <p:spPr>
          <a:xfrm>
            <a:off x="4998720" y="1755648"/>
            <a:ext cx="414528" cy="414528"/>
          </a:xfrm>
          <a:prstGeom prst="ellipse">
            <a:avLst/>
          </a:prstGeom>
          <a:solidFill>
            <a:srgbClr val="2E2E2E"/>
          </a:solidFill>
          <a:ln w="12700">
            <a:solidFill>
              <a:srgbClr val="3A3A3A"/>
            </a:solidFill>
            <a:prstDash val="solid"/>
          </a:ln>
        </p:spPr>
        <p:txBody>
          <a:bodyPr/>
          <a:lstStyle/>
          <a:p>
            <a:endParaRPr lang="en-US" sz="2400" noProof="0" dirty="0"/>
          </a:p>
        </p:txBody>
      </p:sp>
      <p:pic>
        <p:nvPicPr>
          <p:cNvPr id="46" name="Image 5" descr="preencoded.png"/>
          <p:cNvPicPr>
            <a:picLocks noChangeAspect="1"/>
          </p:cNvPicPr>
          <p:nvPr/>
        </p:nvPicPr>
        <p:blipFill>
          <a:blip r:embed="rId8"/>
          <a:stretch>
            <a:fillRect/>
          </a:stretch>
        </p:blipFill>
        <p:spPr>
          <a:xfrm>
            <a:off x="5059680" y="1816608"/>
            <a:ext cx="292608" cy="292608"/>
          </a:xfrm>
          <a:prstGeom prst="rect">
            <a:avLst/>
          </a:prstGeom>
        </p:spPr>
      </p:pic>
      <p:sp>
        <p:nvSpPr>
          <p:cNvPr id="47" name="Text 39"/>
          <p:cNvSpPr/>
          <p:nvPr/>
        </p:nvSpPr>
        <p:spPr>
          <a:xfrm>
            <a:off x="5535168" y="1755648"/>
            <a:ext cx="6412992" cy="414528"/>
          </a:xfrm>
          <a:prstGeom prst="rect">
            <a:avLst/>
          </a:prstGeom>
          <a:noFill/>
          <a:ln/>
        </p:spPr>
        <p:txBody>
          <a:bodyPr wrap="square" lIns="0" tIns="0" rIns="0" bIns="0" rtlCol="0" anchor="ctr"/>
          <a:lstStyle/>
          <a:p>
            <a:r>
              <a:rPr lang="en-US" sz="1600" b="1" noProof="0" dirty="0">
                <a:solidFill>
                  <a:srgbClr val="FFFFFF"/>
                </a:solidFill>
                <a:latin typeface="Montserrat" pitchFamily="34" charset="0"/>
                <a:ea typeface="Montserrat" pitchFamily="34" charset="-122"/>
                <a:cs typeface="Montserrat" pitchFamily="34" charset="-120"/>
              </a:rPr>
              <a:t>Scenario 2 – </a:t>
            </a:r>
            <a:r>
              <a:rPr lang="en-US" sz="1600" b="1" noProof="0" dirty="0">
                <a:solidFill>
                  <a:srgbClr val="FFFFFF"/>
                </a:solidFill>
                <a:latin typeface="Montserrat" pitchFamily="34" charset="0"/>
              </a:rPr>
              <a:t>Recording a Service Entry Sheet (SES)</a:t>
            </a:r>
            <a:endParaRPr lang="en-US" sz="1600" noProof="0" dirty="0"/>
          </a:p>
        </p:txBody>
      </p:sp>
      <p:sp>
        <p:nvSpPr>
          <p:cNvPr id="48" name="Text 40"/>
          <p:cNvSpPr/>
          <p:nvPr/>
        </p:nvSpPr>
        <p:spPr>
          <a:xfrm>
            <a:off x="5047488" y="2365248"/>
            <a:ext cx="6851904" cy="512064"/>
          </a:xfrm>
          <a:prstGeom prst="rect">
            <a:avLst/>
          </a:prstGeom>
          <a:noFill/>
          <a:ln/>
        </p:spPr>
        <p:txBody>
          <a:bodyPr wrap="square" lIns="0" tIns="0" rIns="0" bIns="0" rtlCol="0" anchor="ctr"/>
          <a:lstStyle/>
          <a:p>
            <a:r>
              <a:rPr lang="en-US" sz="1267" noProof="0" dirty="0">
                <a:solidFill>
                  <a:srgbClr val="1A1A1A"/>
                </a:solidFill>
                <a:latin typeface="Montserrat" pitchFamily="34" charset="0"/>
                <a:ea typeface="Montserrat" pitchFamily="34" charset="-122"/>
                <a:cs typeface="Montserrat" pitchFamily="34" charset="-120"/>
              </a:rPr>
              <a:t>The following steps are required to record and submit the Service Entry Sheet (SES) for approval.</a:t>
            </a:r>
            <a:endParaRPr lang="en-US" sz="1267" noProof="0" dirty="0"/>
          </a:p>
        </p:txBody>
      </p:sp>
      <p:sp>
        <p:nvSpPr>
          <p:cNvPr id="49" name="Shape 41"/>
          <p:cNvSpPr/>
          <p:nvPr/>
        </p:nvSpPr>
        <p:spPr>
          <a:xfrm>
            <a:off x="5010912" y="2950464"/>
            <a:ext cx="6851904" cy="0"/>
          </a:xfrm>
          <a:prstGeom prst="line">
            <a:avLst/>
          </a:prstGeom>
          <a:noFill/>
          <a:ln w="12700">
            <a:solidFill>
              <a:srgbClr val="DDDDDD"/>
            </a:solidFill>
            <a:prstDash val="solid"/>
          </a:ln>
        </p:spPr>
        <p:txBody>
          <a:bodyPr/>
          <a:lstStyle/>
          <a:p>
            <a:endParaRPr lang="en-US" sz="2400" noProof="0" dirty="0"/>
          </a:p>
        </p:txBody>
      </p:sp>
      <p:pic>
        <p:nvPicPr>
          <p:cNvPr id="50" name="Image 6" descr="preencoded.png"/>
          <p:cNvPicPr>
            <a:picLocks noChangeAspect="1"/>
          </p:cNvPicPr>
          <p:nvPr/>
        </p:nvPicPr>
        <p:blipFill>
          <a:blip r:embed="rId9"/>
          <a:stretch>
            <a:fillRect/>
          </a:stretch>
        </p:blipFill>
        <p:spPr>
          <a:xfrm>
            <a:off x="5047488" y="3048000"/>
            <a:ext cx="341376" cy="341376"/>
          </a:xfrm>
          <a:prstGeom prst="rect">
            <a:avLst/>
          </a:prstGeom>
        </p:spPr>
      </p:pic>
      <p:sp>
        <p:nvSpPr>
          <p:cNvPr id="51" name="Text 42"/>
          <p:cNvSpPr/>
          <p:nvPr/>
        </p:nvSpPr>
        <p:spPr>
          <a:xfrm>
            <a:off x="5486400" y="3023616"/>
            <a:ext cx="6461760" cy="390144"/>
          </a:xfrm>
          <a:prstGeom prst="rect">
            <a:avLst/>
          </a:prstGeom>
          <a:noFill/>
          <a:ln/>
        </p:spPr>
        <p:txBody>
          <a:bodyPr wrap="square" lIns="0" tIns="0" rIns="0" bIns="0" rtlCol="0" anchor="ctr"/>
          <a:lstStyle/>
          <a:p>
            <a:r>
              <a:rPr lang="en-US" sz="1600" b="1" noProof="0" dirty="0">
                <a:solidFill>
                  <a:srgbClr val="1A1A1A"/>
                </a:solidFill>
                <a:latin typeface="Montserrat" pitchFamily="34" charset="0"/>
                <a:ea typeface="Montserrat" pitchFamily="34" charset="-122"/>
                <a:cs typeface="Montserrat" pitchFamily="34" charset="-120"/>
              </a:rPr>
              <a:t>Main activities</a:t>
            </a:r>
            <a:endParaRPr lang="en-US" sz="1600" noProof="0" dirty="0"/>
          </a:p>
        </p:txBody>
      </p:sp>
      <p:sp>
        <p:nvSpPr>
          <p:cNvPr id="52" name="Shape 43"/>
          <p:cNvSpPr/>
          <p:nvPr/>
        </p:nvSpPr>
        <p:spPr>
          <a:xfrm>
            <a:off x="5047488" y="3584448"/>
            <a:ext cx="316992" cy="316992"/>
          </a:xfrm>
          <a:prstGeom prst="ellipse">
            <a:avLst/>
          </a:prstGeom>
          <a:solidFill>
            <a:srgbClr val="F5C400"/>
          </a:solidFill>
          <a:ln w="12700">
            <a:solidFill>
              <a:srgbClr val="F5C400"/>
            </a:solidFill>
            <a:prstDash val="solid"/>
          </a:ln>
        </p:spPr>
        <p:txBody>
          <a:bodyPr/>
          <a:lstStyle/>
          <a:p>
            <a:endParaRPr lang="en-US" sz="2400" noProof="0" dirty="0"/>
          </a:p>
        </p:txBody>
      </p:sp>
      <p:sp>
        <p:nvSpPr>
          <p:cNvPr id="53" name="Text 44"/>
          <p:cNvSpPr/>
          <p:nvPr/>
        </p:nvSpPr>
        <p:spPr>
          <a:xfrm>
            <a:off x="5047488" y="3584448"/>
            <a:ext cx="316992" cy="316992"/>
          </a:xfrm>
          <a:prstGeom prst="rect">
            <a:avLst/>
          </a:prstGeom>
          <a:noFill/>
          <a:ln/>
        </p:spPr>
        <p:txBody>
          <a:bodyPr wrap="square" lIns="0" tIns="0" rIns="0" bIns="0" rtlCol="0" anchor="ctr"/>
          <a:lstStyle/>
          <a:p>
            <a:pPr algn="ctr"/>
            <a:r>
              <a:rPr lang="en-US" sz="1067" b="1" noProof="0" dirty="0">
                <a:solidFill>
                  <a:srgbClr val="1A1A1A"/>
                </a:solidFill>
                <a:latin typeface="Montserrat" pitchFamily="34" charset="0"/>
                <a:ea typeface="Montserrat" pitchFamily="34" charset="-122"/>
                <a:cs typeface="Montserrat" pitchFamily="34" charset="-120"/>
              </a:rPr>
              <a:t>1</a:t>
            </a:r>
            <a:endParaRPr lang="en-US" sz="1067" noProof="0" dirty="0"/>
          </a:p>
        </p:txBody>
      </p:sp>
      <p:sp>
        <p:nvSpPr>
          <p:cNvPr id="54" name="Text 45"/>
          <p:cNvSpPr/>
          <p:nvPr/>
        </p:nvSpPr>
        <p:spPr>
          <a:xfrm>
            <a:off x="5462016" y="3535680"/>
            <a:ext cx="6412992" cy="404368"/>
          </a:xfrm>
          <a:prstGeom prst="rect">
            <a:avLst/>
          </a:prstGeom>
          <a:noFill/>
          <a:ln/>
        </p:spPr>
        <p:txBody>
          <a:bodyPr wrap="square" lIns="0" tIns="0" rIns="0" bIns="0" rtlCol="0" anchor="ctr"/>
          <a:lstStyle/>
          <a:p>
            <a:r>
              <a:rPr lang="en-US" sz="1333" noProof="0" dirty="0">
                <a:solidFill>
                  <a:srgbClr val="1A1A1A"/>
                </a:solidFill>
                <a:latin typeface="Montserrat" pitchFamily="34" charset="0"/>
                <a:ea typeface="Montserrat" pitchFamily="34" charset="-122"/>
                <a:cs typeface="Montserrat" pitchFamily="34" charset="-120"/>
              </a:rPr>
              <a:t>Open the corresponding Service Order.</a:t>
            </a:r>
            <a:endParaRPr lang="en-US" sz="1333" noProof="0" dirty="0"/>
          </a:p>
        </p:txBody>
      </p:sp>
      <p:sp>
        <p:nvSpPr>
          <p:cNvPr id="55" name="Shape 46"/>
          <p:cNvSpPr/>
          <p:nvPr/>
        </p:nvSpPr>
        <p:spPr>
          <a:xfrm>
            <a:off x="5010912" y="3891280"/>
            <a:ext cx="6851904" cy="0"/>
          </a:xfrm>
          <a:prstGeom prst="line">
            <a:avLst/>
          </a:prstGeom>
          <a:noFill/>
          <a:ln w="6350">
            <a:solidFill>
              <a:srgbClr val="DDDDDD"/>
            </a:solidFill>
            <a:prstDash val="solid"/>
          </a:ln>
        </p:spPr>
        <p:txBody>
          <a:bodyPr/>
          <a:lstStyle/>
          <a:p>
            <a:endParaRPr lang="en-US" sz="2400" noProof="0" dirty="0"/>
          </a:p>
        </p:txBody>
      </p:sp>
      <p:sp>
        <p:nvSpPr>
          <p:cNvPr id="56" name="Shape 47"/>
          <p:cNvSpPr/>
          <p:nvPr/>
        </p:nvSpPr>
        <p:spPr>
          <a:xfrm>
            <a:off x="5047488" y="3988816"/>
            <a:ext cx="316992" cy="316992"/>
          </a:xfrm>
          <a:prstGeom prst="ellipse">
            <a:avLst/>
          </a:prstGeom>
          <a:solidFill>
            <a:srgbClr val="F5C400"/>
          </a:solidFill>
          <a:ln w="12700">
            <a:solidFill>
              <a:srgbClr val="F5C400"/>
            </a:solidFill>
            <a:prstDash val="solid"/>
          </a:ln>
        </p:spPr>
        <p:txBody>
          <a:bodyPr/>
          <a:lstStyle/>
          <a:p>
            <a:endParaRPr lang="en-US" sz="2400" noProof="0" dirty="0"/>
          </a:p>
        </p:txBody>
      </p:sp>
      <p:sp>
        <p:nvSpPr>
          <p:cNvPr id="57" name="Text 48"/>
          <p:cNvSpPr/>
          <p:nvPr/>
        </p:nvSpPr>
        <p:spPr>
          <a:xfrm>
            <a:off x="5047488" y="3988816"/>
            <a:ext cx="316992" cy="316992"/>
          </a:xfrm>
          <a:prstGeom prst="rect">
            <a:avLst/>
          </a:prstGeom>
          <a:noFill/>
          <a:ln/>
        </p:spPr>
        <p:txBody>
          <a:bodyPr wrap="square" lIns="0" tIns="0" rIns="0" bIns="0" rtlCol="0" anchor="ctr"/>
          <a:lstStyle/>
          <a:p>
            <a:pPr algn="ctr"/>
            <a:r>
              <a:rPr lang="en-US" sz="1067" b="1" noProof="0" dirty="0">
                <a:solidFill>
                  <a:srgbClr val="1A1A1A"/>
                </a:solidFill>
                <a:latin typeface="Montserrat" pitchFamily="34" charset="0"/>
                <a:ea typeface="Montserrat" pitchFamily="34" charset="-122"/>
                <a:cs typeface="Montserrat" pitchFamily="34" charset="-120"/>
              </a:rPr>
              <a:t>2</a:t>
            </a:r>
            <a:endParaRPr lang="en-US" sz="1067" noProof="0" dirty="0"/>
          </a:p>
        </p:txBody>
      </p:sp>
      <p:sp>
        <p:nvSpPr>
          <p:cNvPr id="58" name="Text 49"/>
          <p:cNvSpPr/>
          <p:nvPr/>
        </p:nvSpPr>
        <p:spPr>
          <a:xfrm>
            <a:off x="5462016" y="3940048"/>
            <a:ext cx="6412992" cy="404368"/>
          </a:xfrm>
          <a:prstGeom prst="rect">
            <a:avLst/>
          </a:prstGeom>
          <a:noFill/>
          <a:ln/>
        </p:spPr>
        <p:txBody>
          <a:bodyPr wrap="square" lIns="0" tIns="0" rIns="0" bIns="0" rtlCol="0" anchor="ctr"/>
          <a:lstStyle/>
          <a:p>
            <a:r>
              <a:rPr lang="en-US" sz="1333" noProof="0" dirty="0">
                <a:solidFill>
                  <a:srgbClr val="1A1A1A"/>
                </a:solidFill>
                <a:latin typeface="Montserrat" pitchFamily="34" charset="0"/>
                <a:ea typeface="Montserrat" pitchFamily="34" charset="-122"/>
                <a:cs typeface="Montserrat" pitchFamily="34" charset="-120"/>
              </a:rPr>
              <a:t>Create a new Service Entry Sheet (SES).</a:t>
            </a:r>
            <a:endParaRPr lang="en-US" sz="1333" noProof="0" dirty="0"/>
          </a:p>
        </p:txBody>
      </p:sp>
      <p:sp>
        <p:nvSpPr>
          <p:cNvPr id="59" name="Shape 50"/>
          <p:cNvSpPr/>
          <p:nvPr/>
        </p:nvSpPr>
        <p:spPr>
          <a:xfrm>
            <a:off x="5010912" y="4295648"/>
            <a:ext cx="6851904" cy="0"/>
          </a:xfrm>
          <a:prstGeom prst="line">
            <a:avLst/>
          </a:prstGeom>
          <a:noFill/>
          <a:ln w="6350">
            <a:solidFill>
              <a:srgbClr val="DDDDDD"/>
            </a:solidFill>
            <a:prstDash val="solid"/>
          </a:ln>
        </p:spPr>
        <p:txBody>
          <a:bodyPr/>
          <a:lstStyle/>
          <a:p>
            <a:endParaRPr lang="en-US" sz="2400" noProof="0" dirty="0"/>
          </a:p>
        </p:txBody>
      </p:sp>
      <p:sp>
        <p:nvSpPr>
          <p:cNvPr id="60" name="Shape 51"/>
          <p:cNvSpPr/>
          <p:nvPr/>
        </p:nvSpPr>
        <p:spPr>
          <a:xfrm>
            <a:off x="5047488" y="4393184"/>
            <a:ext cx="316992" cy="316992"/>
          </a:xfrm>
          <a:prstGeom prst="ellipse">
            <a:avLst/>
          </a:prstGeom>
          <a:solidFill>
            <a:srgbClr val="F5C400"/>
          </a:solidFill>
          <a:ln w="12700">
            <a:solidFill>
              <a:srgbClr val="F5C400"/>
            </a:solidFill>
            <a:prstDash val="solid"/>
          </a:ln>
        </p:spPr>
        <p:txBody>
          <a:bodyPr/>
          <a:lstStyle/>
          <a:p>
            <a:endParaRPr lang="en-US" sz="2400" noProof="0" dirty="0"/>
          </a:p>
        </p:txBody>
      </p:sp>
      <p:sp>
        <p:nvSpPr>
          <p:cNvPr id="61" name="Text 52"/>
          <p:cNvSpPr/>
          <p:nvPr/>
        </p:nvSpPr>
        <p:spPr>
          <a:xfrm>
            <a:off x="5047488" y="4393184"/>
            <a:ext cx="316992" cy="316992"/>
          </a:xfrm>
          <a:prstGeom prst="rect">
            <a:avLst/>
          </a:prstGeom>
          <a:noFill/>
          <a:ln/>
        </p:spPr>
        <p:txBody>
          <a:bodyPr wrap="square" lIns="0" tIns="0" rIns="0" bIns="0" rtlCol="0" anchor="ctr"/>
          <a:lstStyle/>
          <a:p>
            <a:pPr algn="ctr"/>
            <a:r>
              <a:rPr lang="en-US" sz="1067" b="1" noProof="0" dirty="0">
                <a:solidFill>
                  <a:srgbClr val="1A1A1A"/>
                </a:solidFill>
                <a:latin typeface="Montserrat" pitchFamily="34" charset="0"/>
                <a:ea typeface="Montserrat" pitchFamily="34" charset="-122"/>
                <a:cs typeface="Montserrat" pitchFamily="34" charset="-120"/>
              </a:rPr>
              <a:t>3</a:t>
            </a:r>
            <a:endParaRPr lang="en-US" sz="1067" noProof="0" dirty="0"/>
          </a:p>
        </p:txBody>
      </p:sp>
      <p:sp>
        <p:nvSpPr>
          <p:cNvPr id="62" name="Text 53"/>
          <p:cNvSpPr/>
          <p:nvPr/>
        </p:nvSpPr>
        <p:spPr>
          <a:xfrm>
            <a:off x="5462016" y="4344416"/>
            <a:ext cx="6412992" cy="404368"/>
          </a:xfrm>
          <a:prstGeom prst="rect">
            <a:avLst/>
          </a:prstGeom>
          <a:noFill/>
          <a:ln/>
        </p:spPr>
        <p:txBody>
          <a:bodyPr wrap="square" lIns="0" tIns="0" rIns="0" bIns="0" rtlCol="0" anchor="ctr"/>
          <a:lstStyle/>
          <a:p>
            <a:r>
              <a:rPr lang="en-US" sz="1333" noProof="0" dirty="0">
                <a:solidFill>
                  <a:srgbClr val="1A1A1A"/>
                </a:solidFill>
                <a:latin typeface="Montserrat" pitchFamily="34" charset="0"/>
                <a:ea typeface="Montserrat" pitchFamily="34" charset="-122"/>
                <a:cs typeface="Montserrat" pitchFamily="34" charset="-120"/>
              </a:rPr>
              <a:t>Record the executed services.</a:t>
            </a:r>
            <a:endParaRPr lang="en-US" sz="1333" noProof="0" dirty="0"/>
          </a:p>
        </p:txBody>
      </p:sp>
      <p:sp>
        <p:nvSpPr>
          <p:cNvPr id="63" name="Shape 54"/>
          <p:cNvSpPr/>
          <p:nvPr/>
        </p:nvSpPr>
        <p:spPr>
          <a:xfrm>
            <a:off x="5010912" y="4700016"/>
            <a:ext cx="6851904" cy="0"/>
          </a:xfrm>
          <a:prstGeom prst="line">
            <a:avLst/>
          </a:prstGeom>
          <a:noFill/>
          <a:ln w="6350">
            <a:solidFill>
              <a:srgbClr val="DDDDDD"/>
            </a:solidFill>
            <a:prstDash val="solid"/>
          </a:ln>
        </p:spPr>
        <p:txBody>
          <a:bodyPr/>
          <a:lstStyle/>
          <a:p>
            <a:endParaRPr lang="en-US" sz="2400" noProof="0" dirty="0"/>
          </a:p>
        </p:txBody>
      </p:sp>
      <p:sp>
        <p:nvSpPr>
          <p:cNvPr id="64" name="Shape 55"/>
          <p:cNvSpPr/>
          <p:nvPr/>
        </p:nvSpPr>
        <p:spPr>
          <a:xfrm>
            <a:off x="5047488" y="4797552"/>
            <a:ext cx="316992" cy="316992"/>
          </a:xfrm>
          <a:prstGeom prst="ellipse">
            <a:avLst/>
          </a:prstGeom>
          <a:solidFill>
            <a:srgbClr val="F5C400"/>
          </a:solidFill>
          <a:ln w="12700">
            <a:solidFill>
              <a:srgbClr val="F5C400"/>
            </a:solidFill>
            <a:prstDash val="solid"/>
          </a:ln>
        </p:spPr>
        <p:txBody>
          <a:bodyPr/>
          <a:lstStyle/>
          <a:p>
            <a:endParaRPr lang="en-US" sz="2400" noProof="0" dirty="0"/>
          </a:p>
        </p:txBody>
      </p:sp>
      <p:sp>
        <p:nvSpPr>
          <p:cNvPr id="65" name="Text 56"/>
          <p:cNvSpPr/>
          <p:nvPr/>
        </p:nvSpPr>
        <p:spPr>
          <a:xfrm>
            <a:off x="5047488" y="4797552"/>
            <a:ext cx="316992" cy="316992"/>
          </a:xfrm>
          <a:prstGeom prst="rect">
            <a:avLst/>
          </a:prstGeom>
          <a:noFill/>
          <a:ln/>
        </p:spPr>
        <p:txBody>
          <a:bodyPr wrap="square" lIns="0" tIns="0" rIns="0" bIns="0" rtlCol="0" anchor="ctr"/>
          <a:lstStyle/>
          <a:p>
            <a:pPr algn="ctr"/>
            <a:r>
              <a:rPr lang="en-US" sz="1067" b="1" noProof="0" dirty="0">
                <a:solidFill>
                  <a:srgbClr val="1A1A1A"/>
                </a:solidFill>
                <a:latin typeface="Montserrat" pitchFamily="34" charset="0"/>
                <a:ea typeface="Montserrat" pitchFamily="34" charset="-122"/>
                <a:cs typeface="Montserrat" pitchFamily="34" charset="-120"/>
              </a:rPr>
              <a:t>4</a:t>
            </a:r>
            <a:endParaRPr lang="en-US" sz="1067" noProof="0" dirty="0"/>
          </a:p>
        </p:txBody>
      </p:sp>
      <p:sp>
        <p:nvSpPr>
          <p:cNvPr id="66" name="Text 57"/>
          <p:cNvSpPr/>
          <p:nvPr/>
        </p:nvSpPr>
        <p:spPr>
          <a:xfrm>
            <a:off x="5462016" y="4748784"/>
            <a:ext cx="6412992" cy="404368"/>
          </a:xfrm>
          <a:prstGeom prst="rect">
            <a:avLst/>
          </a:prstGeom>
          <a:noFill/>
          <a:ln/>
        </p:spPr>
        <p:txBody>
          <a:bodyPr wrap="square" lIns="0" tIns="0" rIns="0" bIns="0" rtlCol="0" anchor="ctr"/>
          <a:lstStyle/>
          <a:p>
            <a:r>
              <a:rPr lang="en-US" sz="1333" noProof="0" dirty="0">
                <a:solidFill>
                  <a:srgbClr val="1A1A1A"/>
                </a:solidFill>
                <a:latin typeface="Montserrat" pitchFamily="34" charset="0"/>
                <a:ea typeface="Montserrat" pitchFamily="34" charset="-122"/>
                <a:cs typeface="Montserrat" pitchFamily="34" charset="-120"/>
              </a:rPr>
              <a:t>Attach the Reconciliation Certificate.</a:t>
            </a:r>
            <a:endParaRPr lang="en-US" sz="1333" noProof="0" dirty="0"/>
          </a:p>
        </p:txBody>
      </p:sp>
      <p:sp>
        <p:nvSpPr>
          <p:cNvPr id="67" name="Shape 58"/>
          <p:cNvSpPr/>
          <p:nvPr/>
        </p:nvSpPr>
        <p:spPr>
          <a:xfrm>
            <a:off x="5010912" y="5104384"/>
            <a:ext cx="6851904" cy="0"/>
          </a:xfrm>
          <a:prstGeom prst="line">
            <a:avLst/>
          </a:prstGeom>
          <a:noFill/>
          <a:ln w="6350">
            <a:solidFill>
              <a:srgbClr val="DDDDDD"/>
            </a:solidFill>
            <a:prstDash val="solid"/>
          </a:ln>
        </p:spPr>
        <p:txBody>
          <a:bodyPr/>
          <a:lstStyle/>
          <a:p>
            <a:endParaRPr lang="en-US" sz="2400" noProof="0" dirty="0"/>
          </a:p>
        </p:txBody>
      </p:sp>
      <p:sp>
        <p:nvSpPr>
          <p:cNvPr id="68" name="Shape 59"/>
          <p:cNvSpPr/>
          <p:nvPr/>
        </p:nvSpPr>
        <p:spPr>
          <a:xfrm>
            <a:off x="5047488" y="5201920"/>
            <a:ext cx="316992" cy="316992"/>
          </a:xfrm>
          <a:prstGeom prst="ellipse">
            <a:avLst/>
          </a:prstGeom>
          <a:solidFill>
            <a:srgbClr val="F5C400"/>
          </a:solidFill>
          <a:ln w="12700">
            <a:solidFill>
              <a:srgbClr val="F5C400"/>
            </a:solidFill>
            <a:prstDash val="solid"/>
          </a:ln>
        </p:spPr>
        <p:txBody>
          <a:bodyPr/>
          <a:lstStyle/>
          <a:p>
            <a:endParaRPr lang="en-US" sz="2400" noProof="0" dirty="0"/>
          </a:p>
        </p:txBody>
      </p:sp>
      <p:sp>
        <p:nvSpPr>
          <p:cNvPr id="69" name="Text 60"/>
          <p:cNvSpPr/>
          <p:nvPr/>
        </p:nvSpPr>
        <p:spPr>
          <a:xfrm>
            <a:off x="5047488" y="5201920"/>
            <a:ext cx="316992" cy="316992"/>
          </a:xfrm>
          <a:prstGeom prst="rect">
            <a:avLst/>
          </a:prstGeom>
          <a:noFill/>
          <a:ln/>
        </p:spPr>
        <p:txBody>
          <a:bodyPr wrap="square" lIns="0" tIns="0" rIns="0" bIns="0" rtlCol="0" anchor="ctr"/>
          <a:lstStyle/>
          <a:p>
            <a:pPr algn="ctr"/>
            <a:r>
              <a:rPr lang="en-US" sz="1067" b="1" noProof="0" dirty="0">
                <a:solidFill>
                  <a:srgbClr val="1A1A1A"/>
                </a:solidFill>
                <a:latin typeface="Montserrat" pitchFamily="34" charset="0"/>
                <a:ea typeface="Montserrat" pitchFamily="34" charset="-122"/>
                <a:cs typeface="Montserrat" pitchFamily="34" charset="-120"/>
              </a:rPr>
              <a:t>5</a:t>
            </a:r>
            <a:endParaRPr lang="en-US" sz="1067" noProof="0" dirty="0"/>
          </a:p>
        </p:txBody>
      </p:sp>
      <p:sp>
        <p:nvSpPr>
          <p:cNvPr id="70" name="Text 61"/>
          <p:cNvSpPr/>
          <p:nvPr/>
        </p:nvSpPr>
        <p:spPr>
          <a:xfrm>
            <a:off x="5462016" y="5153152"/>
            <a:ext cx="6412992" cy="404368"/>
          </a:xfrm>
          <a:prstGeom prst="rect">
            <a:avLst/>
          </a:prstGeom>
          <a:noFill/>
          <a:ln/>
        </p:spPr>
        <p:txBody>
          <a:bodyPr wrap="square" lIns="0" tIns="0" rIns="0" bIns="0" rtlCol="0" anchor="ctr"/>
          <a:lstStyle/>
          <a:p>
            <a:r>
              <a:rPr lang="en-US" sz="1333" noProof="0" dirty="0">
                <a:solidFill>
                  <a:srgbClr val="1A1A1A"/>
                </a:solidFill>
                <a:latin typeface="Montserrat" pitchFamily="34" charset="0"/>
                <a:ea typeface="Montserrat" pitchFamily="34" charset="-122"/>
                <a:cs typeface="Montserrat" pitchFamily="34" charset="-120"/>
              </a:rPr>
              <a:t>Review the entered information.</a:t>
            </a:r>
            <a:endParaRPr lang="en-US" sz="1333" noProof="0" dirty="0"/>
          </a:p>
        </p:txBody>
      </p:sp>
      <p:sp>
        <p:nvSpPr>
          <p:cNvPr id="71" name="Shape 62"/>
          <p:cNvSpPr/>
          <p:nvPr/>
        </p:nvSpPr>
        <p:spPr>
          <a:xfrm>
            <a:off x="5010912" y="5508752"/>
            <a:ext cx="6851904" cy="0"/>
          </a:xfrm>
          <a:prstGeom prst="line">
            <a:avLst/>
          </a:prstGeom>
          <a:noFill/>
          <a:ln w="6350">
            <a:solidFill>
              <a:srgbClr val="DDDDDD"/>
            </a:solidFill>
            <a:prstDash val="solid"/>
          </a:ln>
        </p:spPr>
        <p:txBody>
          <a:bodyPr/>
          <a:lstStyle/>
          <a:p>
            <a:endParaRPr lang="en-US" sz="2400" noProof="0" dirty="0"/>
          </a:p>
        </p:txBody>
      </p:sp>
      <p:sp>
        <p:nvSpPr>
          <p:cNvPr id="72" name="Shape 63"/>
          <p:cNvSpPr/>
          <p:nvPr/>
        </p:nvSpPr>
        <p:spPr>
          <a:xfrm>
            <a:off x="5047488" y="5606288"/>
            <a:ext cx="316992" cy="316992"/>
          </a:xfrm>
          <a:prstGeom prst="ellipse">
            <a:avLst/>
          </a:prstGeom>
          <a:solidFill>
            <a:srgbClr val="F5C400"/>
          </a:solidFill>
          <a:ln w="12700">
            <a:solidFill>
              <a:srgbClr val="F5C400"/>
            </a:solidFill>
            <a:prstDash val="solid"/>
          </a:ln>
        </p:spPr>
        <p:txBody>
          <a:bodyPr/>
          <a:lstStyle/>
          <a:p>
            <a:endParaRPr lang="en-US" sz="2400" noProof="0" dirty="0"/>
          </a:p>
        </p:txBody>
      </p:sp>
      <p:sp>
        <p:nvSpPr>
          <p:cNvPr id="73" name="Text 64"/>
          <p:cNvSpPr/>
          <p:nvPr/>
        </p:nvSpPr>
        <p:spPr>
          <a:xfrm>
            <a:off x="5047488" y="5606288"/>
            <a:ext cx="316992" cy="316992"/>
          </a:xfrm>
          <a:prstGeom prst="rect">
            <a:avLst/>
          </a:prstGeom>
          <a:noFill/>
          <a:ln/>
        </p:spPr>
        <p:txBody>
          <a:bodyPr wrap="square" lIns="0" tIns="0" rIns="0" bIns="0" rtlCol="0" anchor="ctr"/>
          <a:lstStyle/>
          <a:p>
            <a:pPr algn="ctr"/>
            <a:r>
              <a:rPr lang="en-US" sz="1067" b="1" noProof="0" dirty="0">
                <a:solidFill>
                  <a:srgbClr val="1A1A1A"/>
                </a:solidFill>
                <a:latin typeface="Montserrat" pitchFamily="34" charset="0"/>
                <a:ea typeface="Montserrat" pitchFamily="34" charset="-122"/>
                <a:cs typeface="Montserrat" pitchFamily="34" charset="-120"/>
              </a:rPr>
              <a:t>6</a:t>
            </a:r>
            <a:endParaRPr lang="en-US" sz="1067" noProof="0" dirty="0"/>
          </a:p>
        </p:txBody>
      </p:sp>
      <p:sp>
        <p:nvSpPr>
          <p:cNvPr id="74" name="Text 65"/>
          <p:cNvSpPr/>
          <p:nvPr/>
        </p:nvSpPr>
        <p:spPr>
          <a:xfrm>
            <a:off x="5462016" y="5557520"/>
            <a:ext cx="6412992" cy="404368"/>
          </a:xfrm>
          <a:prstGeom prst="rect">
            <a:avLst/>
          </a:prstGeom>
          <a:noFill/>
          <a:ln/>
        </p:spPr>
        <p:txBody>
          <a:bodyPr wrap="square" lIns="0" tIns="0" rIns="0" bIns="0" rtlCol="0" anchor="ctr"/>
          <a:lstStyle/>
          <a:p>
            <a:r>
              <a:rPr lang="en-US" sz="1333" noProof="0" dirty="0">
                <a:solidFill>
                  <a:srgbClr val="1A1A1A"/>
                </a:solidFill>
                <a:latin typeface="Montserrat" pitchFamily="34" charset="0"/>
                <a:ea typeface="Montserrat" pitchFamily="34" charset="-122"/>
                <a:cs typeface="Montserrat" pitchFamily="34" charset="-120"/>
              </a:rPr>
              <a:t>Submit the Service Entry Sheet (SES) for approval.</a:t>
            </a:r>
            <a:endParaRPr lang="en-US" sz="1333" noProof="0" dirty="0"/>
          </a:p>
        </p:txBody>
      </p:sp>
      <p:pic>
        <p:nvPicPr>
          <p:cNvPr id="82" name="Image 0" descr="preencoded.png">
            <a:extLst>
              <a:ext uri="{FF2B5EF4-FFF2-40B4-BE49-F238E27FC236}">
                <a16:creationId xmlns:a16="http://schemas.microsoft.com/office/drawing/2014/main" id="{1248C207-02CD-6227-5DC5-21F0AB907EEA}"/>
              </a:ext>
            </a:extLst>
          </p:cNvPr>
          <p:cNvPicPr>
            <a:picLocks noChangeAspect="1"/>
          </p:cNvPicPr>
          <p:nvPr/>
        </p:nvPicPr>
        <p:blipFill>
          <a:blip r:embed="rId10"/>
          <a:stretch>
            <a:fillRect/>
          </a:stretch>
        </p:blipFill>
        <p:spPr>
          <a:xfrm>
            <a:off x="336294" y="84130"/>
            <a:ext cx="1663750" cy="772205"/>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FCC328"/>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FCC328"/>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beda96a-5706-4b7b-9ae1-c91ca6a36a97" xsi:nil="true"/>
    <lcf76f155ced4ddcb4097134ff3c332f xmlns="c396b508-dcf4-4c74-b0e1-db149501f911">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926268505AA7B46AC696DAA0B015EF8" ma:contentTypeVersion="13" ma:contentTypeDescription="Create a new document." ma:contentTypeScope="" ma:versionID="63437e95b73064eba376801dc74fcb37">
  <xsd:schema xmlns:xsd="http://www.w3.org/2001/XMLSchema" xmlns:xs="http://www.w3.org/2001/XMLSchema" xmlns:p="http://schemas.microsoft.com/office/2006/metadata/properties" xmlns:ns2="c396b508-dcf4-4c74-b0e1-db149501f911" xmlns:ns3="0beda96a-5706-4b7b-9ae1-c91ca6a36a97" targetNamespace="http://schemas.microsoft.com/office/2006/metadata/properties" ma:root="true" ma:fieldsID="9344e53e389daabbe946b9cd126d0143" ns2:_="" ns3:_="">
    <xsd:import namespace="c396b508-dcf4-4c74-b0e1-db149501f911"/>
    <xsd:import namespace="0beda96a-5706-4b7b-9ae1-c91ca6a36a9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BillingMetadata"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96b508-dcf4-4c74-b0e1-db149501f91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BillingMetadata" ma:index="11" nillable="true" ma:displayName="MediaServiceBillingMetadata" ma:hidden="true" ma:internalName="MediaServiceBilling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b714471c-0ac9-450e-8a1a-674fec8f8684"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beda96a-5706-4b7b-9ae1-c91ca6a36a97"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b170bd7c-e6d9-4b94-a2cd-b3cbdea8549b}" ma:internalName="TaxCatchAll" ma:showField="CatchAllData" ma:web="0beda96a-5706-4b7b-9ae1-c91ca6a36a9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7CAF2A4-C6E7-49F0-9ACD-341D107FDFC9}">
  <ds:schemaRefs>
    <ds:schemaRef ds:uri="0beda96a-5706-4b7b-9ae1-c91ca6a36a97"/>
    <ds:schemaRef ds:uri="http://www.w3.org/XML/1998/namespace"/>
    <ds:schemaRef ds:uri="http://purl.org/dc/dcmitype/"/>
    <ds:schemaRef ds:uri="http://schemas.microsoft.com/office/2006/metadata/properties"/>
    <ds:schemaRef ds:uri="http://purl.org/dc/terms/"/>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 ds:uri="c396b508-dcf4-4c74-b0e1-db149501f911"/>
  </ds:schemaRefs>
</ds:datastoreItem>
</file>

<file path=customXml/itemProps2.xml><?xml version="1.0" encoding="utf-8"?>
<ds:datastoreItem xmlns:ds="http://schemas.openxmlformats.org/officeDocument/2006/customXml" ds:itemID="{23020BC2-465D-45A3-9F71-3378216E7F0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96b508-dcf4-4c74-b0e1-db149501f911"/>
    <ds:schemaRef ds:uri="0beda96a-5706-4b7b-9ae1-c91ca6a36a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4E313FE-97BE-4958-A7A7-7260A6BE7952}">
  <ds:schemaRefs>
    <ds:schemaRef ds:uri="http://schemas.microsoft.com/sharepoint/v3/contenttype/forms"/>
  </ds:schemaRefs>
</ds:datastoreItem>
</file>

<file path=docMetadata/LabelInfo.xml><?xml version="1.0" encoding="utf-8"?>
<clbl:labelList xmlns:clbl="http://schemas.microsoft.com/office/2020/mipLabelMetadata">
  <clbl:label id="{e0793d39-0939-496d-b129-198edd916feb}" enabled="0" method="" siteId="{e0793d39-0939-496d-b129-198edd916feb}" removed="1"/>
</clbl:labelList>
</file>

<file path=docProps/app.xml><?xml version="1.0" encoding="utf-8"?>
<Properties xmlns="http://schemas.openxmlformats.org/officeDocument/2006/extended-properties" xmlns:vt="http://schemas.openxmlformats.org/officeDocument/2006/docPropsVTypes">
  <TotalTime>225</TotalTime>
  <Words>3668</Words>
  <Application>Microsoft Office PowerPoint</Application>
  <PresentationFormat>Panorámica</PresentationFormat>
  <Paragraphs>756</Paragraphs>
  <Slides>25</Slides>
  <Notes>23</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25</vt:i4>
      </vt:variant>
    </vt:vector>
  </HeadingPairs>
  <TitlesOfParts>
    <vt:vector size="31" baseType="lpstr">
      <vt:lpstr>Aptos</vt:lpstr>
      <vt:lpstr>Arial</vt:lpstr>
      <vt:lpstr>Calibri</vt:lpstr>
      <vt:lpstr>Montserrat</vt:lpstr>
      <vt:lpstr>Office Theme</vt:lpstr>
      <vt:lpstr>Worksheet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subject>PptxGenJS Presentation</dc:subject>
  <dc:creator>PptxGenJS</dc:creator>
  <cp:lastModifiedBy>Palmett, Zulkys Esperanza (Cerrejon - CO)</cp:lastModifiedBy>
  <cp:revision>274</cp:revision>
  <dcterms:created xsi:type="dcterms:W3CDTF">2026-05-13T21:16:45Z</dcterms:created>
  <dcterms:modified xsi:type="dcterms:W3CDTF">2026-06-25T03:02:07Z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0x010100F926268505AA7B46AC696DAA0B015EF8</vt:lpwstr>
  </property>
  <property fmtid="{D5CDD505-2E9C-101B-9397-08002B2CF9AE}" pid="3" name="MediaServiceImageTags">
    <vt:lpwstr/>
  </property>
</Properties>
</file>